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77050" cy="100028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4BE53-B20F-4F91-91D3-A13691CE53A3}" type="datetimeFigureOut">
              <a:rPr lang="pt-PT" smtClean="0"/>
              <a:t>08-12-2013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95725" y="9501188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B2B98-88CF-4D21-A6D7-7A0076DFE550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  <a:noFill/>
          <a:ln>
            <a:noFill/>
          </a:ln>
        </p:spPr>
        <p:txBody>
          <a:bodyPr vert="horz" wrap="square" lIns="96451" tIns="48225" rIns="96451" bIns="48225" anchor="t" anchorCtr="0" compatLnSpc="1"/>
          <a:lstStyle>
            <a:lvl1pPr marL="0" marR="0" lvl="0" indent="0" algn="l" defTabSz="9645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t-PT"/>
          </a:p>
        </p:txBody>
      </p:sp>
      <p:sp>
        <p:nvSpPr>
          <p:cNvPr id="3" name="Marcador de Posição da Data 2"/>
          <p:cNvSpPr txBox="1">
            <a:spLocks noGrp="1"/>
          </p:cNvSpPr>
          <p:nvPr>
            <p:ph type="dt" idx="1"/>
          </p:nvPr>
        </p:nvSpPr>
        <p:spPr>
          <a:xfrm>
            <a:off x="3895399" y="0"/>
            <a:ext cx="2980055" cy="500142"/>
          </a:xfrm>
          <a:prstGeom prst="rect">
            <a:avLst/>
          </a:prstGeom>
          <a:noFill/>
          <a:ln>
            <a:noFill/>
          </a:ln>
        </p:spPr>
        <p:txBody>
          <a:bodyPr vert="horz" wrap="square" lIns="96451" tIns="48225" rIns="96451" bIns="48225" anchor="t" anchorCtr="0" compatLnSpc="1"/>
          <a:lstStyle>
            <a:lvl1pPr marL="0" marR="0" lvl="0" indent="0" algn="r" defTabSz="9645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4C96F99-3011-4B50-8580-1845FC8BE166}" type="datetime1">
              <a:rPr lang="pt-PT"/>
              <a:pPr lvl="0"/>
              <a:t>08-12-2013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Marcador de Posição de Notas 4"/>
          <p:cNvSpPr txBox="1">
            <a:spLocks noGrp="1"/>
          </p:cNvSpPr>
          <p:nvPr>
            <p:ph type="body" sz="quarter" idx="3"/>
          </p:nvPr>
        </p:nvSpPr>
        <p:spPr>
          <a:xfrm>
            <a:off x="687705" y="4751348"/>
            <a:ext cx="5501640" cy="4501277"/>
          </a:xfrm>
          <a:prstGeom prst="rect">
            <a:avLst/>
          </a:prstGeom>
          <a:noFill/>
          <a:ln>
            <a:noFill/>
          </a:ln>
        </p:spPr>
        <p:txBody>
          <a:bodyPr vert="horz" wrap="square" lIns="96451" tIns="48225" rIns="96451" bIns="48225" anchor="t" anchorCtr="0" compatLnSpc="1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 txBox="1">
            <a:spLocks noGrp="1"/>
          </p:cNvSpPr>
          <p:nvPr>
            <p:ph type="ftr" sz="quarter" idx="4"/>
          </p:nvPr>
        </p:nvSpPr>
        <p:spPr>
          <a:xfrm>
            <a:off x="0" y="9500955"/>
            <a:ext cx="2980055" cy="500142"/>
          </a:xfrm>
          <a:prstGeom prst="rect">
            <a:avLst/>
          </a:prstGeom>
          <a:noFill/>
          <a:ln>
            <a:noFill/>
          </a:ln>
        </p:spPr>
        <p:txBody>
          <a:bodyPr vert="horz" wrap="square" lIns="96451" tIns="48225" rIns="96451" bIns="48225" anchor="b" anchorCtr="0" compatLnSpc="1"/>
          <a:lstStyle>
            <a:lvl1pPr marL="0" marR="0" lvl="0" indent="0" algn="l" defTabSz="9645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t-PT"/>
          </a:p>
        </p:txBody>
      </p:sp>
      <p:sp>
        <p:nvSpPr>
          <p:cNvPr id="7" name="Marcador de Posição do Número do Diapositivo 6"/>
          <p:cNvSpPr txBox="1">
            <a:spLocks noGrp="1"/>
          </p:cNvSpPr>
          <p:nvPr>
            <p:ph type="sldNum" sz="quarter" idx="5"/>
          </p:nvPr>
        </p:nvSpPr>
        <p:spPr>
          <a:xfrm>
            <a:off x="3895399" y="9500955"/>
            <a:ext cx="2980055" cy="500142"/>
          </a:xfrm>
          <a:prstGeom prst="rect">
            <a:avLst/>
          </a:prstGeom>
          <a:noFill/>
          <a:ln>
            <a:noFill/>
          </a:ln>
        </p:spPr>
        <p:txBody>
          <a:bodyPr vert="horz" wrap="square" lIns="96451" tIns="48225" rIns="96451" bIns="48225" anchor="b" anchorCtr="0" compatLnSpc="1"/>
          <a:lstStyle>
            <a:lvl1pPr marL="0" marR="0" lvl="0" indent="0" algn="r" defTabSz="9645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03F3091-7658-4874-8A40-60F5024F7AA2}" type="slidenum">
              <a:rPr/>
              <a:pPr lvl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cxnSp>
        <p:nvCxnSpPr>
          <p:cNvPr id="8" name="Conexão rect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Marcador de Posição d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0A6466E-DB53-48B3-892F-2DC9911E57B4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525F453-F4F9-4E99-A8B3-AC9812AD3CA5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pt-PT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935243F-5B3A-4F12-9133-5BD4D756E16C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AA81B3-A041-4656-871D-544784F1099D}" type="slidenum">
              <a:rPr lang="pt-PT" smtClean="0"/>
              <a:pPr lvl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D3FB88C-91CF-4B98-8EFA-A0F84B80DD7D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CEEEF2B-D32A-4131-B4D9-15DB8D9DA865}" type="slidenum">
              <a:rPr lang="pt-PT" smtClean="0"/>
              <a:pPr lvl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e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lvl="0"/>
            <a:fld id="{C740CED5-5A38-4FDA-A983-8E4A59F3D0FB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15" name="Marcador de Posição do Número do Diapositivo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lvl="0"/>
            <a:fld id="{8B43BEA4-EF11-4CE8-8627-EC1871D29FBD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16" name="Marcador de Posição do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D6A2DBB-61EB-42BF-841C-D24E8D5563B4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054CC1-B218-4389-BDB8-D0FB77228FC9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cxnSp>
        <p:nvCxnSpPr>
          <p:cNvPr id="7" name="Conexão rect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954F8B1-8171-41E5-B02E-8BDC1370A2CF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C7BB3E-3150-4FD8-961D-EA6660B3110A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A1AC52-2388-41BE-B003-6C7CD19116FC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A71BAD0-5AA8-49C2-94EF-60D48460939E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32" name="Marcador de Posição de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34" name="Marcador de Posição de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cxnSp>
        <p:nvCxnSpPr>
          <p:cNvPr id="10" name="Conexão rect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FAD49C9-EE01-4742-BEB2-000EBA7DD046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0ECDCB-129A-4A65-A549-D025A729B846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A122EF6-FF4E-4F24-852B-7D3243DC53F5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1F7908-E21B-45D1-B66A-20F12CDF1851}" type="slidenum">
              <a:rPr lang="pt-PT" smtClean="0"/>
              <a:pPr lvl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Marcador de Posição de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lvl="0"/>
            <a:fld id="{D9739010-E967-44EB-A7BA-8489009A5590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lvl="0"/>
            <a:fld id="{D6CD5080-0479-44AB-8D49-6E0F5EA349B4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lvl="0"/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A5E0CE1-6724-46EE-A4FB-088BFF1BCB9C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2E8C20A2-EB6B-464F-89A3-20072669D85A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o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4" name="Marcador de Posição d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lvl="0"/>
            <a:fld id="{E21E63CA-E832-4101-AB90-BDC1B6D3AD26}" type="datetime1">
              <a:rPr lang="pt-PT" smtClean="0"/>
              <a:pPr lvl="0"/>
              <a:t>08-12-2013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lvl="0"/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lvl="0"/>
            <a:fld id="{22A807D8-7A29-478E-9D91-BFE778EA9A35}" type="slidenum">
              <a:rPr lang="pt-PT" smtClean="0"/>
              <a:pPr lvl="0"/>
              <a:t>‹nº›</a:t>
            </a:fld>
            <a:endParaRPr lang="pt-PT"/>
          </a:p>
        </p:txBody>
      </p:sp>
      <p:sp>
        <p:nvSpPr>
          <p:cNvPr id="5" name="Marcador de Posição do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2"/>
          <p:cNvSpPr txBox="1">
            <a:spLocks noGrp="1"/>
          </p:cNvSpPr>
          <p:nvPr>
            <p:ph type="ctrTitle"/>
          </p:nvPr>
        </p:nvSpPr>
        <p:spPr>
          <a:xfrm>
            <a:off x="685800" y="2007885"/>
            <a:ext cx="7630613" cy="1565123"/>
          </a:xfrm>
        </p:spPr>
        <p:txBody>
          <a:bodyPr/>
          <a:lstStyle/>
          <a:p>
            <a:pPr lvl="0"/>
            <a:r>
              <a:rPr lang="pt-PT" b="1" i="1" dirty="0">
                <a:solidFill>
                  <a:schemeClr val="tx1"/>
                </a:solidFill>
              </a:rPr>
              <a:t>Dinastia  </a:t>
            </a:r>
            <a:r>
              <a:rPr lang="pt-PT" b="1" i="1" dirty="0" smtClean="0">
                <a:solidFill>
                  <a:schemeClr val="tx1"/>
                </a:solidFill>
              </a:rPr>
              <a:t>Filipina</a:t>
            </a:r>
            <a:endParaRPr lang="pt-PT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/>
          <p:cNvSpPr txBox="1">
            <a:spLocks noGrp="1"/>
          </p:cNvSpPr>
          <p:nvPr>
            <p:ph idx="1"/>
          </p:nvPr>
        </p:nvSpPr>
        <p:spPr>
          <a:xfrm>
            <a:off x="609603" y="548680"/>
            <a:ext cx="6554685" cy="5976664"/>
          </a:xfrm>
        </p:spPr>
        <p:txBody>
          <a:bodyPr>
            <a:normAutofit lnSpcReduction="10000"/>
          </a:bodyPr>
          <a:lstStyle/>
          <a:p>
            <a:pPr lvl="0" indent="0">
              <a:spcBef>
                <a:spcPts val="300"/>
              </a:spcBef>
              <a:buNone/>
            </a:pPr>
            <a:r>
              <a:rPr lang="pt-PT" sz="1700" dirty="0"/>
              <a:t>Filipe I, assumiu o trono português em Março de 1581, na cidade de Tomar e cedo prometeu respeitar as tradições e os privilégios portugueses. Na verdade, apenas a nível externo Portugal perdeu a sua autonomia e independência, tendo toda a política interna ficado separada da espanhola.</a:t>
            </a:r>
          </a:p>
          <a:p>
            <a:pPr lvl="0" indent="0">
              <a:spcBef>
                <a:spcPts val="300"/>
              </a:spcBef>
            </a:pPr>
            <a:endParaRPr lang="pt-PT" sz="1700" dirty="0"/>
          </a:p>
          <a:p>
            <a:pPr lvl="0" indent="0">
              <a:spcBef>
                <a:spcPts val="300"/>
              </a:spcBef>
              <a:buNone/>
            </a:pPr>
            <a:r>
              <a:rPr lang="pt-PT" sz="1700" dirty="0"/>
              <a:t>Acontece que, sendo a nossa política externa ditada </a:t>
            </a:r>
            <a:r>
              <a:rPr lang="pt-PT" sz="1700" dirty="0" smtClean="0"/>
              <a:t>diretamente </a:t>
            </a:r>
            <a:r>
              <a:rPr lang="pt-PT" sz="1700" dirty="0"/>
              <a:t>por Madrid rapidamente as possessões portuguesas foram descuradas relativamente às espanholas, tendo aquelas sofrido vários ataques dos franceses, ingleses e holandeses.</a:t>
            </a:r>
          </a:p>
          <a:p>
            <a:pPr lvl="0" indent="0">
              <a:spcBef>
                <a:spcPts val="300"/>
              </a:spcBef>
            </a:pPr>
            <a:endParaRPr lang="pt-PT" sz="1700" dirty="0"/>
          </a:p>
          <a:p>
            <a:pPr lvl="0" indent="0">
              <a:spcBef>
                <a:spcPts val="300"/>
              </a:spcBef>
              <a:buNone/>
            </a:pPr>
            <a:r>
              <a:rPr lang="pt-PT" sz="1700" dirty="0"/>
              <a:t>A marinha portuguesa beneficiou de pouquíssimos investimentos, tendo inclusive, ficado bastante debilitada após o desastre que foi a derrota da .Invencível Armada., em 1588, contra a Inglaterra. A vitória dos ingleses permitiu que estes ficassem os donos dos mares, substituindo a posição alcançada, em tempos, pelos portugueses, e começassem a atacar de forma ainda mais violenta as nossas cidades fora do continente europeu e os nossos barcos que transportavam as especiarias essenciais para o equilíbrio da balança comercial que na época se encontrava, cada vez mais desequilibrada.</a:t>
            </a:r>
          </a:p>
          <a:p>
            <a:pPr lvl="0" indent="0">
              <a:spcBef>
                <a:spcPts val="300"/>
              </a:spcBef>
            </a:pPr>
            <a:endParaRPr lang="pt-PT" sz="1700" dirty="0"/>
          </a:p>
          <a:p>
            <a:pPr lvl="0" indent="0">
              <a:spcBef>
                <a:spcPts val="300"/>
              </a:spcBef>
              <a:buNone/>
            </a:pPr>
            <a:r>
              <a:rPr lang="pt-PT" sz="1700" dirty="0"/>
              <a:t>D. Filipe I, de Portugal, morre em 1598, sucedendo-lhe Filipe II.             </a:t>
            </a:r>
          </a:p>
          <a:p>
            <a:pPr lvl="0" indent="0">
              <a:spcBef>
                <a:spcPts val="300"/>
              </a:spcBef>
            </a:pPr>
            <a:endParaRPr lang="pt-PT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164288" y="2564904"/>
            <a:ext cx="1631673" cy="19979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#ppt_w)" to="(-#ppt_w*2)" calcmode="lin">
                                      <p:cBhvr>
                                        <p:cTn id="2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>
                                      <p:cBhvr>
                                        <p:cTn id="3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#ppt_y)" to="(1+#ppt_h/2)" calcmode="lin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6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#ppt_w)" to="(-#ppt_w*2)" calcmode="lin">
                                      <p:cBhvr>
                                        <p:cTn id="3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>
                                      <p:cBhvr>
                                        <p:cTn id="3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#ppt_y)" to="(1+#ppt_h/2)" calcmode="lin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6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#ppt_w)" to="(-#ppt_w*2)" calcmode="lin">
                                      <p:cBhvr>
                                        <p:cTn id="41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>
                                      <p:cBhvr>
                                        <p:cTn id="42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#ppt_y)" to="(1+#ppt_h/2)" calcmode="lin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6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#ppt_w)" to="(-#ppt_w*2)" calcmode="lin">
                                      <p:cBhvr>
                                        <p:cTn id="47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>
                                      <p:cBhvr>
                                        <p:cTn id="48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#ppt_y)" to="(1+#ppt_h/2)" calcmode="lin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/>
          <p:cNvSpPr txBox="1">
            <a:spLocks noGrp="1"/>
          </p:cNvSpPr>
          <p:nvPr>
            <p:ph idx="1"/>
          </p:nvPr>
        </p:nvSpPr>
        <p:spPr>
          <a:xfrm>
            <a:off x="609603" y="260649"/>
            <a:ext cx="7924803" cy="5616619"/>
          </a:xfrm>
        </p:spPr>
        <p:txBody>
          <a:bodyPr/>
          <a:lstStyle/>
          <a:p>
            <a:pPr lvl="0" algn="just">
              <a:spcBef>
                <a:spcPts val="300"/>
              </a:spcBef>
              <a:buNone/>
            </a:pPr>
            <a:r>
              <a:rPr lang="pt-PT" sz="1400" dirty="0"/>
              <a:t>	</a:t>
            </a:r>
            <a:r>
              <a:rPr lang="pt-PT" sz="2000" dirty="0" smtClean="0"/>
              <a:t>Filipe </a:t>
            </a:r>
            <a:r>
              <a:rPr lang="pt-PT" sz="2000" dirty="0"/>
              <a:t>II, Rei espanhol e  Rei de Portugal era uma pessoa pacífica, piedosa e benevolente, porém fraco como governante e indiferente às responsabilidades políticas, o seu reinado foi o prenúncio do declínio do império espanhol.</a:t>
            </a:r>
          </a:p>
          <a:p>
            <a:pPr lvl="0" algn="just">
              <a:spcBef>
                <a:spcPts val="300"/>
              </a:spcBef>
              <a:buNone/>
            </a:pPr>
            <a:r>
              <a:rPr lang="pt-PT" sz="2000" dirty="0"/>
              <a:t>	Após uma malfadada visita a Portugal (1619), sem fazer mais do que causar grandes despesas aos seus súbditos portugueses, deixou o povo português extremamente descontente. Ao sair de Portugal adoeceu gravemente e faleceu. Foi substituído pelo filho </a:t>
            </a:r>
            <a:r>
              <a:rPr lang="pt-PT" sz="2000" b="1" dirty="0"/>
              <a:t>Filipe IV </a:t>
            </a:r>
            <a:r>
              <a:rPr lang="pt-PT" sz="2000" dirty="0"/>
              <a:t>de Espanha e </a:t>
            </a:r>
            <a:r>
              <a:rPr lang="pt-PT" sz="2000" b="1" dirty="0"/>
              <a:t>III</a:t>
            </a:r>
            <a:r>
              <a:rPr lang="pt-PT" sz="2000" dirty="0"/>
              <a:t> de Portugal.</a:t>
            </a:r>
          </a:p>
          <a:p>
            <a:pPr lvl="0" algn="just">
              <a:spcBef>
                <a:spcPts val="300"/>
              </a:spcBef>
              <a:buNone/>
            </a:pPr>
            <a:endParaRPr lang="pt-PT" sz="1400" dirty="0"/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12160" y="3573016"/>
            <a:ext cx="2170858" cy="23762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#ppt_x)" to="(#ppt_x+1)" calcmode="lin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#ppt_x)" to="(#ppt_x+1)" calcmode="lin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>
                                      <p:cBhvr>
                                        <p:cTn id="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56 0.00903 C 0.12986 0.01042 0.13472 0.00903 0.13629 0.0132 C 0.14358 0.03287 0.13993 0.02523 0.14601 0.03704 C 0.14913 0.04931 0.14514 0.03773 0.15243 0.04769 C 0.15573 0.05208 0.15764 0.05787 0.16042 0.06273 C 0.16163 0.06759 0.16042 0.075 0.16372 0.07778 C 0.16563 0.07917 0.16806 0.07639 0.17014 0.0757 C 0.18021 0.06551 0.17952 0.06111 0.19271 0.05625 C 0.20521 0.06204 0.21476 0.06898 0.225 0.07986 C 0.22691 0.09074 0.23108 0.09745 0.23455 0.10787 C 0.24636 0.14306 0.26059 0.17662 0.27014 0.2132 C 0.27066 0.21759 0.2691 0.22361 0.2717 0.22616 C 0.27361 0.22801 0.27518 0.22199 0.27656 0.21968 C 0.279 0.21574 0.28038 0.21065 0.28299 0.20695 C 0.28472 0.20417 0.2875 0.20301 0.28941 0.20046 C 0.29931 0.18727 0.28854 0.19167 0.30729 0.17894 C 0.31719 0.17222 0.31077 0.17593 0.32327 0.17037 C 0.32656 0.16898 0.33299 0.16597 0.33299 0.16597 C 0.33507 0.16667 0.3375 0.16644 0.33941 0.16806 C 0.34323 0.1713 0.35018 0.19607 0.35243 0.20255 C 0.36042 0.22662 0.36806 0.23287 0.37813 0.25208 C 0.38281 0.26111 0.38525 0.2706 0.38941 0.27986 C 0.39288 0.29745 0.39358 0.31597 0.39601 0.3338 C 0.39549 0.34745 0.39549 0.36111 0.39427 0.37454 C 0.3941 0.37685 0.39202 0.37014 0.39271 0.36806 C 0.39341 0.36597 0.39601 0.3669 0.39757 0.36597 C 0.41736 0.35417 0.404 0.36019 0.41528 0.35532 C 0.41962 0.35602 0.42431 0.35486 0.42813 0.35741 C 0.43229 0.36019 0.43455 0.36597 0.43785 0.37037 C 0.44167 0.37546 0.4474 0.37755 0.4507 0.3831 C 0.45538 0.39097 0.4599 0.40185 0.46528 0.40903 C 0.4757 0.42292 0.48577 0.43611 0.49271 0.45417 C 0.49358 0.46759 0.49427 0.49051 0.49757 0.5037 C 0.49844 0.50718 0.50052 0.50995 0.50243 0.51227 C 0.50695 0.51782 0.5125 0.52153 0.51684 0.52732 C 0.52118 0.5331 0.52552 0.53866 0.52986 0.54445 C 0.53837 0.55579 0.53976 0.57523 0.54427 0.58958 C 0.55122 0.61204 0.56389 0.63495 0.57656 0.65208 C 0.58021 0.66366 0.57778 0.65995 0.58143 0.66482 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/>
          <p:cNvSpPr txBox="1">
            <a:spLocks noGrp="1"/>
          </p:cNvSpPr>
          <p:nvPr>
            <p:ph idx="1"/>
          </p:nvPr>
        </p:nvSpPr>
        <p:spPr>
          <a:xfrm>
            <a:off x="467544" y="260648"/>
            <a:ext cx="6624739" cy="7848872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pt-PT" sz="2000" dirty="0"/>
              <a:t>	</a:t>
            </a:r>
            <a:r>
              <a:rPr lang="pt-PT" sz="2300" dirty="0"/>
              <a:t>Filipe III foi rei da Terceira Dinastia e o vigésimo Rei de Portugal. Filipe III entregou a pessoas da sua confiança a direção dos assuntos de estado, salientando-se o conde duque de Olivares. Em fins de 1634, foi nomeada vice rainha de Portugal a duquesa de Mântua e Miguel de Vasconcelos assegurava o lugar de secretário de estado, em Lisboa.</a:t>
            </a:r>
          </a:p>
          <a:p>
            <a:pPr lvl="0" algn="just">
              <a:buNone/>
            </a:pPr>
            <a:r>
              <a:rPr lang="pt-PT" sz="2300" dirty="0"/>
              <a:t>	A miséria do povo e o seu descontentamento chegaram ao extremo. Aconteceram então diversos tumultos pelo país fora, um dos quais, o de Évora (1637), que foi quase uma revolução.</a:t>
            </a:r>
          </a:p>
          <a:p>
            <a:pPr lvl="0" algn="just">
              <a:spcBef>
                <a:spcPts val="300"/>
              </a:spcBef>
            </a:pPr>
            <a:endParaRPr lang="pt-PT" sz="1200" dirty="0"/>
          </a:p>
          <a:p>
            <a:pPr lvl="0" algn="just">
              <a:buNone/>
            </a:pPr>
            <a:r>
              <a:rPr lang="pt-PT" dirty="0"/>
              <a:t>	O governo de Filipe III foi, em todos os </a:t>
            </a:r>
            <a:r>
              <a:rPr lang="pt-PT" dirty="0" smtClean="0"/>
              <a:t>aspetos</a:t>
            </a:r>
            <a:r>
              <a:rPr lang="pt-PT" dirty="0"/>
              <a:t>, uma calamidade para os interesses de Portugal, sobretudo no que diz respeito ao Brasil, a Angola e ao Oriente</a:t>
            </a:r>
            <a:r>
              <a:rPr lang="pt-PT" dirty="0" smtClean="0"/>
              <a:t>.</a:t>
            </a:r>
            <a:r>
              <a:rPr lang="pt-PT" dirty="0"/>
              <a:t> </a:t>
            </a:r>
          </a:p>
          <a:p>
            <a:pPr lvl="0">
              <a:spcBef>
                <a:spcPts val="300"/>
              </a:spcBef>
            </a:pPr>
            <a:endParaRPr lang="pt-PT" dirty="0"/>
          </a:p>
          <a:p>
            <a:pPr lvl="0">
              <a:spcBef>
                <a:spcPts val="300"/>
              </a:spcBef>
            </a:pPr>
            <a:endParaRPr lang="pt-PT" sz="1200" dirty="0"/>
          </a:p>
          <a:p>
            <a:pPr lvl="0">
              <a:spcBef>
                <a:spcPts val="300"/>
              </a:spcBef>
            </a:pPr>
            <a:endParaRPr lang="pt-PT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164288" y="1916832"/>
            <a:ext cx="1656179" cy="2728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618 0.00996 C 0.0967 0.00579 0.09635 0.00093 0.09791 -0.00278 C 0.09895 -0.00532 0.11111 -0.01481 0.11232 -0.01574 C 0.1309 -0.02893 0.13975 -0.03241 0.16076 -0.03518 C 0.19878 -0.04745 0.23802 -0.05208 0.27691 -0.05671 C 0.30451 -0.0544 0.3302 -0.04768 0.35746 -0.04166 C 0.37274 -0.03472 0.36371 -0.0368 0.38489 -0.03935 C 0.40746 -0.0544 0.39982 -0.04467 0.41076 -0.06319 C 0.4118 -0.06736 0.41128 -0.07338 0.41406 -0.07592 C 0.41597 -0.07778 0.41805 -0.07176 0.42048 -0.07176 C 0.43385 -0.07106 0.44739 -0.07315 0.46076 -0.07384 C 0.46822 -0.07616 0.47465 -0.08171 0.48177 -0.08449 C 0.49687 -0.09051 0.51284 -0.09305 0.52847 -0.09537 C 0.54201 -0.09467 0.55555 -0.0956 0.56892 -0.09328 C 0.57204 -0.09282 0.57413 -0.08866 0.57691 -0.0868 C 0.58975 -0.07893 0.5868 -0.08148 0.59791 -0.07824 C 0.6 -0.07754 0.60434 -0.07592 0.60434 -0.07592 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/>
          <p:cNvSpPr txBox="1">
            <a:spLocks noGrp="1"/>
          </p:cNvSpPr>
          <p:nvPr>
            <p:ph idx="1"/>
          </p:nvPr>
        </p:nvSpPr>
        <p:spPr>
          <a:xfrm>
            <a:off x="611560" y="404664"/>
            <a:ext cx="7924803" cy="5238328"/>
          </a:xfrm>
        </p:spPr>
        <p:txBody>
          <a:bodyPr/>
          <a:lstStyle/>
          <a:p>
            <a:pPr lvl="0" algn="ctr"/>
            <a:endParaRPr lang="pt-PT" sz="3600" b="1" dirty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pt-PT" sz="3600" b="1" dirty="0" smtClean="0"/>
              <a:t>Bibliografia</a:t>
            </a:r>
          </a:p>
          <a:p>
            <a:pPr lvl="0">
              <a:buNone/>
            </a:pPr>
            <a:endParaRPr lang="pt-PT" dirty="0" smtClean="0"/>
          </a:p>
          <a:p>
            <a:pPr lvl="0">
              <a:buNone/>
            </a:pPr>
            <a:r>
              <a:rPr lang="pt-PT" sz="1800" b="1" dirty="0" smtClean="0"/>
              <a:t>………. (2013). </a:t>
            </a:r>
            <a:r>
              <a:rPr lang="pt-PT" sz="1800" b="1" i="1" dirty="0" smtClean="0"/>
              <a:t>História de Portugal – 1º e 2º Ciclos –  dos 8 aos 13 anos. </a:t>
            </a:r>
            <a:r>
              <a:rPr lang="pt-PT" sz="1800" b="1" dirty="0" smtClean="0"/>
              <a:t>Porto: Porto Editora.</a:t>
            </a:r>
            <a:endParaRPr lang="pt-PT" b="1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>
              <a:buNone/>
            </a:pPr>
            <a:r>
              <a:rPr lang="pt-PT" dirty="0"/>
              <a:t>                                                     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4  0.033 -0.05867  0.058 -0.05867  C 0.095 -0.05867  0.125 -0.02267  0.125 0.02267  C 0.125 0.03733  0.122 0.05067  0.116 0.06267  C 0.117 0.06267  0 0.24267  0 0.244  C 0 0.24267  -0.117 0.06267  -0.116 0.06267  C -0.122 0.05067  -0.125 0.03733  -0.125 0.02267  C -0.125 -0.02267  -0.095 -0.05867  -0.057 -0.05867  C -0.033 -0.05867  -0.012 -0.024  0 0  Z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4  0.033 -0.05867  0.058 -0.05867  C 0.095 -0.05867  0.125 -0.02267  0.125 0.02267  C 0.125 0.03733  0.122 0.05067  0.116 0.06267  C 0.117 0.06267  0 0.24267  0 0.244  C 0 0.24267  -0.117 0.06267  -0.116 0.06267  C -0.122 0.05067  -0.125 0.03733  -0.125 0.02267  C -0.125 -0.02267  -0.095 -0.05867  -0.057 -0.05867  C -0.033 -0.05867  -0.012 -0.024  0 0  Z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4  0.033 -0.05867  0.058 -0.05867  C 0.095 -0.05867  0.125 -0.02267  0.125 0.02267  C 0.125 0.03733  0.122 0.05067  0.116 0.06267  C 0.117 0.06267  0 0.24267  0 0.244  C 0 0.24267  -0.117 0.06267  -0.116 0.06267  C -0.122 0.05067  -0.125 0.03733  -0.125 0.02267  C -0.125 -0.02267  -0.095 -0.05867  -0.057 -0.05867  C -0.033 -0.05867  -0.012 -0.024  0 0  Z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2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637</TotalTime>
  <Words>229</Words>
  <Application>Microsoft Office PowerPoint</Application>
  <PresentationFormat>Apresentação no Ecrã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Tema2</vt:lpstr>
      <vt:lpstr>Dinastia  Filipina</vt:lpstr>
      <vt:lpstr>Diapositivo 2</vt:lpstr>
      <vt:lpstr>Diapositivo 3</vt:lpstr>
      <vt:lpstr>Diapositivo 4</vt:lpstr>
      <vt:lpstr>Diapositivo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Dinastia  Afonsina</dc:title>
  <dc:creator>Convidado</dc:creator>
  <cp:lastModifiedBy>Beatriz Garcia</cp:lastModifiedBy>
  <cp:revision>57</cp:revision>
  <dcterms:created xsi:type="dcterms:W3CDTF">2012-01-17T10:05:39Z</dcterms:created>
  <dcterms:modified xsi:type="dcterms:W3CDTF">2013-12-08T15:12:16Z</dcterms:modified>
</cp:coreProperties>
</file>