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3300"/>
    <a:srgbClr val="66FF33"/>
    <a:srgbClr val="FF3300"/>
    <a:srgbClr val="13DBD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98" autoAdjust="0"/>
    <p:restoredTop sz="94660"/>
  </p:normalViewPr>
  <p:slideViewPr>
    <p:cSldViewPr>
      <p:cViewPr>
        <p:scale>
          <a:sx n="41" d="100"/>
          <a:sy n="41" d="100"/>
        </p:scale>
        <p:origin x="-1992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C0851-08C4-4BC2-91E3-45814AFABCBC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F12CF-F1AD-4005-AFAD-994D8D51F17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F12CF-F1AD-4005-AFAD-994D8D51F175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6F7C-AB34-4A71-9689-51EF46D997F4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advTm="3000">
    <p:strips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A6F7C-AB34-4A71-9689-51EF46D997F4}" type="datetimeFigureOut">
              <a:rPr lang="pt-PT" smtClean="0"/>
              <a:pPr/>
              <a:t>23-10-2011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A8AA4-E1CA-4AFE-802C-20ACE671A2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3000">
    <p:strips/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Nenúfar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96011" y="0"/>
            <a:ext cx="9240011" cy="68580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3131840" y="908720"/>
            <a:ext cx="2776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>
                <a:solidFill>
                  <a:srgbClr val="66FF33"/>
                </a:solidFill>
              </a:rPr>
              <a:t> </a:t>
            </a:r>
            <a:endParaRPr lang="pt-PT" sz="4400" dirty="0">
              <a:solidFill>
                <a:srgbClr val="66FF33"/>
              </a:solidFill>
            </a:endParaRPr>
          </a:p>
        </p:txBody>
      </p:sp>
      <p:pic>
        <p:nvPicPr>
          <p:cNvPr id="6" name="Imagem 5" descr="Trás-os-Mont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324544" y="0"/>
            <a:ext cx="9468544" cy="7245424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267744" y="1124744"/>
            <a:ext cx="3429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400" dirty="0" smtClean="0"/>
              <a:t>A  2ª </a:t>
            </a:r>
            <a:r>
              <a:rPr lang="pt-PT" sz="4400" dirty="0" err="1" smtClean="0"/>
              <a:t>disnastia</a:t>
            </a:r>
            <a:endParaRPr lang="pt-PT" sz="4400" dirty="0"/>
          </a:p>
        </p:txBody>
      </p:sp>
    </p:spTree>
  </p:cSld>
  <p:clrMapOvr>
    <a:masterClrMapping/>
  </p:clrMapOvr>
  <p:transition spd="slow" advTm="3000">
    <p:randomBa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539552" y="1196752"/>
            <a:ext cx="831253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>
                <a:solidFill>
                  <a:schemeClr val="tx2">
                    <a:lumMod val="50000"/>
                  </a:schemeClr>
                </a:solidFill>
              </a:rPr>
              <a:t>Com a morte de </a:t>
            </a:r>
            <a:r>
              <a:rPr lang="pt-PT" sz="3200" dirty="0" err="1" smtClean="0">
                <a:solidFill>
                  <a:schemeClr val="tx2">
                    <a:lumMod val="50000"/>
                  </a:schemeClr>
                </a:solidFill>
              </a:rPr>
              <a:t>D.Fernando</a:t>
            </a:r>
            <a:r>
              <a:rPr lang="pt-PT" sz="3200" dirty="0" smtClean="0">
                <a:solidFill>
                  <a:schemeClr val="tx2">
                    <a:lumMod val="50000"/>
                  </a:schemeClr>
                </a:solidFill>
              </a:rPr>
              <a:t> surgiu o problema </a:t>
            </a:r>
          </a:p>
          <a:p>
            <a:r>
              <a:rPr lang="pt-PT" sz="3200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pt-PT" sz="320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pt-PT" sz="3200" dirty="0" smtClean="0">
                <a:solidFill>
                  <a:schemeClr val="tx2">
                    <a:lumMod val="50000"/>
                  </a:schemeClr>
                </a:solidFill>
              </a:rPr>
              <a:t>sucessão ao trono .</a:t>
            </a:r>
            <a:r>
              <a:rPr lang="pt-PT" sz="3200" dirty="0" err="1" smtClean="0">
                <a:solidFill>
                  <a:schemeClr val="tx2">
                    <a:lumMod val="50000"/>
                  </a:schemeClr>
                </a:solidFill>
              </a:rPr>
              <a:t>D.Beatriz</a:t>
            </a:r>
            <a:r>
              <a:rPr lang="pt-PT" sz="3200" dirty="0" smtClean="0">
                <a:solidFill>
                  <a:schemeClr val="tx2">
                    <a:lumMod val="50000"/>
                  </a:schemeClr>
                </a:solidFill>
              </a:rPr>
              <a:t> filha única de </a:t>
            </a:r>
          </a:p>
          <a:p>
            <a:r>
              <a:rPr lang="pt-PT" sz="3200" dirty="0" err="1" smtClean="0">
                <a:solidFill>
                  <a:schemeClr val="tx2">
                    <a:lumMod val="50000"/>
                  </a:schemeClr>
                </a:solidFill>
              </a:rPr>
              <a:t>D.Fernando</a:t>
            </a:r>
            <a:r>
              <a:rPr lang="pt-PT" sz="3200" dirty="0" smtClean="0">
                <a:solidFill>
                  <a:schemeClr val="tx2">
                    <a:lumMod val="50000"/>
                  </a:schemeClr>
                </a:solidFill>
              </a:rPr>
              <a:t> estava casada com o rei de Castela</a:t>
            </a:r>
          </a:p>
          <a:p>
            <a:r>
              <a:rPr lang="pt-PT" sz="3200" dirty="0" smtClean="0">
                <a:solidFill>
                  <a:schemeClr val="tx2">
                    <a:lumMod val="50000"/>
                  </a:schemeClr>
                </a:solidFill>
              </a:rPr>
              <a:t>o povo temeu que ela você aclamada ao trono.</a:t>
            </a:r>
          </a:p>
          <a:p>
            <a:r>
              <a:rPr lang="pt-PT" sz="3200" dirty="0" smtClean="0">
                <a:solidFill>
                  <a:schemeClr val="tx2">
                    <a:lumMod val="50000"/>
                  </a:schemeClr>
                </a:solidFill>
              </a:rPr>
              <a:t>A nobreza e o clero estavam do lado de </a:t>
            </a:r>
            <a:r>
              <a:rPr lang="pt-PT" sz="3200" dirty="0" err="1" smtClean="0">
                <a:solidFill>
                  <a:schemeClr val="tx2">
                    <a:lumMod val="50000"/>
                  </a:schemeClr>
                </a:solidFill>
              </a:rPr>
              <a:t>D.Betriz</a:t>
            </a:r>
            <a:r>
              <a:rPr lang="pt-PT" sz="3200" dirty="0" smtClean="0"/>
              <a:t>. </a:t>
            </a:r>
            <a:endParaRPr lang="pt-PT" sz="3200" dirty="0"/>
          </a:p>
        </p:txBody>
      </p:sp>
      <p:pic>
        <p:nvPicPr>
          <p:cNvPr id="3" name="Imagem 2" descr="D_fernando%2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68406" y="3717032"/>
            <a:ext cx="2575594" cy="3140968"/>
          </a:xfrm>
          <a:prstGeom prst="rect">
            <a:avLst/>
          </a:prstGeom>
        </p:spPr>
      </p:pic>
      <p:pic>
        <p:nvPicPr>
          <p:cNvPr id="4" name="Imagem 3" descr="180px-Rainha_D__Beatriz_de_Portugal_filha_Rei_D__Fernando_I_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645024"/>
            <a:ext cx="6300192" cy="3212976"/>
          </a:xfrm>
          <a:prstGeom prst="rect">
            <a:avLst/>
          </a:prstGeom>
        </p:spPr>
      </p:pic>
    </p:spTree>
  </p:cSld>
  <p:clrMapOvr>
    <a:masterClrMapping/>
  </p:clrMapOvr>
  <p:transition advTm="3000">
    <p:cut thruBlk="1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475656" y="1268760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 smtClean="0"/>
              <a:t> </a:t>
            </a:r>
            <a:endParaRPr lang="pt-PT" sz="2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85424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err="1" smtClean="0">
                <a:solidFill>
                  <a:schemeClr val="accent6">
                    <a:lumMod val="75000"/>
                  </a:schemeClr>
                </a:solidFill>
              </a:rPr>
              <a:t>D.João</a:t>
            </a:r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 foi aclamado rei de Portugal nas</a:t>
            </a:r>
          </a:p>
          <a:p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cortes de Coimbra com o nome de </a:t>
            </a:r>
            <a:r>
              <a:rPr lang="pt-PT" sz="3200" dirty="0" err="1" smtClean="0">
                <a:solidFill>
                  <a:schemeClr val="accent6">
                    <a:lumMod val="75000"/>
                  </a:schemeClr>
                </a:solidFill>
              </a:rPr>
              <a:t>D.João</a:t>
            </a:r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I na BATALHA DE ALJUBARROTA  contra os</a:t>
            </a:r>
          </a:p>
          <a:p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Castelhanos e os </a:t>
            </a:r>
            <a:r>
              <a:rPr lang="pt-PT" sz="3200" dirty="0" err="1" smtClean="0">
                <a:solidFill>
                  <a:schemeClr val="accent6">
                    <a:lumMod val="75000"/>
                  </a:schemeClr>
                </a:solidFill>
              </a:rPr>
              <a:t>portugueses.Que</a:t>
            </a:r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 nessa </a:t>
            </a:r>
          </a:p>
          <a:p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Batalha os portugueses </a:t>
            </a:r>
            <a:r>
              <a:rPr lang="pt-PT" sz="3200" dirty="0" err="1" smtClean="0">
                <a:solidFill>
                  <a:schemeClr val="accent6">
                    <a:lumMod val="75000"/>
                  </a:schemeClr>
                </a:solidFill>
              </a:rPr>
              <a:t>ganharam.Para</a:t>
            </a:r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pt-PT" sz="3200" dirty="0" err="1" smtClean="0">
                <a:solidFill>
                  <a:schemeClr val="accent6">
                    <a:lumMod val="75000"/>
                  </a:schemeClr>
                </a:solidFill>
              </a:rPr>
              <a:t>comomerar</a:t>
            </a:r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PT" sz="3200" dirty="0" err="1" smtClean="0">
                <a:solidFill>
                  <a:schemeClr val="accent6">
                    <a:lumMod val="75000"/>
                  </a:schemeClr>
                </a:solidFill>
              </a:rPr>
              <a:t>D.João</a:t>
            </a:r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 I mandou construir o</a:t>
            </a:r>
            <a:endParaRPr lang="pt-PT" sz="32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mosteiro da batalha.</a:t>
            </a:r>
          </a:p>
        </p:txBody>
      </p:sp>
      <p:pic>
        <p:nvPicPr>
          <p:cNvPr id="4" name="Imagem 3" descr="Joao_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2280" y="0"/>
            <a:ext cx="2211720" cy="6093296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6948264" y="6093296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err="1" smtClean="0">
                <a:solidFill>
                  <a:schemeClr val="tx2"/>
                </a:solidFill>
              </a:rPr>
              <a:t>D.João</a:t>
            </a:r>
            <a:r>
              <a:rPr lang="pt-PT" sz="3200" dirty="0" smtClean="0">
                <a:solidFill>
                  <a:schemeClr val="tx2"/>
                </a:solidFill>
              </a:rPr>
              <a:t> I</a:t>
            </a:r>
            <a:endParaRPr lang="pt-PT" sz="3200" dirty="0">
              <a:solidFill>
                <a:schemeClr val="tx2"/>
              </a:solidFill>
            </a:endParaRPr>
          </a:p>
        </p:txBody>
      </p:sp>
      <p:pic>
        <p:nvPicPr>
          <p:cNvPr id="7" name="Imagem 6" descr="Mosteiro%20da%20Batalh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401616"/>
            <a:ext cx="3254425" cy="3456384"/>
          </a:xfrm>
          <a:prstGeom prst="rect">
            <a:avLst/>
          </a:prstGeom>
        </p:spPr>
      </p:pic>
    </p:spTree>
  </p:cSld>
  <p:clrMapOvr>
    <a:masterClrMapping/>
  </p:clrMapOvr>
  <p:transition advTm="3000">
    <p:strips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948264" y="1916832"/>
            <a:ext cx="3287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3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8" y="1124744"/>
            <a:ext cx="896918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Após da guerra da </a:t>
            </a:r>
            <a:r>
              <a:rPr lang="pt-PT" sz="3200" dirty="0" err="1" smtClean="0">
                <a:solidFill>
                  <a:schemeClr val="accent6">
                    <a:lumMod val="75000"/>
                  </a:schemeClr>
                </a:solidFill>
              </a:rPr>
              <a:t>independencia</a:t>
            </a:r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 encontrava-se </a:t>
            </a:r>
          </a:p>
          <a:p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em </a:t>
            </a:r>
            <a:r>
              <a:rPr lang="pt-PT" sz="3200" smtClean="0">
                <a:solidFill>
                  <a:schemeClr val="accent6">
                    <a:lumMod val="75000"/>
                  </a:schemeClr>
                </a:solidFill>
              </a:rPr>
              <a:t>dificuldades cereais</a:t>
            </a:r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, ouro e prata .Essas riquezas </a:t>
            </a:r>
          </a:p>
          <a:p>
            <a:r>
              <a:rPr lang="pt-PT" sz="3200" dirty="0" smtClean="0">
                <a:solidFill>
                  <a:schemeClr val="accent6">
                    <a:lumMod val="75000"/>
                  </a:schemeClr>
                </a:solidFill>
              </a:rPr>
              <a:t>ganhavam-se nos mercados de Ásia e </a:t>
            </a:r>
            <a:r>
              <a:rPr lang="pt-PT" sz="3200" dirty="0" err="1" smtClean="0">
                <a:solidFill>
                  <a:schemeClr val="accent6">
                    <a:lumMod val="75000"/>
                  </a:schemeClr>
                </a:solidFill>
              </a:rPr>
              <a:t>Africa</a:t>
            </a:r>
            <a:r>
              <a:rPr lang="pt-PT" sz="3200" dirty="0" smtClean="0"/>
              <a:t>.</a:t>
            </a:r>
            <a:endParaRPr lang="pt-PT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6516216" y="3645024"/>
            <a:ext cx="27302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>
                <a:solidFill>
                  <a:schemeClr val="accent3">
                    <a:lumMod val="75000"/>
                  </a:schemeClr>
                </a:solidFill>
              </a:rPr>
              <a:t>E assim deu-se </a:t>
            </a:r>
          </a:p>
          <a:p>
            <a:r>
              <a:rPr lang="pt-PT" sz="3200" dirty="0" smtClean="0">
                <a:solidFill>
                  <a:schemeClr val="accent3">
                    <a:lumMod val="75000"/>
                  </a:schemeClr>
                </a:solidFill>
              </a:rPr>
              <a:t>ao inicio da…</a:t>
            </a:r>
            <a:r>
              <a:rPr lang="pt-PT" sz="3200" dirty="0" smtClean="0"/>
              <a:t> </a:t>
            </a:r>
          </a:p>
          <a:p>
            <a:r>
              <a:rPr lang="pt-PT" sz="3200" dirty="0" smtClean="0">
                <a:solidFill>
                  <a:schemeClr val="accent3">
                    <a:lumMod val="75000"/>
                  </a:schemeClr>
                </a:solidFill>
              </a:rPr>
              <a:t>Expansão </a:t>
            </a:r>
          </a:p>
          <a:p>
            <a:r>
              <a:rPr lang="pt-PT" sz="3200" dirty="0" err="1" smtClean="0">
                <a:solidFill>
                  <a:schemeClr val="accent3">
                    <a:lumMod val="75000"/>
                  </a:schemeClr>
                </a:solidFill>
              </a:rPr>
              <a:t>maritima</a:t>
            </a:r>
            <a:endParaRPr lang="pt-PT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pt-PT" sz="3200" dirty="0" smtClean="0">
                <a:solidFill>
                  <a:schemeClr val="accent3">
                    <a:lumMod val="75000"/>
                  </a:schemeClr>
                </a:solidFill>
              </a:rPr>
              <a:t>Portuguesa.</a:t>
            </a:r>
            <a:endParaRPr lang="pt-PT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" name="Imagem 5" descr="expans%C3%A3o+mar%C3%ADtima+portugues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36912"/>
            <a:ext cx="6516216" cy="422108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advTm="3000">
    <p:strips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0"/>
            <a:ext cx="890569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smtClean="0">
                <a:solidFill>
                  <a:srgbClr val="0000CC"/>
                </a:solidFill>
              </a:rPr>
              <a:t>A expansão </a:t>
            </a:r>
            <a:r>
              <a:rPr lang="pt-PT" sz="3200" dirty="0" err="1" smtClean="0">
                <a:solidFill>
                  <a:srgbClr val="0000CC"/>
                </a:solidFill>
              </a:rPr>
              <a:t>marÍtima</a:t>
            </a:r>
            <a:r>
              <a:rPr lang="pt-PT" sz="3200" dirty="0" smtClean="0">
                <a:solidFill>
                  <a:srgbClr val="0000CC"/>
                </a:solidFill>
              </a:rPr>
              <a:t>  começou em 1415 de 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Ceuta ,no Norte de África.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Em 1419  João Gonçalves </a:t>
            </a:r>
            <a:r>
              <a:rPr lang="pt-PT" sz="3200" dirty="0" err="1" smtClean="0">
                <a:solidFill>
                  <a:srgbClr val="0000CC"/>
                </a:solidFill>
              </a:rPr>
              <a:t>Zarco</a:t>
            </a:r>
            <a:r>
              <a:rPr lang="pt-PT" sz="3200" dirty="0" smtClean="0">
                <a:solidFill>
                  <a:srgbClr val="0000CC"/>
                </a:solidFill>
              </a:rPr>
              <a:t> ,Tristão Vaz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Teixeira e Bartolomeu </a:t>
            </a:r>
            <a:r>
              <a:rPr lang="pt-PT" sz="3200" dirty="0" err="1" smtClean="0">
                <a:solidFill>
                  <a:srgbClr val="0000CC"/>
                </a:solidFill>
              </a:rPr>
              <a:t>Perestelo</a:t>
            </a:r>
            <a:r>
              <a:rPr lang="pt-PT" sz="3200" dirty="0" smtClean="0">
                <a:solidFill>
                  <a:srgbClr val="0000CC"/>
                </a:solidFill>
              </a:rPr>
              <a:t> descobriram a 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Ilha da Madeira.1427 Diogo de Silves descobriu os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Açores.1434 Gil Eanes passou o Cabo da boa esperança.1488 Bartolomeu Dias dobra o Cabo das Tormentas .1498 Vasco da Gama descobriu o caminho para a India.1500 Pedro Alvares Cabral descobriu o Brasil.</a:t>
            </a:r>
          </a:p>
          <a:p>
            <a:endParaRPr lang="pt-PT" sz="3200" dirty="0"/>
          </a:p>
        </p:txBody>
      </p:sp>
      <p:pic>
        <p:nvPicPr>
          <p:cNvPr id="3" name="Imagem 2" descr="PACabral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3927436"/>
            <a:ext cx="2195736" cy="29305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advTm="3000">
    <p:strips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0"/>
            <a:ext cx="95003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smtClean="0">
                <a:solidFill>
                  <a:srgbClr val="0000CC"/>
                </a:solidFill>
              </a:rPr>
              <a:t>Os portugueses deram a conhecer ao mundo 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Novos territórios , novos mares ,povos 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diferentes  </a:t>
            </a:r>
            <a:r>
              <a:rPr lang="pt-PT" sz="3200" dirty="0" err="1" smtClean="0">
                <a:solidFill>
                  <a:srgbClr val="0000CC"/>
                </a:solidFill>
              </a:rPr>
              <a:t>produtos,como</a:t>
            </a:r>
            <a:r>
              <a:rPr lang="pt-PT" sz="3200" dirty="0" smtClean="0">
                <a:solidFill>
                  <a:srgbClr val="0000CC"/>
                </a:solidFill>
              </a:rPr>
              <a:t> o cacau , o pau-brasil tabaco especiarias ,</a:t>
            </a:r>
            <a:r>
              <a:rPr lang="pt-PT" sz="3200" dirty="0" err="1" smtClean="0">
                <a:solidFill>
                  <a:srgbClr val="0000CC"/>
                </a:solidFill>
              </a:rPr>
              <a:t>açucar</a:t>
            </a:r>
            <a:r>
              <a:rPr lang="pt-PT" sz="3200" dirty="0" smtClean="0">
                <a:solidFill>
                  <a:srgbClr val="0000CC"/>
                </a:solidFill>
              </a:rPr>
              <a:t> e 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pedras preciosas .</a:t>
            </a:r>
            <a:r>
              <a:rPr lang="pt-PT" sz="3200" dirty="0" smtClean="0"/>
              <a:t> </a:t>
            </a:r>
            <a:r>
              <a:rPr lang="pt-PT" sz="3200" dirty="0" err="1" smtClean="0"/>
              <a:t>Luis</a:t>
            </a:r>
            <a:r>
              <a:rPr lang="pt-PT" sz="3200" dirty="0" smtClean="0"/>
              <a:t> de Camões, </a:t>
            </a:r>
            <a:r>
              <a:rPr lang="pt-PT" sz="3200" dirty="0" smtClean="0">
                <a:solidFill>
                  <a:srgbClr val="FF3300"/>
                </a:solidFill>
              </a:rPr>
              <a:t>no reinado de </a:t>
            </a:r>
            <a:r>
              <a:rPr lang="pt-PT" sz="3200" dirty="0" err="1" smtClean="0">
                <a:solidFill>
                  <a:srgbClr val="FF3300"/>
                </a:solidFill>
              </a:rPr>
              <a:t>D.JoãoIII</a:t>
            </a:r>
            <a:r>
              <a:rPr lang="pt-PT" sz="3200" dirty="0" smtClean="0">
                <a:solidFill>
                  <a:srgbClr val="FF3300"/>
                </a:solidFill>
              </a:rPr>
              <a:t>  </a:t>
            </a:r>
          </a:p>
          <a:p>
            <a:r>
              <a:rPr lang="pt-PT" sz="3200" dirty="0" smtClean="0">
                <a:solidFill>
                  <a:srgbClr val="FF3300"/>
                </a:solidFill>
              </a:rPr>
              <a:t>Julga-se que em1524 nasceu um dos maiores</a:t>
            </a:r>
          </a:p>
          <a:p>
            <a:r>
              <a:rPr lang="pt-PT" sz="3200" dirty="0" err="1" smtClean="0">
                <a:solidFill>
                  <a:srgbClr val="FF3300"/>
                </a:solidFill>
              </a:rPr>
              <a:t>Poetas,Luis</a:t>
            </a:r>
            <a:r>
              <a:rPr lang="pt-PT" sz="3200" dirty="0" smtClean="0">
                <a:solidFill>
                  <a:srgbClr val="FF3300"/>
                </a:solidFill>
              </a:rPr>
              <a:t> de Camões que escreveu Os </a:t>
            </a:r>
          </a:p>
          <a:p>
            <a:r>
              <a:rPr lang="pt-PT" sz="3200" dirty="0" err="1" smtClean="0">
                <a:solidFill>
                  <a:srgbClr val="FF3300"/>
                </a:solidFill>
              </a:rPr>
              <a:t>Lusiadas</a:t>
            </a:r>
            <a:r>
              <a:rPr lang="pt-PT" sz="3200" dirty="0" smtClean="0">
                <a:solidFill>
                  <a:srgbClr val="FF3300"/>
                </a:solidFill>
              </a:rPr>
              <a:t> ,onde é contada a história de Portugal</a:t>
            </a:r>
          </a:p>
          <a:p>
            <a:r>
              <a:rPr lang="pt-PT" sz="3200" dirty="0" smtClean="0">
                <a:solidFill>
                  <a:srgbClr val="FF3300"/>
                </a:solidFill>
              </a:rPr>
              <a:t>Em </a:t>
            </a:r>
            <a:r>
              <a:rPr lang="pt-PT" sz="3200" dirty="0" err="1" smtClean="0">
                <a:solidFill>
                  <a:srgbClr val="66FF33"/>
                </a:solidFill>
              </a:rPr>
              <a:t>verso.Camões</a:t>
            </a:r>
            <a:r>
              <a:rPr lang="pt-PT" sz="3200" dirty="0" smtClean="0">
                <a:solidFill>
                  <a:srgbClr val="66FF33"/>
                </a:solidFill>
              </a:rPr>
              <a:t> morreu a 10 de Julho</a:t>
            </a:r>
          </a:p>
          <a:p>
            <a:r>
              <a:rPr lang="pt-PT" sz="3200" dirty="0" smtClean="0">
                <a:solidFill>
                  <a:srgbClr val="66FF33"/>
                </a:solidFill>
              </a:rPr>
              <a:t>De 1580.</a:t>
            </a:r>
            <a:endParaRPr lang="pt-PT" sz="3200" dirty="0">
              <a:solidFill>
                <a:srgbClr val="66FF33"/>
              </a:solidFill>
            </a:endParaRPr>
          </a:p>
        </p:txBody>
      </p:sp>
      <p:pic>
        <p:nvPicPr>
          <p:cNvPr id="3" name="Imagem 2" descr="250px-Lu%C3%ADs_de_Cam%C3%B5es_por_Fran%C3%A7ois_G%C3%A9rar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3933056"/>
            <a:ext cx="2555776" cy="29249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Tm="3000">
    <p:diamond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0" y="0"/>
            <a:ext cx="943166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smtClean="0">
                <a:solidFill>
                  <a:srgbClr val="993300"/>
                </a:solidFill>
              </a:rPr>
              <a:t>Aprende</a:t>
            </a:r>
          </a:p>
          <a:p>
            <a:r>
              <a:rPr lang="pt-PT" sz="3200" dirty="0" smtClean="0">
                <a:solidFill>
                  <a:srgbClr val="993300"/>
                </a:solidFill>
              </a:rPr>
              <a:t>.</a:t>
            </a:r>
            <a:r>
              <a:rPr lang="pt-PT" sz="3200" dirty="0" smtClean="0"/>
              <a:t> </a:t>
            </a:r>
            <a:r>
              <a:rPr lang="pt-PT" sz="3200" dirty="0" smtClean="0">
                <a:solidFill>
                  <a:srgbClr val="0000CC"/>
                </a:solidFill>
              </a:rPr>
              <a:t>O clero é um conjunto de pessoas que se 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dedicavam á religião as ordens militares </a:t>
            </a:r>
            <a:r>
              <a:rPr lang="pt-PT" sz="3200" dirty="0" err="1" smtClean="0">
                <a:solidFill>
                  <a:srgbClr val="0000CC"/>
                </a:solidFill>
              </a:rPr>
              <a:t>tambem</a:t>
            </a:r>
            <a:endParaRPr lang="pt-PT" sz="3200" dirty="0" smtClean="0">
              <a:solidFill>
                <a:srgbClr val="0000CC"/>
              </a:solidFill>
            </a:endParaRPr>
          </a:p>
          <a:p>
            <a:r>
              <a:rPr lang="pt-PT" sz="3200" dirty="0" smtClean="0">
                <a:solidFill>
                  <a:srgbClr val="0000CC"/>
                </a:solidFill>
              </a:rPr>
              <a:t>pertenciam ao </a:t>
            </a:r>
            <a:r>
              <a:rPr lang="pt-PT" sz="3200" dirty="0" err="1" smtClean="0">
                <a:solidFill>
                  <a:srgbClr val="0000CC"/>
                </a:solidFill>
              </a:rPr>
              <a:t>clero.A</a:t>
            </a:r>
            <a:r>
              <a:rPr lang="pt-PT" sz="3200" dirty="0" smtClean="0">
                <a:solidFill>
                  <a:srgbClr val="0000CC"/>
                </a:solidFill>
              </a:rPr>
              <a:t> nobreza é um grupo formado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por pessoas ricas , que era concedido o título nobre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pelo o </a:t>
            </a:r>
            <a:r>
              <a:rPr lang="pt-PT" sz="3200" dirty="0" err="1" smtClean="0">
                <a:solidFill>
                  <a:srgbClr val="0000CC"/>
                </a:solidFill>
              </a:rPr>
              <a:t>rei.E</a:t>
            </a:r>
            <a:r>
              <a:rPr lang="pt-PT" sz="3200" dirty="0" smtClean="0">
                <a:solidFill>
                  <a:srgbClr val="0000CC"/>
                </a:solidFill>
              </a:rPr>
              <a:t> o erro o grupo social menos favorecido</a:t>
            </a:r>
          </a:p>
          <a:p>
            <a:r>
              <a:rPr lang="pt-PT" sz="3200" dirty="0" smtClean="0">
                <a:solidFill>
                  <a:srgbClr val="0000CC"/>
                </a:solidFill>
              </a:rPr>
              <a:t>correspondia à maioria da população.</a:t>
            </a:r>
            <a:endParaRPr lang="pt-PT" sz="32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 advTm="3000">
    <p:strips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diogo martins\Os meus documentos\As minhas imagens\Imagem 00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49096"/>
          <a:stretch>
            <a:fillRect/>
          </a:stretch>
        </p:blipFill>
        <p:spPr bwMode="auto">
          <a:xfrm>
            <a:off x="1475656" y="332656"/>
            <a:ext cx="5908141" cy="5949280"/>
          </a:xfrm>
          <a:prstGeom prst="rect">
            <a:avLst/>
          </a:prstGeom>
          <a:noFill/>
        </p:spPr>
      </p:pic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93EA8-4C9B-481C-A3E0-B25D9986BA87}" type="datetime1">
              <a:rPr lang="pt-PT" smtClean="0"/>
              <a:pPr/>
              <a:t>23-10-2011</a:t>
            </a:fld>
            <a:endParaRPr lang="pt-PT"/>
          </a:p>
        </p:txBody>
      </p:sp>
      <p:sp>
        <p:nvSpPr>
          <p:cNvPr id="7" name="CaixaDeTexto 6"/>
          <p:cNvSpPr txBox="1"/>
          <p:nvPr/>
        </p:nvSpPr>
        <p:spPr>
          <a:xfrm>
            <a:off x="4499992" y="4077072"/>
            <a:ext cx="4644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solidFill>
                  <a:srgbClr val="FFFF00"/>
                </a:solidFill>
              </a:rPr>
              <a:t>TRABALHO REALIZADO  POR </a:t>
            </a:r>
          </a:p>
          <a:p>
            <a:r>
              <a:rPr lang="pt-PT" dirty="0" smtClean="0">
                <a:solidFill>
                  <a:srgbClr val="FFFF00"/>
                </a:solidFill>
              </a:rPr>
              <a:t>RAQUEL MARTINS</a:t>
            </a:r>
            <a:endParaRPr lang="pt-PT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3000">
    <p:randomBa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327</Words>
  <Application>Microsoft Office PowerPoint</Application>
  <PresentationFormat>Apresentação no Ecrã (4:3)</PresentationFormat>
  <Paragraphs>50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</vt:vector>
  </TitlesOfParts>
  <Company>O nome da sua organização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O seu nome de utilizador</dc:creator>
  <cp:lastModifiedBy>Paula</cp:lastModifiedBy>
  <cp:revision>30</cp:revision>
  <dcterms:created xsi:type="dcterms:W3CDTF">2011-01-14T15:20:14Z</dcterms:created>
  <dcterms:modified xsi:type="dcterms:W3CDTF">2011-10-23T12:40:57Z</dcterms:modified>
</cp:coreProperties>
</file>