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handoutMasterIdLst>
    <p:handoutMasterId r:id="rId29"/>
  </p:handoutMasterIdLst>
  <p:sldIdLst>
    <p:sldId id="256" r:id="rId2"/>
    <p:sldId id="257" r:id="rId3"/>
    <p:sldId id="276" r:id="rId4"/>
    <p:sldId id="270" r:id="rId5"/>
    <p:sldId id="275" r:id="rId6"/>
    <p:sldId id="277" r:id="rId7"/>
    <p:sldId id="265" r:id="rId8"/>
    <p:sldId id="266" r:id="rId9"/>
    <p:sldId id="258" r:id="rId10"/>
    <p:sldId id="259" r:id="rId11"/>
    <p:sldId id="269" r:id="rId12"/>
    <p:sldId id="280" r:id="rId13"/>
    <p:sldId id="281" r:id="rId14"/>
    <p:sldId id="279" r:id="rId15"/>
    <p:sldId id="278" r:id="rId16"/>
    <p:sldId id="262" r:id="rId17"/>
    <p:sldId id="263" r:id="rId18"/>
    <p:sldId id="267" r:id="rId19"/>
    <p:sldId id="268" r:id="rId20"/>
    <p:sldId id="271" r:id="rId21"/>
    <p:sldId id="260" r:id="rId22"/>
    <p:sldId id="264" r:id="rId23"/>
    <p:sldId id="272" r:id="rId24"/>
    <p:sldId id="282" r:id="rId25"/>
    <p:sldId id="273" r:id="rId26"/>
    <p:sldId id="274" r:id="rId27"/>
    <p:sldId id="283" r:id="rId28"/>
  </p:sldIdLst>
  <p:sldSz cx="9144000" cy="6858000" type="screen4x3"/>
  <p:notesSz cx="6877050" cy="100028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3897" autoAdjust="0"/>
  </p:normalViewPr>
  <p:slideViewPr>
    <p:cSldViewPr>
      <p:cViewPr varScale="1">
        <p:scale>
          <a:sx n="63" d="100"/>
          <a:sy n="63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DDAAE-974E-4FE8-A445-6B3D20FCD38E}" type="datetimeFigureOut">
              <a:rPr lang="pt-PT" smtClean="0"/>
              <a:pPr/>
              <a:t>08-12-2013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56772-6610-4BF9-BEDA-7B364419D75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D5B5-2E23-4C42-A5CE-E79DCB9CEB0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0F24ECB-FFA8-4E60-B031-4EABF56BA50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encyclo.com/pt/Imagem:19-_Rei_D._Filipe_I_-_O_Prudent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700213"/>
            <a:ext cx="7704137" cy="15128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SzPct val="100000"/>
              <a:buFont typeface="Symbol" pitchFamily="18" charset="2"/>
              <a:buNone/>
              <a:defRPr/>
            </a:pPr>
            <a:r>
              <a:rPr lang="pt-PT" dirty="0" smtClean="0"/>
              <a:t>Como deves saber, o dia 1 de Dezembro até à pouco tempo era considerado feriado nacional. </a:t>
            </a:r>
          </a:p>
          <a:p>
            <a:pPr algn="just" eaLnBrk="1" hangingPunct="1">
              <a:lnSpc>
                <a:spcPct val="90000"/>
              </a:lnSpc>
              <a:buSzPct val="100000"/>
              <a:buFont typeface="Symbol" pitchFamily="18" charset="2"/>
              <a:buNone/>
              <a:defRPr/>
            </a:pPr>
            <a:r>
              <a:rPr lang="pt-PT" dirty="0" smtClean="0"/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t-PT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 flipV="1">
            <a:off x="684213" y="3509963"/>
            <a:ext cx="777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pt-PT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4213" y="3429000"/>
            <a:ext cx="77755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00000"/>
              <a:buFont typeface="Symbol" pitchFamily="18" charset="2"/>
              <a:buNone/>
              <a:defRPr/>
            </a:pPr>
            <a:r>
              <a:rPr lang="pt-PT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Nesse dia comemora-se  o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00000"/>
              <a:buFont typeface="Symbol" pitchFamily="18" charset="2"/>
              <a:buNone/>
              <a:defRPr/>
            </a:pPr>
            <a:r>
              <a:rPr lang="pt-PT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Dia da Restauração da Independência.</a:t>
            </a:r>
            <a:r>
              <a:rPr lang="pt-PT" sz="3200"/>
              <a:t>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63575" y="4740275"/>
            <a:ext cx="786923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200"/>
              <a:t>Queres saber porquê? </a:t>
            </a:r>
            <a:br>
              <a:rPr lang="pt-PT" sz="3200"/>
            </a:br>
            <a:r>
              <a:rPr lang="pt-PT"/>
              <a:t/>
            </a:r>
            <a:br>
              <a:rPr lang="pt-PT"/>
            </a:b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3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557338"/>
            <a:ext cx="7704138" cy="11525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pt-PT" sz="2800" smtClean="0"/>
              <a:t>Estes reis governavam Portugal e Espanha ao mesmo tempo, como um só país. </a:t>
            </a:r>
            <a:br>
              <a:rPr lang="pt-PT" sz="2800" smtClean="0"/>
            </a:br>
            <a:endParaRPr lang="pt-PT" sz="2800" smtClean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5650" y="2565400"/>
            <a:ext cx="75612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Era uma </a:t>
            </a:r>
            <a:r>
              <a:rPr lang="pt-PT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Monarquia Dual</a:t>
            </a:r>
            <a:r>
              <a:rPr lang="pt-PT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– um Rei para dois reinos…</a:t>
            </a:r>
            <a:br>
              <a:rPr lang="pt-PT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P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7" name="Picture 7" descr="Peninsula%20Texei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068638"/>
            <a:ext cx="577215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204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7704138" cy="431800"/>
          </a:xfrm>
        </p:spPr>
        <p:txBody>
          <a:bodyPr/>
          <a:lstStyle/>
          <a:p>
            <a:pPr eaLnBrk="1" hangingPunct="1">
              <a:buSzPct val="100000"/>
              <a:buFont typeface="Symbol" pitchFamily="18" charset="2"/>
              <a:buNone/>
              <a:defRPr/>
            </a:pPr>
            <a:r>
              <a:rPr lang="pt-PT" sz="2000" smtClean="0"/>
              <a:t>Filipe I de Portugal (II de Espanha), o Prudente</a:t>
            </a:r>
          </a:p>
          <a:p>
            <a:pPr eaLnBrk="1" hangingPunct="1">
              <a:defRPr/>
            </a:pPr>
            <a:endParaRPr lang="pt-PT" sz="2000" smtClean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38413"/>
            <a:ext cx="2184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81300"/>
            <a:ext cx="20701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357563"/>
            <a:ext cx="18827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12083 L 0.20851 -0.5196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 -0.17871 L 0.17066 -0.546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-0.29398 L 0.09896 -0.7034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7704138" cy="4392613"/>
          </a:xfrm>
        </p:spPr>
        <p:txBody>
          <a:bodyPr/>
          <a:lstStyle/>
          <a:p>
            <a:pPr eaLnBrk="1" hangingPunct="1">
              <a:buSzPct val="100000"/>
              <a:buFont typeface="Symbol" pitchFamily="18" charset="2"/>
              <a:buNone/>
              <a:defRPr/>
            </a:pPr>
            <a:r>
              <a:rPr lang="pt-PT" sz="2000" smtClean="0"/>
              <a:t>Filipe II de Portugal (III de Espanha), o Pio</a:t>
            </a:r>
          </a:p>
          <a:p>
            <a:pPr eaLnBrk="1" hangingPunct="1">
              <a:defRPr/>
            </a:pPr>
            <a:endParaRPr lang="pt-PT" sz="2000" smtClean="0"/>
          </a:p>
        </p:txBody>
      </p:sp>
      <p:pic>
        <p:nvPicPr>
          <p:cNvPr id="41988" name="Picture 4" descr="pes_3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8275"/>
            <a:ext cx="22082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349500"/>
            <a:ext cx="41052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18357 L 0.12743 -0.6034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-0.24051 L 0.11423 -0.6474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7704138" cy="431800"/>
          </a:xfrm>
        </p:spPr>
        <p:txBody>
          <a:bodyPr/>
          <a:lstStyle/>
          <a:p>
            <a:pPr eaLnBrk="1" hangingPunct="1">
              <a:buSzPct val="100000"/>
              <a:buFont typeface="Symbol" pitchFamily="18" charset="2"/>
              <a:buNone/>
              <a:defRPr/>
            </a:pPr>
            <a:r>
              <a:rPr lang="pt-PT" sz="2000" smtClean="0"/>
              <a:t>Filipe III de Portugal (IV de Espanha), o Grande</a:t>
            </a:r>
          </a:p>
          <a:p>
            <a:pPr eaLnBrk="1" hangingPunct="1">
              <a:defRPr/>
            </a:pPr>
            <a:endParaRPr lang="pt-PT" sz="2000" smtClean="0"/>
          </a:p>
        </p:txBody>
      </p:sp>
      <p:pic>
        <p:nvPicPr>
          <p:cNvPr id="43013" name="Picture 5" descr="175px-Diego_Velázquez_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5400"/>
            <a:ext cx="19478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Filipe III de Portugal caçad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76500"/>
            <a:ext cx="2743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Filipe I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2708275"/>
            <a:ext cx="18002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5035 -0.0002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 0.00023 L -0.43697 0.0002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417 L -0.00833 -0.7141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557338"/>
            <a:ext cx="7704137" cy="172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00000"/>
              <a:buFont typeface="Symbol" pitchFamily="18" charset="2"/>
              <a:buNone/>
              <a:defRPr/>
            </a:pPr>
            <a:endParaRPr lang="pt-PT" sz="10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400" smtClean="0">
                <a:effectLst/>
              </a:rPr>
              <a:t>Durante as primeiras décadas de domínio filipino, Portugal ainda beneficiou da administração espanhola, todavia a partir do reinado de Filipe II a União Ibérica revelou-se prejudicial: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400" smtClean="0">
                <a:effectLst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800" smtClean="0">
                <a:effectLst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PT" sz="800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84213" y="3429000"/>
            <a:ext cx="792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2400"/>
              <a:t> Os nossos direitos deixaram de ser respeitados;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8135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2400"/>
              <a:t> Os nossos territórios coloniais não eram defendidos dos ataques de outros povos;</a:t>
            </a:r>
          </a:p>
          <a:p>
            <a:endParaRPr lang="pt-PT" sz="2400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35013" y="4868863"/>
            <a:ext cx="786923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pt-PT" sz="2400"/>
              <a:t> O povo estava descontente com o aumento dos impostos e mobilização para os exércitos de Espanha.</a:t>
            </a:r>
          </a:p>
          <a:p>
            <a:pPr>
              <a:defRPr/>
            </a:pPr>
            <a:endParaRPr lang="pt-P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pt-PT"/>
          </a:p>
          <a:p>
            <a:pPr>
              <a:defRPr/>
            </a:pP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  <p:bldP spid="40964" grpId="0"/>
      <p:bldP spid="409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7704138" cy="1223963"/>
          </a:xfrm>
        </p:spPr>
        <p:txBody>
          <a:bodyPr/>
          <a:lstStyle/>
          <a:p>
            <a:pPr eaLnBrk="1" hangingPunct="1">
              <a:buSzPct val="100000"/>
              <a:buFont typeface="Symbol" pitchFamily="18" charset="2"/>
              <a:buNone/>
              <a:defRPr/>
            </a:pPr>
            <a:endParaRPr lang="pt-PT" smtClean="0"/>
          </a:p>
          <a:p>
            <a:pPr eaLnBrk="1" hangingPunct="1">
              <a:defRPr/>
            </a:pPr>
            <a:endParaRPr lang="pt-PT" smtClean="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95375" y="1557338"/>
            <a:ext cx="70056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/>
              <a:t>Os reinados de Filipe II e Filipe III ficaram marcados pela violência e opressão sobre os portugueses. </a:t>
            </a:r>
          </a:p>
          <a:p>
            <a:pPr algn="just"/>
            <a:endParaRPr lang="pt-PT" sz="2400"/>
          </a:p>
          <a:p>
            <a:pPr algn="just"/>
            <a:endParaRPr lang="pt-PT" sz="2400"/>
          </a:p>
          <a:p>
            <a:pPr algn="just"/>
            <a:endParaRPr lang="pt-PT" sz="2400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116013" y="5084763"/>
            <a:ext cx="7200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/>
              <a:t>Em 1637, estalaram em Évora violentos motins, dos quais se destacaram a chamada </a:t>
            </a:r>
            <a:r>
              <a:rPr lang="pt-PT" sz="2400" i="1"/>
              <a:t>revolta do</a:t>
            </a:r>
            <a:r>
              <a:rPr lang="pt-PT" sz="2400"/>
              <a:t> </a:t>
            </a:r>
            <a:r>
              <a:rPr lang="pt-PT" sz="2400" i="1"/>
              <a:t>Manuelinho</a:t>
            </a:r>
            <a:r>
              <a:rPr lang="pt-PT" sz="2400"/>
              <a:t>. 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900113" y="2781300"/>
            <a:ext cx="748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  <a:p>
            <a:endParaRPr lang="pt-PT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611188" y="314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042988" y="2852738"/>
            <a:ext cx="72739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/>
              <a:t>Com estes acontecimentos, o nosso país entrou em crise. Durante 60 anos o governo dos reis espanhóis levou Portugal à ruína das finanças, do comércio, da agricultura e da marinha, abandonando o nosso império ultramarino às ambições de outros povos.</a:t>
            </a:r>
          </a:p>
          <a:p>
            <a:endParaRPr lang="pt-P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3" grpId="0"/>
      <p:bldP spid="39944" grpId="0"/>
      <p:bldP spid="39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7704138" cy="9366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SzPct val="100000"/>
              <a:buFont typeface="Symbol" pitchFamily="18" charset="2"/>
              <a:buNone/>
              <a:defRPr/>
            </a:pPr>
            <a:r>
              <a:rPr lang="pt-PT" sz="2400" smtClean="0"/>
              <a:t>O desejo de independência nunca morreu. </a:t>
            </a:r>
          </a:p>
          <a:p>
            <a:pPr algn="just" eaLnBrk="1" hangingPunct="1">
              <a:lnSpc>
                <a:spcPct val="80000"/>
              </a:lnSpc>
              <a:buSzPct val="100000"/>
              <a:buFont typeface="Symbol" pitchFamily="18" charset="2"/>
              <a:buNone/>
              <a:defRPr/>
            </a:pPr>
            <a:r>
              <a:rPr lang="pt-PT" sz="2400" smtClean="0"/>
              <a:t>Algo se planeava...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27088" y="3011488"/>
            <a:ext cx="777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5650" y="3573463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55650" y="3573463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84212" y="3031520"/>
            <a:ext cx="70561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PT" sz="2400" dirty="0"/>
              <a:t>Para conseguir a independência um grupo de 40 portugueses – os </a:t>
            </a:r>
            <a:r>
              <a:rPr lang="pt-PT" sz="2400" b="1" dirty="0"/>
              <a:t>Conjurados</a:t>
            </a:r>
            <a:r>
              <a:rPr lang="pt-PT" sz="2400" dirty="0"/>
              <a:t> – planeou, em segredo, uma revolução, marcada para 1 de Dezembro de 1640.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55650" y="5157788"/>
            <a:ext cx="64806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400" dirty="0"/>
              <a:t>Estes convidaram </a:t>
            </a:r>
            <a:r>
              <a:rPr lang="pt-PT" sz="2400" b="1" dirty="0"/>
              <a:t>D. João</a:t>
            </a:r>
            <a:r>
              <a:rPr lang="pt-PT" sz="2400" dirty="0"/>
              <a:t>, </a:t>
            </a:r>
            <a:r>
              <a:rPr lang="pt-PT" sz="2400" b="1" dirty="0"/>
              <a:t>Duque de Bragança</a:t>
            </a:r>
            <a:r>
              <a:rPr lang="pt-PT" sz="2400" dirty="0"/>
              <a:t>,    para rei.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3559" grpId="0"/>
      <p:bldP spid="235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844675"/>
            <a:ext cx="7775575" cy="20891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SzPct val="100000"/>
              <a:buFont typeface="Symbol" pitchFamily="18" charset="2"/>
              <a:buNone/>
              <a:defRPr/>
            </a:pPr>
            <a:r>
              <a:rPr lang="pt-PT" sz="2400" smtClean="0"/>
              <a:t>Assim, no sábado 1 de Dezembro de 1640, os conjurados dirigiram-se pelas nove horas ao Paço da Ribeira, onde venceram a resistência da guarda real e reduziram a silêncio a </a:t>
            </a:r>
            <a:r>
              <a:rPr lang="pt-PT" sz="2400" b="1" smtClean="0"/>
              <a:t>Duquesa de Mântua</a:t>
            </a:r>
            <a:r>
              <a:rPr lang="pt-PT" sz="2400" smtClean="0"/>
              <a:t>, cuja função era assegurar o cumprimento das ordens do rei Filipe III.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PT" sz="240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4213" y="3516313"/>
            <a:ext cx="777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63575" y="4019550"/>
            <a:ext cx="772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735013" y="4164013"/>
            <a:ext cx="7869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24588" name="Picture 12" descr="Duquesa de Mântua, imagem retirado do SAPO. [Consult. 28 Dez. 2005]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913" y="3429000"/>
            <a:ext cx="22796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35013" y="4164013"/>
            <a:ext cx="4700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/>
              <a:t>D. Margarida, duquesa de Mântua, neta de Filipe II, exerceu o governo de Portugal com autoridade de vice-rei e capitão-general de 1634 a 1640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  <p:bldP spid="245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7704138" cy="4392613"/>
          </a:xfrm>
        </p:spPr>
        <p:txBody>
          <a:bodyPr/>
          <a:lstStyle/>
          <a:p>
            <a:pPr eaLnBrk="1" hangingPunct="1">
              <a:buSzPct val="100000"/>
              <a:buFont typeface="Symbol" pitchFamily="18" charset="2"/>
              <a:buChar char=""/>
              <a:defRPr/>
            </a:pPr>
            <a:endParaRPr lang="pt-PT" smtClean="0"/>
          </a:p>
          <a:p>
            <a:pPr eaLnBrk="1" hangingPunct="1">
              <a:defRPr/>
            </a:pPr>
            <a:endParaRPr lang="pt-PT" smtClean="0"/>
          </a:p>
        </p:txBody>
      </p:sp>
      <p:pic>
        <p:nvPicPr>
          <p:cNvPr id="28676" name="Picture 4" descr="h0171e13%5B1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492375"/>
            <a:ext cx="44640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95288" y="1916113"/>
            <a:ext cx="3889375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/>
              <a:t>Não tardou que </a:t>
            </a:r>
            <a:r>
              <a:rPr lang="pt-PT" sz="2400" b="1"/>
              <a:t>Miguel de Vasconcelos</a:t>
            </a:r>
            <a:r>
              <a:rPr lang="pt-PT" sz="2400"/>
              <a:t>, secretário do Estado e símbolo do ódio que os portugueses votavam a Castela, fosse descoberto num armário de papéis. Logo morto a tiro, foi seu corpo lançado pela varanda e sujeito às iras da população, que, entretanto acorrera em apoio dos conjurados.</a:t>
            </a:r>
            <a:r>
              <a:rPr lang="pt-PT"/>
              <a:t> </a:t>
            </a:r>
          </a:p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7704138" cy="4392613"/>
          </a:xfrm>
        </p:spPr>
        <p:txBody>
          <a:bodyPr/>
          <a:lstStyle/>
          <a:p>
            <a:pPr eaLnBrk="1" hangingPunct="1">
              <a:buSzPct val="100000"/>
              <a:buFont typeface="Symbol" pitchFamily="18" charset="2"/>
              <a:buNone/>
              <a:defRPr/>
            </a:pPr>
            <a:r>
              <a:rPr lang="pt-PT" smtClean="0"/>
              <a:t> </a:t>
            </a:r>
          </a:p>
          <a:p>
            <a:pPr eaLnBrk="1" hangingPunct="1">
              <a:defRPr/>
            </a:pPr>
            <a:endParaRPr lang="pt-PT" smtClean="0"/>
          </a:p>
        </p:txBody>
      </p:sp>
      <p:pic>
        <p:nvPicPr>
          <p:cNvPr id="29700" name="Picture 4" descr="1133183461azule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557338"/>
            <a:ext cx="38036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7704138" cy="4392613"/>
          </a:xfrm>
        </p:spPr>
        <p:txBody>
          <a:bodyPr/>
          <a:lstStyle/>
          <a:p>
            <a:pPr eaLnBrk="1" hangingPunct="1">
              <a:buSzPct val="100000"/>
              <a:buFont typeface="Symbol" pitchFamily="18" charset="2"/>
              <a:buNone/>
              <a:defRPr/>
            </a:pPr>
            <a:endParaRPr lang="pt-PT" smtClean="0"/>
          </a:p>
          <a:p>
            <a:pPr eaLnBrk="1" hangingPunct="1">
              <a:defRPr/>
            </a:pPr>
            <a:endParaRPr lang="pt-PT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5288" y="1844675"/>
            <a:ext cx="5618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  <a:buFont typeface="Symbol" pitchFamily="18" charset="2"/>
              <a:buNone/>
            </a:pPr>
            <a:r>
              <a:rPr lang="pt-PT" sz="2400"/>
              <a:t>Tudo começou em finais do séc. XVI: </a:t>
            </a:r>
          </a:p>
          <a:p>
            <a:pPr>
              <a:buSzPct val="100000"/>
              <a:buFont typeface="Symbol" pitchFamily="18" charset="2"/>
              <a:buNone/>
            </a:pPr>
            <a:r>
              <a:rPr lang="pt-PT" sz="2400"/>
              <a:t>o rei de Portugal era D. Sebastião.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5288" y="2924175"/>
            <a:ext cx="57610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000"/>
              <a:t>Sebastião tinha menos de quatro anos quando sucedeu ao avô.</a:t>
            </a:r>
          </a:p>
          <a:p>
            <a:pPr algn="just"/>
            <a:r>
              <a:rPr lang="pt-PT" sz="2000"/>
              <a:t>Enquanto não atingiu os dezasseis anos governou a rainha viúva D. Catarina e o tio-avô, o cardeal D. Henrique. </a:t>
            </a:r>
          </a:p>
          <a:p>
            <a:pPr algn="just"/>
            <a:r>
              <a:rPr lang="pt-PT" sz="2000"/>
              <a:t>O rei era um sonhador a quem os conselheiros não conseguiam influenciar. A sua ideia de reconquistar as praças deixadas pelo avô e abater os inimigos da fé tornaram-se uma obsessão. Era de uma temeridade só própria dos cavaleiros da Idade Média. </a:t>
            </a:r>
          </a:p>
        </p:txBody>
      </p:sp>
      <p:pic>
        <p:nvPicPr>
          <p:cNvPr id="18438" name="Picture 6" descr="morais_sebastia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276475"/>
            <a:ext cx="26098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424613" y="5662613"/>
            <a:ext cx="254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000"/>
              <a:t>      </a:t>
            </a:r>
            <a:r>
              <a:rPr lang="pt-PT" sz="1200"/>
              <a:t>D. Sebastião, o Desejado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  <p:bldP spid="18437" grpId="0"/>
      <p:bldP spid="184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3816350" cy="4392613"/>
          </a:xfrm>
        </p:spPr>
        <p:txBody>
          <a:bodyPr/>
          <a:lstStyle/>
          <a:p>
            <a:pPr algn="just" eaLnBrk="1" hangingPunct="1">
              <a:buSzPct val="100000"/>
              <a:buFont typeface="Symbol" pitchFamily="18" charset="2"/>
              <a:buNone/>
              <a:defRPr/>
            </a:pPr>
            <a:r>
              <a:rPr lang="pt-PT" sz="2400" smtClean="0"/>
              <a:t>No dia 15 de Dezembro de 1640, D. João, duque de Bragança, é aclamado rei D. João IV de Portugal.</a:t>
            </a:r>
          </a:p>
          <a:p>
            <a:pPr algn="just" eaLnBrk="1" hangingPunct="1">
              <a:buSzPct val="100000"/>
              <a:buFont typeface="Symbol" pitchFamily="18" charset="2"/>
              <a:buNone/>
              <a:defRPr/>
            </a:pPr>
            <a:endParaRPr lang="pt-PT" sz="2400" smtClean="0"/>
          </a:p>
          <a:p>
            <a:pPr algn="just" eaLnBrk="1" hangingPunct="1">
              <a:buSzPct val="100000"/>
              <a:buFont typeface="Symbol" pitchFamily="18" charset="2"/>
              <a:buNone/>
              <a:defRPr/>
            </a:pPr>
            <a:r>
              <a:rPr lang="pt-PT" sz="2400" smtClean="0"/>
              <a:t>Termina a dinastia Filipina e começa a dinastia de Bragança</a:t>
            </a:r>
          </a:p>
          <a:p>
            <a:pPr algn="just" eaLnBrk="1" hangingPunct="1">
              <a:defRPr/>
            </a:pPr>
            <a:endParaRPr lang="pt-PT" sz="240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060575"/>
            <a:ext cx="3908425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840288" y="5676900"/>
            <a:ext cx="390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/>
              <a:t>        D. João IV, o Restaurador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  <p:bldP spid="327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4967287" cy="26638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endParaRPr lang="pt-PT" sz="24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400" smtClean="0"/>
              <a:t>Reorganizou o exército e a defesa para fazer frente às tentativas de invasão dos espanhóis, conseguindo vencê-los em importantes batalhas, como as Linhas de Elvas, Ameixial e Montes Claros.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84213" y="1196975"/>
            <a:ext cx="78486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pt-P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pt-PT" sz="2400"/>
              <a:t>D. João IV fez frente às dificuldades com um vigor que muito contribuiu para a efectiva restauração da independência de Portugal.</a:t>
            </a:r>
          </a:p>
          <a:p>
            <a:pPr>
              <a:defRPr/>
            </a:pPr>
            <a:r>
              <a:rPr lang="pt-PT"/>
              <a:t> </a:t>
            </a:r>
          </a:p>
        </p:txBody>
      </p:sp>
      <p:pic>
        <p:nvPicPr>
          <p:cNvPr id="21511" name="Picture 7" descr="D. João 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636838"/>
            <a:ext cx="20129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63575" y="5172075"/>
            <a:ext cx="5421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/>
              <a:t>No entanto, a paz só seria assinada em 1668, pelo </a:t>
            </a:r>
            <a:r>
              <a:rPr lang="pt-PT" sz="2400" b="1"/>
              <a:t>Tratado de Madrid</a:t>
            </a:r>
            <a:r>
              <a:rPr lang="pt-PT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557338"/>
            <a:ext cx="7704138" cy="50403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PT" sz="1600" smtClean="0">
                <a:effectLst/>
              </a:rPr>
              <a:t>	</a:t>
            </a:r>
            <a:r>
              <a:rPr lang="pt-PT" sz="2400" smtClean="0">
                <a:effectLst/>
              </a:rPr>
              <a:t>Da actividade global do seu reinado, deveremos destacar </a:t>
            </a:r>
            <a:r>
              <a:rPr lang="pt-PT" sz="2400" u="sng" smtClean="0">
                <a:effectLst/>
              </a:rPr>
              <a:t>o esforço efectuado na reorganização do</a:t>
            </a:r>
            <a:r>
              <a:rPr lang="pt-PT" sz="2400" smtClean="0">
                <a:effectLst/>
              </a:rPr>
              <a:t> </a:t>
            </a:r>
            <a:r>
              <a:rPr lang="pt-PT" sz="2400" u="sng" smtClean="0">
                <a:effectLst/>
              </a:rPr>
              <a:t>aparelho militar</a:t>
            </a:r>
            <a:r>
              <a:rPr lang="pt-PT" sz="2400" smtClean="0">
                <a:effectLst/>
              </a:rPr>
              <a:t> - reparação das fortalezas das linhas defensivas fronteiriças, fortalecimento das guarnições, defesa do Alentejo e Beira e obtenção de material e reforços no estrangeiro;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000" smtClean="0">
                <a:effectLst/>
              </a:rPr>
              <a:t> 	</a:t>
            </a:r>
            <a:r>
              <a:rPr lang="pt-PT" sz="2400" smtClean="0">
                <a:effectLst/>
              </a:rPr>
              <a:t>A </a:t>
            </a:r>
            <a:r>
              <a:rPr lang="pt-PT" sz="2400" u="sng" smtClean="0">
                <a:effectLst/>
              </a:rPr>
              <a:t>intensa e inteligente actividade diplomática</a:t>
            </a:r>
            <a:r>
              <a:rPr lang="pt-PT" sz="2400" smtClean="0">
                <a:effectLst/>
              </a:rPr>
              <a:t> </a:t>
            </a:r>
            <a:r>
              <a:rPr lang="pt-PT" sz="2400" u="sng" smtClean="0">
                <a:effectLst/>
              </a:rPr>
              <a:t>junto das cortes da Europa</a:t>
            </a:r>
            <a:r>
              <a:rPr lang="pt-PT" sz="2400" smtClean="0">
                <a:effectLst/>
              </a:rPr>
              <a:t>, no sentido de obter apoio militar e financeiro, negociar tratados de paz ou de tréguas e conseguir o reconhecimento da Restauração;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000" smtClean="0">
                <a:effectLst/>
              </a:rPr>
              <a:t>	</a:t>
            </a:r>
            <a:r>
              <a:rPr lang="pt-PT" sz="2400" smtClean="0">
                <a:effectLst/>
              </a:rPr>
              <a:t>A acção desenvolvida para </a:t>
            </a:r>
            <a:r>
              <a:rPr lang="pt-PT" sz="2400" u="sng" smtClean="0">
                <a:effectLst/>
              </a:rPr>
              <a:t>a reconquista do</a:t>
            </a:r>
            <a:r>
              <a:rPr lang="pt-PT" sz="2400" smtClean="0">
                <a:effectLst/>
              </a:rPr>
              <a:t> </a:t>
            </a:r>
            <a:r>
              <a:rPr lang="pt-PT" sz="2400" u="sng" smtClean="0">
                <a:effectLst/>
              </a:rPr>
              <a:t>império ultramarino</a:t>
            </a:r>
            <a:r>
              <a:rPr lang="pt-PT" sz="2400" smtClean="0">
                <a:effectLst/>
              </a:rPr>
              <a:t>, no Brasil e em Africa;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000" smtClean="0">
                <a:effectLst/>
              </a:rPr>
              <a:t>	</a:t>
            </a:r>
            <a:r>
              <a:rPr lang="pt-PT" sz="2400" smtClean="0">
                <a:effectLst/>
              </a:rPr>
              <a:t>A alta visão na escolha dos colaboradores; enfim, o </a:t>
            </a:r>
            <a:r>
              <a:rPr lang="pt-PT" sz="2400" u="sng" smtClean="0">
                <a:effectLst/>
              </a:rPr>
              <a:t>trabalho feito no campo administrativo e</a:t>
            </a:r>
            <a:r>
              <a:rPr lang="pt-PT" sz="2400" smtClean="0">
                <a:effectLst/>
              </a:rPr>
              <a:t> </a:t>
            </a:r>
            <a:r>
              <a:rPr lang="pt-PT" sz="2400" u="sng" smtClean="0">
                <a:effectLst/>
              </a:rPr>
              <a:t>legislativo</a:t>
            </a:r>
            <a:r>
              <a:rPr lang="pt-PT" sz="2400" smtClean="0">
                <a:effectLst/>
              </a:rPr>
              <a:t>, procurando impor a presença da dinastia nova.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PT" sz="24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pt-PT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92138" y="4868863"/>
            <a:ext cx="772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  <a:p>
            <a:endParaRPr lang="pt-PT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19113" y="1716088"/>
            <a:ext cx="8013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/>
              <a:t>D. João IV proclamou Nossa Senhora da Conceição Padroeira de Portugal, em 1646, oferecendo-lhe a coroa. </a:t>
            </a:r>
          </a:p>
          <a:p>
            <a:endParaRPr lang="pt-PT" sz="2400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781300"/>
            <a:ext cx="28638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213100"/>
            <a:ext cx="3671887" cy="3240088"/>
          </a:xfrm>
        </p:spPr>
        <p:txBody>
          <a:bodyPr/>
          <a:lstStyle/>
          <a:p>
            <a:pPr algn="just" eaLnBrk="1" hangingPunct="1">
              <a:buSzPct val="100000"/>
              <a:buFont typeface="Symbol" pitchFamily="18" charset="2"/>
              <a:buNone/>
              <a:defRPr/>
            </a:pPr>
            <a:r>
              <a:rPr lang="pt-PT" sz="2800" i="1" smtClean="0"/>
              <a:t>“vale mais ser rainha por uma hora do que duquesa toda a vida”</a:t>
            </a:r>
            <a:r>
              <a:rPr lang="pt-PT" sz="2400" smtClean="0"/>
              <a:t> </a:t>
            </a:r>
          </a:p>
          <a:p>
            <a:pPr algn="just" eaLnBrk="1" hangingPunct="1">
              <a:buSzPct val="100000"/>
              <a:buFont typeface="Symbol" pitchFamily="18" charset="2"/>
              <a:buNone/>
              <a:defRPr/>
            </a:pPr>
            <a:endParaRPr lang="pt-PT" sz="2400" smtClean="0"/>
          </a:p>
          <a:p>
            <a:pPr algn="just" eaLnBrk="1" hangingPunct="1">
              <a:buSzPct val="100000"/>
              <a:buFont typeface="Symbol" pitchFamily="18" charset="2"/>
              <a:buNone/>
              <a:defRPr/>
            </a:pPr>
            <a:r>
              <a:rPr lang="pt-PT" sz="2800" i="1" smtClean="0"/>
              <a:t>“é preferível morrer reinando do que viver servindo”.</a:t>
            </a:r>
            <a:endParaRPr lang="pt-PT" sz="4400" smtClean="0">
              <a:effectLst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92138" y="4868863"/>
            <a:ext cx="772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  <a:p>
            <a:endParaRPr lang="pt-PT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68313" y="1844675"/>
            <a:ext cx="8013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/>
              <a:t>D. João IV era casado com a </a:t>
            </a:r>
            <a:r>
              <a:rPr lang="pt-PT" sz="2400" b="1"/>
              <a:t>rainha D. Luísa de Gusmão</a:t>
            </a:r>
            <a:r>
              <a:rPr lang="pt-PT" sz="2400"/>
              <a:t>, que sempre o apoiou na causa da Restauração, sendo célebres as suas frases:</a:t>
            </a:r>
          </a:p>
          <a:p>
            <a:endParaRPr lang="pt-PT" sz="2400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863" y="3068638"/>
            <a:ext cx="235743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628775"/>
            <a:ext cx="3527425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00000"/>
              <a:buFont typeface="Symbol" pitchFamily="18" charset="2"/>
              <a:buNone/>
              <a:defRPr/>
            </a:pPr>
            <a:endParaRPr lang="pt-PT" sz="240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PT" sz="2800" smtClean="0">
                <a:effectLst/>
              </a:rPr>
              <a:t>Quando D. João IV morreu, o reino não estava ainda em segurança absoluta.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PT" sz="2800" smtClean="0">
                <a:effectLst/>
              </a:rPr>
              <a:t> A paz só seria assinada em </a:t>
            </a:r>
            <a:r>
              <a:rPr lang="pt-PT" sz="2800" b="1" smtClean="0">
                <a:effectLst/>
              </a:rPr>
              <a:t>1668</a:t>
            </a:r>
            <a:r>
              <a:rPr lang="pt-PT" sz="2800" smtClean="0">
                <a:effectLst/>
              </a:rPr>
              <a:t>,  já no reinado de seu filho, D. Afonso VI, pelo </a:t>
            </a:r>
            <a:r>
              <a:rPr lang="pt-PT" sz="2800" b="1" smtClean="0">
                <a:effectLst/>
              </a:rPr>
              <a:t>Tratado de Madrid</a:t>
            </a:r>
            <a:r>
              <a:rPr lang="pt-PT" sz="2800" smtClean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PT" sz="2800" smtClean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997200"/>
            <a:ext cx="2746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557338"/>
            <a:ext cx="21605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35463" y="6324600"/>
            <a:ext cx="311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/>
              <a:t>    D. Afonso VI, o Vitorioso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7704138" cy="2376488"/>
          </a:xfrm>
        </p:spPr>
        <p:txBody>
          <a:bodyPr/>
          <a:lstStyle/>
          <a:p>
            <a:pPr algn="just" eaLnBrk="1" hangingPunct="1">
              <a:buSzPct val="100000"/>
              <a:buFont typeface="Symbol" pitchFamily="18" charset="2"/>
              <a:buNone/>
              <a:defRPr/>
            </a:pPr>
            <a:r>
              <a:rPr lang="pt-PT" sz="3600" smtClean="0"/>
              <a:t>Agora já não há desculpa para não saber o que se comemora no feriado nacional dia 1 de Dezembro …</a:t>
            </a:r>
          </a:p>
          <a:p>
            <a:pPr eaLnBrk="1" hangingPunct="1">
              <a:defRPr/>
            </a:pPr>
            <a:endParaRPr lang="pt-PT" sz="360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35013" y="4379913"/>
            <a:ext cx="7724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PT" sz="3200"/>
              <a:t>FIM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358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sz="quarter" idx="1"/>
          </p:nvPr>
        </p:nvSpPr>
        <p:spPr>
          <a:xfrm>
            <a:off x="467544" y="908720"/>
            <a:ext cx="7920880" cy="4730080"/>
          </a:xfrm>
        </p:spPr>
        <p:txBody>
          <a:bodyPr/>
          <a:lstStyle/>
          <a:p>
            <a:endParaRPr lang="pt-PT" dirty="0" smtClean="0"/>
          </a:p>
          <a:p>
            <a:pPr algn="l"/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Bibliografia </a:t>
            </a:r>
            <a:endParaRPr lang="pt-PT" dirty="0" smtClean="0"/>
          </a:p>
          <a:p>
            <a:endParaRPr lang="pt-PT" dirty="0" smtClean="0"/>
          </a:p>
          <a:p>
            <a:pPr marL="715963" indent="-715963" algn="just"/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………. (2013). </a:t>
            </a:r>
            <a:r>
              <a:rPr lang="pt-PT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História de Portugal – 1º e 2º Ciclos –  dos 8 aos 13 anos. </a:t>
            </a: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Porto: Porto Editora</a:t>
            </a:r>
            <a:r>
              <a:rPr lang="pt-PT" dirty="0" smtClean="0">
                <a:solidFill>
                  <a:schemeClr val="bg1"/>
                </a:solidFill>
              </a:rPr>
              <a:t>.</a:t>
            </a:r>
            <a:endParaRPr lang="pt-P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1844675"/>
            <a:ext cx="3527425" cy="381635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ClrTx/>
              <a:buSzPct val="100000"/>
              <a:buFont typeface="Symbol" pitchFamily="18" charset="2"/>
              <a:buNone/>
              <a:defRPr/>
            </a:pPr>
            <a:r>
              <a:rPr lang="pt-PT" sz="2400" smtClean="0">
                <a:effectLst/>
              </a:rPr>
              <a:t>Em 1578, D. Sebastião morreu na batalha de Alcácer-Quibir, no norte de África. Portugal ficou, assim, sem rei, pois D. Sebastião era muito novo e ainda não tinha filhos, não havia herdeiros directos para a coroa portuguesa. </a:t>
            </a:r>
          </a:p>
          <a:p>
            <a:pPr eaLnBrk="1" hangingPunct="1">
              <a:defRPr/>
            </a:pPr>
            <a:endParaRPr lang="pt-PT" sz="240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52638"/>
            <a:ext cx="4608512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58750" y="5316538"/>
            <a:ext cx="462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000"/>
              <a:t>Representação da Batalha de Alcácer-Quibir, onde desaparece D. Sebastião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  <p:bldP spid="378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773238"/>
            <a:ext cx="7704138" cy="15843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SzPct val="100000"/>
              <a:buFont typeface="Symbol" pitchFamily="18" charset="2"/>
              <a:buNone/>
              <a:defRPr/>
            </a:pPr>
            <a:r>
              <a:rPr lang="pt-PT" sz="2400" smtClean="0"/>
              <a:t> A morte de D. Sebastião deu origem a uma grave crise</a:t>
            </a:r>
          </a:p>
          <a:p>
            <a:pPr algn="just" eaLnBrk="1" hangingPunct="1">
              <a:lnSpc>
                <a:spcPct val="90000"/>
              </a:lnSpc>
              <a:buSzPct val="100000"/>
              <a:buFont typeface="Symbol" pitchFamily="18" charset="2"/>
              <a:buNone/>
              <a:defRPr/>
            </a:pPr>
            <a:r>
              <a:rPr lang="pt-PT" sz="2400" smtClean="0"/>
              <a:t> política, porque o rei não tinha filhos nem irmãos.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t-PT" sz="240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867400" y="29400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7088" y="3068638"/>
            <a:ext cx="30956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/>
              <a:t>A coroa foi entregue ao seu tio-avô, o Cardeal D. Henrique, já velho e doente, que não podia ter descendentes.</a:t>
            </a:r>
          </a:p>
          <a:p>
            <a:pPr algn="just"/>
            <a:r>
              <a:rPr lang="pt-PT" sz="2400"/>
              <a:t>Foi rei de Portugal entre 1578-1580, ano da sua morte.</a:t>
            </a:r>
          </a:p>
        </p:txBody>
      </p:sp>
      <p:pic>
        <p:nvPicPr>
          <p:cNvPr id="31750" name="Picture 6" descr="Cardeal D. Henr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958623"/>
            <a:ext cx="2388444" cy="313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508625" y="616585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000"/>
              <a:t>  Cardeal D. Henrique, o Casto</a:t>
            </a:r>
          </a:p>
          <a:p>
            <a:r>
              <a:rPr lang="pt-PT" sz="1000"/>
              <a:t>  Aclamado rei no dia 28 de Agosto de 1578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31749" grpId="0"/>
      <p:bldP spid="317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7704138" cy="1512888"/>
          </a:xfrm>
        </p:spPr>
        <p:txBody>
          <a:bodyPr/>
          <a:lstStyle/>
          <a:p>
            <a:pPr algn="just" eaLnBrk="1" hangingPunct="1">
              <a:buSzPct val="100000"/>
              <a:buFont typeface="Symbol" pitchFamily="18" charset="2"/>
              <a:buNone/>
              <a:defRPr/>
            </a:pPr>
            <a:r>
              <a:rPr lang="pt-PT" sz="2800" smtClean="0"/>
              <a:t>Logo de seguida apresentaram-se novos pretendentes ao trono, os principais netos do rei D. Manuel I</a:t>
            </a:r>
          </a:p>
          <a:p>
            <a:pPr algn="just" eaLnBrk="1" hangingPunct="1">
              <a:defRPr/>
            </a:pPr>
            <a:endParaRPr lang="pt-PT" sz="280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11188" y="3227388"/>
            <a:ext cx="7921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/>
              <a:t>D. Filipe II de Espanha	                    Catarina, Duquesa de Bragança                      D. António. Prior do Crato</a:t>
            </a:r>
          </a:p>
        </p:txBody>
      </p:sp>
      <p:pic>
        <p:nvPicPr>
          <p:cNvPr id="36869" name="Picture 5" descr="D. António, Prior do Cr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3789363"/>
            <a:ext cx="21844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175px-19-_Rei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89363"/>
            <a:ext cx="22748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644900"/>
            <a:ext cx="198278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368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44675"/>
            <a:ext cx="7848600" cy="10795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SzPct val="100000"/>
              <a:buFont typeface="Symbol" pitchFamily="18" charset="2"/>
              <a:buNone/>
              <a:defRPr/>
            </a:pPr>
            <a:r>
              <a:rPr lang="pt-PT" sz="2000" smtClean="0"/>
              <a:t>A população portuguesa divide-se no que respeita ao apoio dado aos diferentes candidatos:</a:t>
            </a:r>
          </a:p>
          <a:p>
            <a:pPr eaLnBrk="1" hangingPunct="1">
              <a:lnSpc>
                <a:spcPct val="90000"/>
              </a:lnSpc>
              <a:defRPr/>
            </a:pPr>
            <a:endParaRPr lang="pt-PT" sz="200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9750" y="2708275"/>
            <a:ext cx="7993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2000" u="sng"/>
              <a:t>Filipe II de Espanha</a:t>
            </a:r>
            <a:r>
              <a:rPr lang="pt-PT" sz="2000"/>
              <a:t> recebe o </a:t>
            </a:r>
            <a:r>
              <a:rPr lang="pt-PT" sz="2000" u="sng"/>
              <a:t>apoio da nobreza e da burguesia</a:t>
            </a:r>
            <a:r>
              <a:rPr lang="pt-PT" sz="2000"/>
              <a:t> pensando assim garantir a defesa dos seus domínios nas colónias e conseguir mais lucros, participando no comércio dominado pelo Império espanhol;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9750" y="4221163"/>
            <a:ext cx="8156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000" u="sng"/>
              <a:t>D. António, Prior do Crato</a:t>
            </a:r>
            <a:r>
              <a:rPr lang="pt-PT" sz="2000"/>
              <a:t> recebe o </a:t>
            </a:r>
            <a:r>
              <a:rPr lang="pt-PT" sz="2000" u="sng"/>
              <a:t>apoio do povo e da baixa</a:t>
            </a:r>
            <a:r>
              <a:rPr lang="pt-PT" sz="2000"/>
              <a:t> </a:t>
            </a:r>
            <a:r>
              <a:rPr lang="pt-PT" sz="2000" u="sng"/>
              <a:t>burguesia</a:t>
            </a:r>
            <a:r>
              <a:rPr lang="pt-PT" sz="2000"/>
              <a:t>, tentando resistir às tropas de Filipe II que invadem Portugal logo após a morte do cardeal D. Henrique. É no entanto vencido na Batalha de Alcântara.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19113" y="5676900"/>
            <a:ext cx="8013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000" u="sng"/>
              <a:t>D. Catarina de Bragança</a:t>
            </a:r>
            <a:r>
              <a:rPr lang="pt-PT" sz="2000"/>
              <a:t> recebe algum </a:t>
            </a:r>
            <a:r>
              <a:rPr lang="pt-PT" sz="2000" u="sng"/>
              <a:t>apoio dos vários grupos</a:t>
            </a:r>
            <a:r>
              <a:rPr lang="pt-PT" sz="2000"/>
              <a:t> </a:t>
            </a:r>
            <a:r>
              <a:rPr lang="pt-PT" sz="2000" u="sng"/>
              <a:t>sociais</a:t>
            </a:r>
            <a:r>
              <a:rPr lang="pt-PT" sz="2000"/>
              <a:t>, no entanto, sendo mulher, era a candidata com menos hipóteses.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  <p:bldP spid="38916" grpId="0"/>
      <p:bldP spid="38917" grpId="0"/>
      <p:bldP spid="389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3887788" cy="2520950"/>
          </a:xfrm>
        </p:spPr>
        <p:txBody>
          <a:bodyPr/>
          <a:lstStyle/>
          <a:p>
            <a:pPr algn="just" eaLnBrk="1" hangingPunct="1">
              <a:buSzPct val="100000"/>
              <a:buFont typeface="Symbol" pitchFamily="18" charset="2"/>
              <a:buNone/>
              <a:defRPr/>
            </a:pPr>
            <a:r>
              <a:rPr lang="pt-PT" sz="2400" smtClean="0"/>
              <a:t>Filipe II de Espanha conseguiu assim ser aclamado rei, com o título de Filipe I de Portugal, nas Cortes de Tomar em 1581.</a:t>
            </a:r>
          </a:p>
          <a:p>
            <a:pPr algn="just" eaLnBrk="1" hangingPunct="1">
              <a:defRPr/>
            </a:pPr>
            <a:endParaRPr lang="pt-PT" sz="2400" smtClean="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338" y="2060575"/>
            <a:ext cx="32527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708275"/>
            <a:ext cx="7920038" cy="28082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endParaRPr lang="pt-PT" sz="20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400" smtClean="0"/>
              <a:t>- a língua portuguesa;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400" smtClean="0"/>
              <a:t>- a cunhagem de moeda própria;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pt-PT" sz="2400" smtClean="0"/>
              <a:t>- a nomeação de portugueses para os cargos de   governadores;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400" smtClean="0"/>
              <a:t>- o respeito pelos usos, costumes e liberdades do país;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400" smtClean="0"/>
              <a:t>- a conservação de todos os foros (direitos e costumes);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400" smtClean="0"/>
              <a:t>- a colocação de soldados portugueses nas guarnições de praças e fortalezas.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750" y="4292600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55650" y="36449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100000"/>
              <a:buFont typeface="Symbol" pitchFamily="18" charset="2"/>
              <a:buNone/>
              <a:defRPr/>
            </a:pPr>
            <a:endParaRPr lang="pt-P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pt-PT" sz="320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84213" y="1787525"/>
            <a:ext cx="7704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/>
              <a:t>Filipe I de Portugal, o Prudente, em Abril de 1581, nas Cortes de Tomar, jura manter no Reino: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pt-PT" sz="3200" smtClean="0"/>
              <a:t>Da União Ibérica à Restauração da Independência em Portugal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052513"/>
            <a:ext cx="7920037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00000"/>
              <a:buFont typeface="Symbol" pitchFamily="18" charset="2"/>
              <a:buNone/>
              <a:defRPr/>
            </a:pPr>
            <a:endParaRPr lang="pt-PT" sz="2400" smtClean="0"/>
          </a:p>
          <a:p>
            <a:pPr algn="just" eaLnBrk="1" hangingPunct="1">
              <a:lnSpc>
                <a:spcPct val="80000"/>
              </a:lnSpc>
              <a:defRPr/>
            </a:pPr>
            <a:endParaRPr lang="pt-PT" sz="24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PT" sz="2800" smtClean="0"/>
              <a:t>Durante 60 anos, viveu-se em Portugal um período que ficou conhecido na História como "Domínio Filipino".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PT" sz="280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pt-PT" sz="2800" smtClean="0"/>
              <a:t/>
            </a:r>
            <a:br>
              <a:rPr lang="pt-PT" sz="2800" smtClean="0"/>
            </a:br>
            <a:endParaRPr lang="pt-PT" sz="2800" smtClean="0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47675" y="3716338"/>
            <a:ext cx="801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PT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Depois do reinado de Filipe I (II de Espanha), veio a governação de Filipe II (III de Espanha) e Filipe III (IV de Espanha). </a:t>
            </a:r>
          </a:p>
          <a:p>
            <a:pPr>
              <a:defRPr/>
            </a:pPr>
            <a:endParaRPr lang="pt-PT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73" grpId="0"/>
    </p:bldLst>
  </p:timing>
</p:sld>
</file>

<file path=ppt/theme/theme1.xml><?xml version="1.0" encoding="utf-8"?>
<a:theme xmlns:a="http://schemas.openxmlformats.org/drawingml/2006/main" name="3_Modelo de apresentação predefinido">
  <a:themeElements>
    <a:clrScheme name="1_Modelo de apresentação predefinido 2">
      <a:dk1>
        <a:srgbClr val="674E2F"/>
      </a:dk1>
      <a:lt1>
        <a:srgbClr val="FFFFFF"/>
      </a:lt1>
      <a:dk2>
        <a:srgbClr val="533F27"/>
      </a:dk2>
      <a:lt2>
        <a:srgbClr val="D8B274"/>
      </a:lt2>
      <a:accent1>
        <a:srgbClr val="CC9900"/>
      </a:accent1>
      <a:accent2>
        <a:srgbClr val="8F5F2F"/>
      </a:accent2>
      <a:accent3>
        <a:srgbClr val="B3AFAC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3_Modelo de apresentação predefinid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de apresentação predefinido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483</TotalTime>
  <Words>1501</Words>
  <Application>Microsoft Office PowerPoint</Application>
  <PresentationFormat>Apresentação no Ecrã (4:3)</PresentationFormat>
  <Paragraphs>121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28" baseType="lpstr">
      <vt:lpstr>3_Modelo de apresentação predefinido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Da União Ibérica à Restauração da Independência em Portugal</vt:lpstr>
      <vt:lpstr>Diapositivo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União Ibérica à Restauração da Independência em Portugal</dc:title>
  <dc:creator>Utilizador</dc:creator>
  <cp:lastModifiedBy>Beatriz Garcia</cp:lastModifiedBy>
  <cp:revision>17</cp:revision>
  <dcterms:created xsi:type="dcterms:W3CDTF">2007-01-14T22:08:31Z</dcterms:created>
  <dcterms:modified xsi:type="dcterms:W3CDTF">2013-12-08T15:37:19Z</dcterms:modified>
</cp:coreProperties>
</file>