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60" r:id="rId19"/>
    <p:sldId id="275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DFFD-E54C-4D37-9A57-C0795F3E60D5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AA302-EDF3-4E28-A3A6-EF915F799B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302-EDF3-4E28-A3A6-EF915F799B47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5210A8-4CED-40DA-966A-6E371DA1CD63}" type="datetimeFigureOut">
              <a:rPr lang="pt-PT" smtClean="0"/>
              <a:pPr/>
              <a:t>03-12-2008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7AB88-D7CE-4212-8582-D27BE1603317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-sebastiao-gama.rcts.pt/formacao/2003/pd1/trabalhos/agricultura/images/trabal21.jpg" TargetMode="External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32.gif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8.jpeg"/><Relationship Id="rId4" Type="http://schemas.openxmlformats.org/officeDocument/2006/relationships/hyperlink" Target="http://marazul.freehostia.com/uploaded_images/petroleiro003-72127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1651772">
            <a:off x="441153" y="2694406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PT" sz="6600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Poluição Marítima</a:t>
            </a:r>
            <a:endParaRPr lang="pt-PT" sz="6600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>
              <a:latin typeface="Comic Sans MS" pitchFamily="66" charset="0"/>
            </a:endParaRP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52225" name="Picture 1" descr="C:\Users\Ana\Pictures\agua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286124"/>
            <a:ext cx="3242910" cy="343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C:\Users\Ana\Pictures\poluicaor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290"/>
            <a:ext cx="2928958" cy="348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arcador de Posição de Conteúdo 4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e Conteúdo 4"/>
          <p:cNvSpPr txBox="1">
            <a:spLocks/>
          </p:cNvSpPr>
          <p:nvPr/>
        </p:nvSpPr>
        <p:spPr>
          <a:xfrm>
            <a:off x="762000" y="22402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9" name="Picture 5" descr="schule03.gif (11913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380838"/>
            <a:ext cx="3286148" cy="1934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Os peixes ficam doentes e morrem.</a:t>
            </a:r>
            <a:endParaRPr lang="pt-PT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676516" cy="3672049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Os pescadores pescam estes peixes e as pessoas ao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 comerem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ficam doentes.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Marcador de Posição da Imagem 8" descr="especial2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054" r="10054"/>
          <a:stretch>
            <a:fillRect/>
          </a:stretch>
        </p:blipFill>
        <p:spPr/>
      </p:pic>
      <p:pic>
        <p:nvPicPr>
          <p:cNvPr id="1026" name="Picture 2" descr="C:\Users\Ana\Pictures\ocean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357430"/>
            <a:ext cx="2476508" cy="4174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Ana\Pictures\fish_outofwater_md_wh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2857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212848" cy="3966516"/>
          </a:xfrm>
        </p:spPr>
        <p:txBody>
          <a:bodyPr>
            <a:noAutofit/>
          </a:bodyPr>
          <a:lstStyle/>
          <a:p>
            <a:r>
              <a:rPr lang="pt-PT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 animais morrem, com a presença do crude, porque não conseguem nadar, nem respirar.</a:t>
            </a:r>
            <a:endParaRPr lang="pt-PT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arcador de Posição da Imagem 4" descr="poluicao_maritima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3" r="1243"/>
          <a:stretch>
            <a:fillRect/>
          </a:stretch>
        </p:blipFill>
        <p:spPr/>
      </p:pic>
      <p:pic>
        <p:nvPicPr>
          <p:cNvPr id="2050" name="Picture 2" descr="C:\Users\Ana\Pictures\poluicao_maritim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3"/>
            <a:ext cx="149273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3180698"/>
          </a:xfrm>
        </p:spPr>
        <p:txBody>
          <a:bodyPr>
            <a:noAutofit/>
          </a:bodyPr>
          <a:lstStyle/>
          <a:p>
            <a:r>
              <a:rPr lang="pt-PT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Ficamos sem água potável (limpa) para beber.</a:t>
            </a:r>
            <a:endParaRPr lang="pt-PT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Marcador de Posição da Imagem 6" descr="descarg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879" r="8879"/>
          <a:stretch>
            <a:fillRect/>
          </a:stretch>
        </p:blipFill>
        <p:spPr/>
      </p:pic>
      <p:pic>
        <p:nvPicPr>
          <p:cNvPr id="8" name="Picture 5" descr="desplash.gif (4251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8604"/>
            <a:ext cx="1357322" cy="1628787"/>
          </a:xfrm>
          <a:prstGeom prst="rect">
            <a:avLst/>
          </a:prstGeom>
          <a:noFill/>
        </p:spPr>
      </p:pic>
      <p:pic>
        <p:nvPicPr>
          <p:cNvPr id="15362" name="Picture 2" descr="512-sewer.gif (64701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1486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2894946"/>
          </a:xfrm>
        </p:spPr>
        <p:txBody>
          <a:bodyPr>
            <a:noAutofit/>
          </a:bodyPr>
          <a:lstStyle/>
          <a:p>
            <a:r>
              <a:rPr lang="pt-PT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Não é possível nadar um tomar banhos no mar.</a:t>
            </a:r>
            <a:endParaRPr lang="pt-PT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arcador de Posição da Imagem 4" descr="prai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668" r="16668"/>
          <a:stretch>
            <a:fillRect/>
          </a:stretch>
        </p:blipFill>
        <p:spPr/>
      </p:pic>
      <p:pic>
        <p:nvPicPr>
          <p:cNvPr id="13314" name="Picture 2" descr="C:\Users\Ana\Pictures\guanabar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8575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pic>
        <p:nvPicPr>
          <p:cNvPr id="8" name="Marcador de Posição de Conteúdo 7" descr="agua_cicl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643050"/>
            <a:ext cx="620167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6"/>
          <p:cNvSpPr/>
          <p:nvPr/>
        </p:nvSpPr>
        <p:spPr>
          <a:xfrm>
            <a:off x="785786" y="857232"/>
            <a:ext cx="6715172" cy="100013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8484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36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Medidas para reduzir a </a:t>
            </a:r>
            <a:r>
              <a:rPr lang="pt-PT" sz="40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poluição</a:t>
            </a:r>
            <a:r>
              <a:rPr lang="pt-PT" sz="36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 água</a:t>
            </a:r>
            <a:endParaRPr lang="pt-PT" sz="3600" b="1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mix_032.gif (14903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000636"/>
            <a:ext cx="928694" cy="1461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Incentivar à agricultura biológica.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atin typeface="+mj-lt"/>
              </a:rPr>
              <a:t>- Os agricultores podem usar adubos naturais, como estrume, …</a:t>
            </a:r>
            <a:endParaRPr lang="pt-PT" sz="2800" dirty="0">
              <a:latin typeface="+mj-lt"/>
            </a:endParaRPr>
          </a:p>
        </p:txBody>
      </p:sp>
      <p:pic>
        <p:nvPicPr>
          <p:cNvPr id="9218" name="Picture 2" descr="http://tbn3.google.com/images?q=tbn:8-w_3QmKcKy0FM:http://www.cf-sebastiao-gama.rcts.pt/formacao/2003/pd1/trabalhos/agricultura/images/trabal2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357562"/>
            <a:ext cx="3613911" cy="2381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images\Bank\Solar Casa da Fonte, Agricultura Biológ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3124200" cy="2352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2" name="Picture 6" descr="http://i22.photobucket.com/albums/b333/forcalhos/05ag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00438"/>
            <a:ext cx="2786082" cy="2388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4" name="Picture 8" descr="fleur09.gif (13114 bytes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500042"/>
            <a:ext cx="8001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Criar mais </a:t>
            </a:r>
            <a:r>
              <a:rPr lang="pt-PT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Etars</a:t>
            </a:r>
            <a:r>
              <a:rPr lang="pt-P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(Empresa de tratamento de águas residuais)</a:t>
            </a:r>
            <a:endParaRPr lang="pt-P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latin typeface="+mj-lt"/>
              </a:rPr>
              <a:t>- Se a água dos esgotos for tratada, poderá ser novamente utilizada e não provocará poluição.</a:t>
            </a:r>
            <a:endParaRPr lang="pt-PT" sz="2800" dirty="0">
              <a:latin typeface="+mj-lt"/>
            </a:endParaRPr>
          </a:p>
        </p:txBody>
      </p:sp>
      <p:pic>
        <p:nvPicPr>
          <p:cNvPr id="7169" name="Picture 1" descr="C:\Users\Ana\AppData\Local\Microsoft\Windows\Temporary Internet Files\Low\Content.IE5\UIZY5UWY\E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810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ttp://www.naturlink.pt/uploads/%7b568A9E4C-B82C-4362-B6BB-EE5E143C71E6%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3238509" cy="2428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Ana\AppData\Local\Microsoft\Windows\Temporary Internet Files\Low\Content.IE5\RLC019A2\etar_febros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876"/>
            <a:ext cx="30289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Colocação do lixo nos contentores adequados.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b="1" dirty="0" smtClean="0"/>
          </a:p>
          <a:p>
            <a:endParaRPr lang="pt-PT" b="1" dirty="0" smtClean="0"/>
          </a:p>
          <a:p>
            <a:endParaRPr lang="pt-PT" dirty="0"/>
          </a:p>
        </p:txBody>
      </p:sp>
      <p:pic>
        <p:nvPicPr>
          <p:cNvPr id="33794" name="Picture 2" descr="http://www.cm-estarreja.pt/images/noticias/ecoponto_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6753406" cy="4794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Evitar limpar os barcos no mar.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 descr="http://www.fotosearch.com.br/bthumb/IMZ/IMZ202/jab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4143404" cy="443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Ana\Pictures\mundo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71612"/>
            <a:ext cx="1809750" cy="1800225"/>
          </a:xfrm>
          <a:prstGeom prst="rect">
            <a:avLst/>
          </a:prstGeom>
          <a:noFill/>
        </p:spPr>
      </p:pic>
      <p:pic>
        <p:nvPicPr>
          <p:cNvPr id="6" name="Picture 5" descr="desplash.gif (4251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43380"/>
            <a:ext cx="1785918" cy="2143103"/>
          </a:xfrm>
          <a:prstGeom prst="rect">
            <a:avLst/>
          </a:prstGeom>
          <a:noFill/>
        </p:spPr>
      </p:pic>
      <p:pic>
        <p:nvPicPr>
          <p:cNvPr id="31749" name="Picture 5" descr="Yacht-03.gif (9166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429132"/>
            <a:ext cx="1967578" cy="1528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00034" y="1142984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pt-PT" sz="2800" dirty="0" smtClean="0"/>
              <a:t>O petróleo extraído dos poços </a:t>
            </a:r>
            <a:r>
              <a:rPr lang="pt-PT" sz="2800" dirty="0" smtClean="0"/>
              <a:t>chama-se </a:t>
            </a:r>
            <a:r>
              <a:rPr lang="pt-PT" sz="3200" b="1" dirty="0" smtClean="0">
                <a:solidFill>
                  <a:srgbClr val="0070C0"/>
                </a:solidFill>
              </a:rPr>
              <a:t>crude</a:t>
            </a:r>
            <a:r>
              <a:rPr lang="pt-PT" sz="2800" dirty="0" smtClean="0"/>
              <a:t>. Antes </a:t>
            </a:r>
            <a:r>
              <a:rPr lang="pt-PT" sz="2800" dirty="0" smtClean="0"/>
              <a:t>de poder ser utilizado, o crude precisa de ser t</a:t>
            </a:r>
            <a:r>
              <a:rPr lang="pt-PT" sz="2800" dirty="0" smtClean="0"/>
              <a:t>ratado. </a:t>
            </a:r>
          </a:p>
          <a:p>
            <a:pPr indent="450850" algn="just"/>
            <a:endParaRPr lang="pt-PT" sz="2800" dirty="0" smtClean="0"/>
          </a:p>
          <a:p>
            <a:pPr indent="450850" algn="just"/>
            <a:r>
              <a:rPr lang="pt-PT" sz="2800" dirty="0" smtClean="0"/>
              <a:t>Esse  tratamento é chamado de </a:t>
            </a:r>
            <a:r>
              <a:rPr lang="pt-PT" sz="2800" b="1" dirty="0" smtClean="0">
                <a:solidFill>
                  <a:srgbClr val="0070C0"/>
                </a:solidFill>
              </a:rPr>
              <a:t>refinação</a:t>
            </a:r>
            <a:r>
              <a:rPr lang="pt-PT" sz="2800" dirty="0" smtClean="0"/>
              <a:t>, </a:t>
            </a:r>
            <a:r>
              <a:rPr lang="pt-PT" sz="2800" dirty="0" smtClean="0"/>
              <a:t>e origina </a:t>
            </a:r>
            <a:r>
              <a:rPr lang="pt-PT" sz="2800" dirty="0" smtClean="0"/>
              <a:t>vários produtos, como a gasolina ou o </a:t>
            </a:r>
            <a:r>
              <a:rPr lang="pt-PT" sz="2800" dirty="0" smtClean="0"/>
              <a:t>gasóleo.</a:t>
            </a:r>
          </a:p>
          <a:p>
            <a:pPr indent="450850" algn="just"/>
            <a:r>
              <a:rPr lang="pt-PT" sz="2800" dirty="0" smtClean="0"/>
              <a:t> </a:t>
            </a:r>
          </a:p>
          <a:p>
            <a:pPr indent="450850" algn="just"/>
            <a:r>
              <a:rPr lang="pt-PT" sz="2800" dirty="0" smtClean="0"/>
              <a:t>O </a:t>
            </a:r>
            <a:r>
              <a:rPr lang="pt-PT" sz="2800" dirty="0" smtClean="0"/>
              <a:t>crude </a:t>
            </a:r>
            <a:r>
              <a:rPr lang="pt-PT" sz="2800" dirty="0" smtClean="0"/>
              <a:t>é transportado por </a:t>
            </a:r>
            <a:r>
              <a:rPr lang="pt-PT" sz="2800" dirty="0" smtClean="0"/>
              <a:t>mar, em navios </a:t>
            </a:r>
            <a:r>
              <a:rPr lang="pt-PT" sz="2800" dirty="0" smtClean="0"/>
              <a:t>chamados </a:t>
            </a:r>
            <a:r>
              <a:rPr lang="pt-PT" sz="2800" b="1" dirty="0" smtClean="0">
                <a:solidFill>
                  <a:srgbClr val="0070C0"/>
                </a:solidFill>
              </a:rPr>
              <a:t>petroleiros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sp>
        <p:nvSpPr>
          <p:cNvPr id="5" name="Botão de acção: voltar atrás 4">
            <a:hlinkClick r:id="" action="ppaction://hlinkshowjump?jump=lastslideviewed" highlightClick="1"/>
          </p:cNvPr>
          <p:cNvSpPr/>
          <p:nvPr/>
        </p:nvSpPr>
        <p:spPr>
          <a:xfrm>
            <a:off x="8572528" y="6215082"/>
            <a:ext cx="428628" cy="428628"/>
          </a:xfrm>
          <a:prstGeom prst="actionButtonRetur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1143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Fontes de poluição </a:t>
            </a:r>
            <a:r>
              <a:rPr lang="pt-P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dos</a:t>
            </a:r>
            <a:r>
              <a:rPr lang="pt-P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Oceanos</a:t>
            </a:r>
            <a:endParaRPr lang="pt-P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5" name="Picture 1" descr="C:\Users\Ana\Pictures\pol_rio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357982" cy="49410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"/>
            </a:pPr>
            <a:r>
              <a:rPr lang="pt-P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As indústrias deitam os resíduos para os rios, mares e praias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sz="2800" dirty="0" smtClean="0">
                <a:latin typeface="+mj-lt"/>
              </a:rPr>
              <a:t>- As fábricas deitam a água suja para os rios.</a:t>
            </a:r>
            <a:endParaRPr lang="pt-PT" sz="2800" dirty="0">
              <a:latin typeface="+mj-lt"/>
            </a:endParaRPr>
          </a:p>
        </p:txBody>
      </p:sp>
      <p:pic>
        <p:nvPicPr>
          <p:cNvPr id="5122" name="Picture 2" descr="C:\Users\Ana\Pictures\poluicao_marit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3500462" cy="229280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123" name="Picture 3" descr="C:\Users\Ana\Pictures\poluic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323600"/>
            <a:ext cx="3786215" cy="2381938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5124" name="Picture 4" descr="C:\Users\Ana\Pictures\rede_esgoto_3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00438"/>
            <a:ext cx="3228975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72518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S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Os esgotos das casas e empresas.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7" name="Picture 1" descr="C:\Users\Ana\Pictures\Esgoto-Tran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046427" cy="228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698" name="Picture 2" descr="C:\Users\Ana\Pictures\esgoto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3048497" cy="2367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699" name="Picture 3" descr="C:\Users\Ana\Pictures\rede_esgoto_4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929198"/>
            <a:ext cx="2357443" cy="1785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S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Uso de adubos químicos na agricultura.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- Os agricultores deitam adubos químicos, para os alimentos nasceram mais rapidamente e em maior quantidade.</a:t>
            </a:r>
            <a:endParaRPr lang="pt-PT" sz="2800" dirty="0">
              <a:latin typeface="+mj-lt"/>
            </a:endParaRPr>
          </a:p>
        </p:txBody>
      </p:sp>
      <p:pic>
        <p:nvPicPr>
          <p:cNvPr id="4098" name="Picture 2" descr="C:\Users\Ana\Pictures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69557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9" name="Picture 3" descr="C:\Users\Ana\Pictures\23SCA4S7V7DCAWJ5EQOCA0ITTHOCAIXQM8FCAMJV5GFCA8TNL13CAMM8EOFCA0JJUCPCA0ABOWLCAHINF55CA1WAJ3NCA9KIIFICAYBZSPRCA5H3KE7CA4QMNQHCAMFYXEDCAZ6EP0PCA8IU472CA5A31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3143272" cy="2095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92882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S"/>
            </a:pP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Os barcos, navios e outros transportes marítimos lançam petróleo e outros combustíveis para o oceano.</a:t>
            </a:r>
            <a:endParaRPr lang="pt-P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/>
          </a:bodyPr>
          <a:lstStyle/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- Além disso, há lavagem de barcos no alto mar, lançando para a água detergentes e petróleo.</a:t>
            </a:r>
            <a:endParaRPr lang="pt-PT" sz="2800" dirty="0">
              <a:latin typeface="+mj-lt"/>
            </a:endParaRPr>
          </a:p>
        </p:txBody>
      </p:sp>
      <p:pic>
        <p:nvPicPr>
          <p:cNvPr id="26626" name="Picture 2" descr="http://g1.globo.com/Noticias/Mundo/foto/0,,12039288-EX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3643338" cy="228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ontaminação no m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786058"/>
            <a:ext cx="3214710" cy="244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boat004.gif (7403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56846"/>
            <a:ext cx="1357322" cy="1124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S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Derrame de crude e petróleo nos oceanos.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  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- </a:t>
            </a:r>
            <a:r>
              <a:rPr lang="pt-PT" sz="2800" dirty="0" smtClean="0">
                <a:latin typeface="+mj-lt"/>
              </a:rPr>
              <a:t>Os petroleiros transportam petróleo por vários países. Porém por vezes acontecem desastres e estes petroleiros podem derramar crude no mar.</a:t>
            </a:r>
            <a:endParaRPr lang="pt-PT" dirty="0">
              <a:latin typeface="+mj-lt"/>
            </a:endParaRPr>
          </a:p>
        </p:txBody>
      </p:sp>
      <p:pic>
        <p:nvPicPr>
          <p:cNvPr id="22529" name="Picture 1" descr="C:\Users\Ana\Pictures\2003_noticias_mh01_pf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28" y="2071678"/>
            <a:ext cx="34265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http://tbn0.google.com/images?q=tbn:jZNov2QMeCv4CM:http://marazul.freehostia.com/uploaded_images/petroleiro003-72127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3214710" cy="2203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otão de acção: informações 5">
            <a:hlinkClick r:id="rId6" action="ppaction://hlinksldjump" highlightClick="1"/>
          </p:cNvPr>
          <p:cNvSpPr/>
          <p:nvPr/>
        </p:nvSpPr>
        <p:spPr>
          <a:xfrm>
            <a:off x="7286644" y="6000768"/>
            <a:ext cx="500066" cy="500066"/>
          </a:xfrm>
          <a:prstGeom prst="actionButtonInformation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accent1">
                  <a:lumMod val="25000"/>
                </a:schemeClr>
              </a:buClr>
              <a:buFont typeface="Wingdings" pitchFamily="2" charset="2"/>
              <a:buChar char="S"/>
            </a:pP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Deposito de lixo para o mar.</a:t>
            </a:r>
            <a:endParaRPr lang="pt-P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endParaRPr lang="pt-PT" sz="2800" dirty="0" smtClean="0">
              <a:latin typeface="+mj-lt"/>
            </a:endParaRPr>
          </a:p>
          <a:p>
            <a:r>
              <a:rPr lang="pt-PT" sz="2800" dirty="0" smtClean="0">
                <a:latin typeface="+mj-lt"/>
              </a:rPr>
              <a:t>- Muitas pessoas deitam lixo para os rios e mares sem ter qualquer cuidado.</a:t>
            </a:r>
            <a:endParaRPr lang="pt-PT" sz="2800" dirty="0">
              <a:latin typeface="+mj-lt"/>
            </a:endParaRPr>
          </a:p>
        </p:txBody>
      </p:sp>
      <p:pic>
        <p:nvPicPr>
          <p:cNvPr id="3074" name="Picture 2" descr="C:\Users\Ana\Pictures\reciclagem_ocean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81078"/>
            <a:ext cx="3405205" cy="2634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http://www.cesan.com.br/e107_images/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3929090" cy="2563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Ana\Pictures\prai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1809750" cy="146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 descr="JSTCANMZ36MCASBV6EGCAGJINQVCA0P6UOCCAI8TAERCADHL6KKCAYGL823CANSYVL3CAVYUU11CALGABVHCAZSC4LLCAPU65VLCAGFZIXMCAA8I90SCAN6CFGXCA51ECYTCA866S6MCAN3YNRLCAEKSPR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3143248"/>
            <a:ext cx="3413372" cy="2471752"/>
          </a:xfrm>
          <a:prstGeom prst="roundRect">
            <a:avLst>
              <a:gd name="adj" fmla="val 16667"/>
            </a:avLst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4282" y="1142984"/>
            <a:ext cx="8929718" cy="1143000"/>
          </a:xfrm>
          <a:prstGeom prst="rect">
            <a:avLst/>
          </a:prstGeom>
        </p:spPr>
        <p:txBody>
          <a:bodyPr spcFirstLastPara="1" vert="horz" lIns="0" rIns="0" bIns="0" numCol="1" anchor="b"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Consequências-</a:t>
            </a:r>
            <a:r>
              <a:rPr kumimoji="0" lang="pt-PT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O que provoca? </a:t>
            </a:r>
            <a:endParaRPr kumimoji="0" lang="pt-PT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 sz="4400" dirty="0"/>
          </a:p>
        </p:txBody>
      </p:sp>
      <p:pic>
        <p:nvPicPr>
          <p:cNvPr id="7" name="Imagem 6" descr="mundo doe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428868"/>
            <a:ext cx="3181369" cy="376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58" name="Picture 2" descr="C:\Users\Ana\Pictures\bicho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571612"/>
            <a:ext cx="1809750" cy="1419225"/>
          </a:xfrm>
          <a:prstGeom prst="rect">
            <a:avLst/>
          </a:prstGeom>
          <a:noFill/>
        </p:spPr>
      </p:pic>
      <p:pic>
        <p:nvPicPr>
          <p:cNvPr id="9" name="Picture 7" descr="MMj035679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86710" y="5286388"/>
            <a:ext cx="1357321" cy="135732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o 4">
      <a:dk1>
        <a:sysClr val="windowText" lastClr="000000"/>
      </a:dk1>
      <a:lt1>
        <a:srgbClr val="9DCCF6"/>
      </a:lt1>
      <a:dk2>
        <a:srgbClr val="04617B"/>
      </a:dk2>
      <a:lt2>
        <a:srgbClr val="DBF5F9"/>
      </a:lt2>
      <a:accent1>
        <a:srgbClr val="C7E2FA"/>
      </a:accent1>
      <a:accent2>
        <a:srgbClr val="59A9F2"/>
      </a:accent2>
      <a:accent3>
        <a:srgbClr val="76D9E8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360</Words>
  <Application>Microsoft Office PowerPoint</Application>
  <PresentationFormat>Apresentação no Ecrã (4:3)</PresentationFormat>
  <Paragraphs>109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Fluxo</vt:lpstr>
      <vt:lpstr>Poluição Marítima</vt:lpstr>
      <vt:lpstr>Fontes de poluição dos Oceanos</vt:lpstr>
      <vt:lpstr>As indústrias deitam os resíduos para os rios, mares e praias.</vt:lpstr>
      <vt:lpstr>Os esgotos das casas e empresas.</vt:lpstr>
      <vt:lpstr>Uso de adubos químicos na agricultura.</vt:lpstr>
      <vt:lpstr>Os barcos, navios e outros transportes marítimos lançam petróleo e outros combustíveis para o oceano.</vt:lpstr>
      <vt:lpstr>Derrame de crude e petróleo nos oceanos.</vt:lpstr>
      <vt:lpstr>Deposito de lixo para o mar.</vt:lpstr>
      <vt:lpstr>Diapositivo 9</vt:lpstr>
      <vt:lpstr>- Os peixes ficam doentes e morrem.</vt:lpstr>
      <vt:lpstr>Os animais morrem, com a presença do crude, porque não conseguem nadar, nem respirar.</vt:lpstr>
      <vt:lpstr>Ficamos sem água potável (limpa) para beber.</vt:lpstr>
      <vt:lpstr>Não é possível nadar um tomar banhos no mar.</vt:lpstr>
      <vt:lpstr>   </vt:lpstr>
      <vt:lpstr>Incentivar à agricultura biológica.</vt:lpstr>
      <vt:lpstr>Criar mais Etars (Empresa de tratamento de águas residuais)</vt:lpstr>
      <vt:lpstr>Colocação do lixo nos contentores adequados.</vt:lpstr>
      <vt:lpstr>Evitar limpar os barcos no mar.</vt:lpstr>
      <vt:lpstr>Diapositivo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Poluição da água</dc:title>
  <dc:creator>Ana</dc:creator>
  <cp:lastModifiedBy>Fábia</cp:lastModifiedBy>
  <cp:revision>25</cp:revision>
  <dcterms:created xsi:type="dcterms:W3CDTF">2008-11-26T19:59:58Z</dcterms:created>
  <dcterms:modified xsi:type="dcterms:W3CDTF">2008-12-03T21:23:58Z</dcterms:modified>
</cp:coreProperties>
</file>