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68" r:id="rId14"/>
    <p:sldId id="274" r:id="rId15"/>
    <p:sldId id="269" r:id="rId16"/>
    <p:sldId id="270" r:id="rId17"/>
    <p:sldId id="272" r:id="rId18"/>
    <p:sldId id="277" r:id="rId19"/>
    <p:sldId id="278" r:id="rId20"/>
    <p:sldId id="275" r:id="rId21"/>
    <p:sldId id="276" r:id="rId2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2DA94-4D7B-4124-840E-BA19E331BDF2}" type="datetimeFigureOut">
              <a:rPr lang="pt-PT" smtClean="0"/>
              <a:pPr/>
              <a:t>15-01-2008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07AE8-612D-473B-A1D0-39BC99F0D428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www.mineranet.com.ar/img/portuguese/agua/Agua%20S10.jpg" TargetMode="External"/><Relationship Id="rId5" Type="http://schemas.openxmlformats.org/officeDocument/2006/relationships/image" Target="../media/image24.jpeg"/><Relationship Id="rId4" Type="http://schemas.openxmlformats.org/officeDocument/2006/relationships/image" Target="http://www.vidagua.org.br/imagens/ImgBauru/agua_b3.gi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www.esec-alfredo-silva.rcts.pt/ave%20e%20petroleo.jpg" TargetMode="External"/><Relationship Id="rId7" Type="http://schemas.openxmlformats.org/officeDocument/2006/relationships/image" Target="http://www.terravista.pt/MeiaPraia/9002/polui&#231;&#227;o7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http://www.esec-alfredo-silva.rcts.pt/prestige2.jpg" TargetMode="Externa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ienciasfisicas.blogs.sapo.pt/arquivo/Planeta%20Terra%20II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pt/imgres?imgurl=http://www.cfpa.pt/phpwebquest/user_image/hvuzzu518680.jpg&amp;imgrefurl=http://www.cfpa.pt/phpwebquest/webquest/soporte_tabbed_w.php?id_actividad=550&amp;id_pagina=1&amp;h=290&amp;w=229&amp;sz=11&amp;hl=pt-BR&amp;start=20&amp;um=1&amp;tbnid=CCf6T3G5_RZ9xM:&amp;tbnh=115&amp;tbnw=91&amp;prev=/images?q=%C3%A1gua+subterranea&amp;start=18&amp;ndsp=18&amp;svnum=10&amp;um=1&amp;hl=pt-BR&amp;rlz=1T4HPEB_pt-BRPT243PT244&amp;sa=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wmf"/><Relationship Id="rId3" Type="http://schemas.openxmlformats.org/officeDocument/2006/relationships/image" Target="../media/image12.jpeg"/><Relationship Id="rId7" Type="http://schemas.openxmlformats.org/officeDocument/2006/relationships/hyperlink" Target="http://lproweb.procempa.com.br/pmpa/prefpoa/dmae/usu_img/torneira.gif" TargetMode="External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hyperlink" Target="http://lua.weblog.com.pt/SUB011.jpg" TargetMode="External"/><Relationship Id="rId16" Type="http://schemas.openxmlformats.org/officeDocument/2006/relationships/hyperlink" Target="http://www.ambiente.sp.gov.br/residencia/fotos/resid_agu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hyperlink" Target="http://www.plenarinho.gov.br/saude/imagens/destaque-cuide-bem-dos-dentes/cuide-bem-dos-dentes07.jpg" TargetMode="External"/><Relationship Id="rId5" Type="http://schemas.openxmlformats.org/officeDocument/2006/relationships/image" Target="../media/image13.jpeg"/><Relationship Id="rId1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hyperlink" Target="http://images.google.pt/imgres?imgurl=http://www.fenae.org.br/fenaeagora/2002/setembro/agua1.jpg&amp;imgrefurl=http://www.fenae.org.br/fenaeagora/2002/setembro/meioambiente.htm&amp;h=116&amp;w=137&amp;sz=23&amp;hl=pt-PT&amp;start=7&amp;um=1&amp;tbnid=kUcIxA1velvttM:&amp;tbnh=79&amp;tbnw=93&amp;prev=/images?q=fazer+a+barba&amp;svnum=10&amp;um=1&amp;hl=pt-PT" TargetMode="External"/><Relationship Id="rId9" Type="http://schemas.openxmlformats.org/officeDocument/2006/relationships/hyperlink" Target="http://images.google.pt/imgres?imgurl=http://www.daaerioclaro.sp.gov.br/images/ft49.jpg&amp;imgrefurl=http://www.daaerioclaro.sp.gov.br/daae19.htm&amp;h=130&amp;w=125&amp;sz=8&amp;hl=pt-BR&amp;start=7&amp;um=1&amp;tbnid=9ksUGvN9ezRpGM:&amp;tbnh=91&amp;tbnw=88&amp;prev=/images?q=regar+o+jardim&amp;ndsp=18&amp;svnum=10&amp;um=1&amp;hl=pt-BR&amp;rlz=1T4HPEB_pt-BRPT243PT244&amp;sa=N" TargetMode="External"/><Relationship Id="rId1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Água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4" name="Imagem 3" descr="http://images.google.pt/url?q=http://www.alecop.es/pub/Informa/cast/colaboraciones/graf/0903_Agua.jpg&amp;usg=AFQjCNGpyiOosplGjzs9jCPcXNMZSs9en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407196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Poluição da superficial e subterrânea </a:t>
            </a:r>
            <a:endParaRPr lang="pt-PT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42910" y="1285860"/>
            <a:ext cx="8043890" cy="4840303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pt-PT" dirty="0" smtClean="0"/>
              <a:t>		As principais fontes de poluição dos rios, lagos, ribeiros e toalhas de água - águas superficiais e subterrâneas, são as águas residuais resultantes da indústria, da agricultura e das actividades domésticas. </a:t>
            </a:r>
          </a:p>
          <a:p>
            <a:pPr algn="just">
              <a:lnSpc>
                <a:spcPct val="170000"/>
              </a:lnSpc>
              <a:buNone/>
            </a:pPr>
            <a:r>
              <a:rPr lang="pt-PT" dirty="0" smtClean="0"/>
              <a:t>		As águas residuais estão carregadas de sais minerais, substâncias não biodegradáveis, fertilizantes, pesticidas, detergentes e micróbios. Tornam a água imprópria para abastecimento público e põe em causa a vida dos seres vivos que habitam os rios, ribeiros e lagos.</a:t>
            </a:r>
          </a:p>
          <a:p>
            <a:pPr algn="just">
              <a:buNone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/>
          <a:srcRect l="12115"/>
          <a:stretch>
            <a:fillRect/>
          </a:stretch>
        </p:blipFill>
        <p:spPr bwMode="auto">
          <a:xfrm>
            <a:off x="1000100" y="642918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http://www.vidagua.org.br/imagens/ImgBauru/agua_b3.gif"/>
          <p:cNvPicPr/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643438" y="642918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http://www.mineranet.com.ar/img/portuguese/agua/Agua%20S10.jpg"/>
          <p:cNvPicPr/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2571736" y="3500438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POLUIÇÃO DOS OCEANOS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714348" y="1785926"/>
            <a:ext cx="7715304" cy="457203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pt-PT" dirty="0" smtClean="0">
                <a:solidFill>
                  <a:schemeClr val="tx1"/>
                </a:solidFill>
              </a:rPr>
              <a:t>	</a:t>
            </a:r>
            <a:r>
              <a:rPr lang="pt-PT" sz="2600" dirty="0" smtClean="0">
                <a:solidFill>
                  <a:schemeClr val="tx1"/>
                </a:solidFill>
              </a:rPr>
              <a:t>Também os oceanos e mares são afectados pela poluição - os acidentes com petroleiros que derramam petróleo para o mar e provocam as “marés negras”, a queima de resíduos no alto mar, a lavagem de porões dos cargueiros e petroleiros, os derramamentos tóxicos das indústrias feitos directamente para as praias ou costas, o despejo de lixo radioactivo das centrais nucleares, o funcionamento dos barcos a motor…</a:t>
            </a:r>
          </a:p>
          <a:p>
            <a:pPr algn="just"/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esec-alfredo-silva.rcts.pt/ave%20e%20petroleo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42910" y="785794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http://www.esec-alfredo-silva.rcts.pt/prestige2.jpg"/>
          <p:cNvPicPr/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4929190" y="714356"/>
            <a:ext cx="307183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http://www.terravista.pt/MeiaPraia/9002/poluição7.jpg"/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2928926" y="3357562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>
          <a:xfrm>
            <a:off x="1357290" y="5000636"/>
            <a:ext cx="6400800" cy="1323972"/>
          </a:xfrm>
        </p:spPr>
        <p:txBody>
          <a:bodyPr>
            <a:normAutofit fontScale="70000" lnSpcReduction="20000"/>
          </a:bodyPr>
          <a:lstStyle/>
          <a:p>
            <a:endParaRPr lang="pt-PT" dirty="0" smtClean="0"/>
          </a:p>
          <a:p>
            <a:r>
              <a:rPr lang="pt-PT" b="1" dirty="0" smtClean="0">
                <a:solidFill>
                  <a:schemeClr val="tx1"/>
                </a:solidFill>
              </a:rPr>
              <a:t>TEMPO DE DECOMPOSIÇÃO</a:t>
            </a:r>
            <a:r>
              <a:rPr lang="pt-PT" dirty="0" smtClean="0">
                <a:solidFill>
                  <a:schemeClr val="tx1"/>
                </a:solidFill>
              </a:rPr>
              <a:t/>
            </a:r>
            <a:br>
              <a:rPr lang="pt-PT" dirty="0" smtClean="0">
                <a:solidFill>
                  <a:schemeClr val="tx1"/>
                </a:solidFill>
              </a:rPr>
            </a:br>
            <a:r>
              <a:rPr lang="pt-PT" b="1" dirty="0" smtClean="0">
                <a:solidFill>
                  <a:schemeClr val="tx1"/>
                </a:solidFill>
              </a:rPr>
              <a:t>DE MATERIAIS USUALMENTE JOGADOS NOS RIOS, NOS LAGOS E NO MAR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</a:p>
          <a:p>
            <a:endParaRPr lang="pt-PT" dirty="0"/>
          </a:p>
        </p:txBody>
      </p:sp>
      <p:pic>
        <p:nvPicPr>
          <p:cNvPr id="30725" name="Picture 5" descr="decomp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28"/>
            <a:ext cx="3786214" cy="498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15304" cy="928693"/>
          </a:xfrm>
        </p:spPr>
        <p:txBody>
          <a:bodyPr/>
          <a:lstStyle/>
          <a:p>
            <a:endParaRPr lang="pt-PT" dirty="0"/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500990" cy="40671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	</a:t>
            </a:r>
            <a:r>
              <a:rPr lang="pt-PT" sz="2200" dirty="0" smtClean="0">
                <a:solidFill>
                  <a:schemeClr val="tx1"/>
                </a:solidFill>
              </a:rPr>
              <a:t>Sendo a água um bem precioso e indispensável à vida, todos os cidadãos têm o dever de a defender, preservar e utilizar com cuidado.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solidFill>
                  <a:schemeClr val="tx1"/>
                </a:solidFill>
              </a:rPr>
              <a:t>	Para defender e preservar a qualidade da água é necessário: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solidFill>
                  <a:schemeClr val="tx1"/>
                </a:solidFill>
              </a:rPr>
              <a:t>		Tratar as águas residuais.</a:t>
            </a:r>
          </a:p>
          <a:p>
            <a:pPr algn="just">
              <a:lnSpc>
                <a:spcPct val="150000"/>
              </a:lnSpc>
            </a:pPr>
            <a:r>
              <a:rPr lang="pt-PT" sz="2200" dirty="0" smtClean="0">
                <a:solidFill>
                  <a:schemeClr val="tx1"/>
                </a:solidFill>
              </a:rPr>
              <a:t>		Poupar água.</a:t>
            </a:r>
          </a:p>
          <a:p>
            <a:pPr algn="just">
              <a:lnSpc>
                <a:spcPct val="150000"/>
              </a:lnSpc>
            </a:pPr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PRESERVAR A ÁGUA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PT" dirty="0" smtClean="0"/>
              <a:t>		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dirty="0" smtClean="0"/>
              <a:t>		</a:t>
            </a:r>
            <a:r>
              <a:rPr lang="pt-PT" sz="2200" dirty="0" smtClean="0"/>
              <a:t>O </a:t>
            </a:r>
            <a:r>
              <a:rPr lang="pt-PT" sz="2200" b="1" dirty="0" smtClean="0"/>
              <a:t>tratamento das águas residuais</a:t>
            </a:r>
            <a:r>
              <a:rPr lang="pt-PT" sz="2200" dirty="0" smtClean="0"/>
              <a:t> é feito em Estações de Tratamento de Águas Residuais (ETAR). Este tratamento permite que a água que é lançada ao mar recupere as suas propriedades naturais.</a:t>
            </a:r>
            <a:endParaRPr lang="pt-PT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28674" name="Picture 2" descr="http://www.youngreporters.org/IMG/000_0429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512" r="5512"/>
          <a:stretch>
            <a:fillRect/>
          </a:stretch>
        </p:blipFill>
        <p:spPr bwMode="auto">
          <a:xfrm>
            <a:off x="1357290" y="428604"/>
            <a:ext cx="6779175" cy="5084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001056" cy="5857916"/>
          </a:xfrm>
        </p:spPr>
        <p:txBody>
          <a:bodyPr>
            <a:normAutofit fontScale="90000"/>
          </a:bodyPr>
          <a:lstStyle/>
          <a:p>
            <a:pPr algn="ctr"/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Tratamento da água</a:t>
            </a:r>
            <a:b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sz="4400" cap="none" dirty="0" smtClean="0"/>
              <a:t>Filtrar a água</a:t>
            </a:r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t-P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pt-PT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/>
          </a:p>
        </p:txBody>
      </p:sp>
      <p:pic>
        <p:nvPicPr>
          <p:cNvPr id="33794" name="Picture 2" descr="http://www.editorainformal.com.br/cursos/images/meioambiente/filtr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32385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PT" cap="none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>
              <a:buNone/>
            </a:pPr>
            <a:endParaRPr lang="pt-PT" dirty="0" smtClean="0"/>
          </a:p>
          <a:p>
            <a:pPr algn="ctr">
              <a:buNone/>
            </a:pPr>
            <a:r>
              <a:rPr lang="pt-PT" sz="2200" dirty="0" smtClean="0"/>
              <a:t>Ferver a água </a:t>
            </a:r>
            <a:br>
              <a:rPr lang="pt-PT" sz="2200" dirty="0" smtClean="0"/>
            </a:br>
            <a:r>
              <a:rPr lang="pt-PT" sz="2200" dirty="0" smtClean="0"/>
              <a:t>durante 15 minutos!</a:t>
            </a:r>
            <a:endParaRPr lang="pt-PT" sz="2200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041775" cy="407196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endParaRPr lang="pt-PT" dirty="0" smtClean="0"/>
          </a:p>
          <a:p>
            <a:pPr algn="ctr">
              <a:buNone/>
            </a:pPr>
            <a:r>
              <a:rPr lang="pt-PT" dirty="0" smtClean="0"/>
              <a:t>Desinfectar a água.</a:t>
            </a:r>
          </a:p>
          <a:p>
            <a:pPr algn="ctr">
              <a:buNone/>
            </a:pPr>
            <a:r>
              <a:rPr lang="pt-PT" dirty="0" smtClean="0"/>
              <a:t>Deitar 3 gotas de lixívia  por litro!</a:t>
            </a:r>
          </a:p>
        </p:txBody>
      </p:sp>
      <p:pic>
        <p:nvPicPr>
          <p:cNvPr id="4" name="Picture 4" descr="http://www.guiafloripa.com.br/energia/trivia/Dicafg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643338" cy="3734422"/>
          </a:xfrm>
          <a:prstGeom prst="rect">
            <a:avLst/>
          </a:prstGeom>
          <a:noFill/>
        </p:spPr>
      </p:pic>
      <p:pic>
        <p:nvPicPr>
          <p:cNvPr id="34818" name="Picture 2" descr="http://www.tvcultura.com.br/aloescola/infantis/chuachuagua/imagens/jar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1683402" cy="210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Planeta Azul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71472" y="2643182"/>
            <a:ext cx="7929618" cy="3482981"/>
          </a:xfrm>
        </p:spPr>
        <p:txBody>
          <a:bodyPr>
            <a:normAutofit fontScale="40000" lnSpcReduction="20000"/>
          </a:bodyPr>
          <a:lstStyle/>
          <a:p>
            <a:pPr lvl="1">
              <a:buNone/>
            </a:pPr>
            <a:endParaRPr lang="pt-PT" dirty="0"/>
          </a:p>
          <a:p>
            <a:pPr lvl="1">
              <a:lnSpc>
                <a:spcPct val="170000"/>
              </a:lnSpc>
              <a:buNone/>
            </a:pPr>
            <a:r>
              <a:rPr lang="pt-PT" dirty="0" smtClean="0"/>
              <a:t>	</a:t>
            </a:r>
            <a:r>
              <a:rPr lang="pt-PT" sz="6000" dirty="0" smtClean="0"/>
              <a:t>A Terra vista do espaço, a milhões de quilómetros de distância, parece uma bola de cor azul. Por isso ao planeta que vivemos também chamamos “Planeta Azul”: a água do mar é dessa cor. E a maior parte da Terra está coberta de água.  </a:t>
            </a:r>
          </a:p>
          <a:p>
            <a:pPr lvl="1">
              <a:buNone/>
            </a:pPr>
            <a:r>
              <a:rPr lang="pt-PT" sz="6000" dirty="0" smtClean="0"/>
              <a:t>		</a:t>
            </a:r>
          </a:p>
        </p:txBody>
      </p:sp>
      <p:pic>
        <p:nvPicPr>
          <p:cNvPr id="10242" name="Picture 2" descr="http://tbn0.google.com/images?q=tbn:0U55gL0hA6UVSM:http://cienciasfisicas.blogs.sapo.pt/arquivo/Planeta%2520Terra%2520II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357166"/>
            <a:ext cx="2643206" cy="2643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14348" y="1571612"/>
            <a:ext cx="8015286" cy="3311517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PT" dirty="0" smtClean="0"/>
              <a:t>		</a:t>
            </a:r>
            <a:r>
              <a:rPr lang="pt-PT" sz="2200" dirty="0" smtClean="0"/>
              <a:t>Se cuidarmos do que nos rodeia, conseguimos que o nosso planeta continue a ser tão bonito como até agora. </a:t>
            </a:r>
          </a:p>
          <a:p>
            <a:pPr algn="just">
              <a:buNone/>
            </a:pPr>
            <a:endParaRPr lang="pt-PT" dirty="0" smtClean="0"/>
          </a:p>
        </p:txBody>
      </p:sp>
      <p:pic>
        <p:nvPicPr>
          <p:cNvPr id="8" name="Picture 2" descr="http://tecnocientista.info/Imagens/applications/PhotoGalleryManager/images/Estrada_primave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143248"/>
            <a:ext cx="4500593" cy="3374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3d-screensaver-downloads.com/images/free-dolphin-screensaver/bi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água do planeta também é nossa!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ubtítul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PT" dirty="0"/>
              <a:t>	</a:t>
            </a:r>
            <a:endParaRPr lang="pt-PT" dirty="0" smtClean="0"/>
          </a:p>
          <a:p>
            <a:pPr algn="just">
              <a:lnSpc>
                <a:spcPct val="150000"/>
              </a:lnSpc>
              <a:buNone/>
            </a:pPr>
            <a:r>
              <a:rPr lang="pt-PT" dirty="0" smtClean="0"/>
              <a:t>	</a:t>
            </a:r>
            <a:r>
              <a:rPr lang="pt-PT" sz="2400" dirty="0" smtClean="0"/>
              <a:t>Mais de 75 % do planeta é constituído por água, mas desses 75% só 3% são água doce. </a:t>
            </a:r>
          </a:p>
          <a:p>
            <a:pPr algn="just">
              <a:lnSpc>
                <a:spcPct val="150000"/>
              </a:lnSpc>
              <a:buNone/>
            </a:pPr>
            <a:r>
              <a:rPr lang="pt-PT" sz="2400" dirty="0" smtClean="0"/>
              <a:t>	Quase 2% está </a:t>
            </a:r>
            <a:r>
              <a:rPr lang="pt-PT" sz="2400" dirty="0"/>
              <a:t>contida nos glaciares e icebergues </a:t>
            </a:r>
            <a:r>
              <a:rPr lang="pt-PT" sz="2400" dirty="0" smtClean="0"/>
              <a:t>.</a:t>
            </a:r>
          </a:p>
        </p:txBody>
      </p:sp>
      <p:pic>
        <p:nvPicPr>
          <p:cNvPr id="3074" name="Picture 2" descr="http://tbn0.google.com/images?q=tbn:CCf6T3G5_RZ9xM:http://www.cfpa.pt/phpwebquest/user_image/hvuzzu51868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128718"/>
            <a:ext cx="1500198" cy="189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4" name="Marcador de Posição de Conteúdo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0" name="Picture 2" descr="http://defiant.corban.edu/gtipton/net-fun/iceber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85728"/>
            <a:ext cx="4171950" cy="5705475"/>
          </a:xfrm>
          <a:prstGeom prst="rect">
            <a:avLst/>
          </a:prstGeom>
          <a:noFill/>
        </p:spPr>
      </p:pic>
      <p:sp>
        <p:nvSpPr>
          <p:cNvPr id="16" name="Marcador de Posição de Conteúdo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7412" name="Picture 4" descr="http://www.otba.com.ar/files/imagen/PataUshFte1glaci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4381499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type="subTitle" idx="4294967295"/>
          </p:nvPr>
        </p:nvSpPr>
        <p:spPr>
          <a:xfrm>
            <a:off x="857224" y="1571612"/>
            <a:ext cx="6643734" cy="40671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t-PT" dirty="0" smtClean="0"/>
              <a:t>	</a:t>
            </a:r>
            <a:r>
              <a:rPr lang="pt-PT" sz="2400" dirty="0" smtClean="0"/>
              <a:t>1% está no interior da Terra, muitas vezes a grandes profundidades, impedindo a sua exploração; </a:t>
            </a:r>
          </a:p>
          <a:p>
            <a:pPr algn="just">
              <a:buNone/>
            </a:pPr>
            <a:endParaRPr lang="pt-PT" dirty="0"/>
          </a:p>
          <a:p>
            <a:pPr algn="just">
              <a:buNone/>
            </a:pPr>
            <a:endParaRPr lang="pt-PT" dirty="0" smtClean="0"/>
          </a:p>
          <a:p>
            <a:pPr algn="just">
              <a:buNone/>
            </a:pPr>
            <a:r>
              <a:rPr lang="pt-PT" dirty="0" smtClean="0"/>
              <a:t>	</a:t>
            </a:r>
            <a:endParaRPr lang="pt-PT" dirty="0"/>
          </a:p>
        </p:txBody>
      </p:sp>
      <p:pic>
        <p:nvPicPr>
          <p:cNvPr id="1026" name="Picture 2" descr="http://www.canalkids.com.br/meioambiente/planetaemperigo/imagens/lencol_freatic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2286016" cy="284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lma01.blogs.sapo.pt/arquivo/po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929090" cy="4052930"/>
          </a:xfrm>
          <a:prstGeom prst="rect">
            <a:avLst/>
          </a:prstGeom>
          <a:noFill/>
        </p:spPr>
      </p:pic>
      <p:pic>
        <p:nvPicPr>
          <p:cNvPr id="18436" name="Picture 4" descr="http://www.cepa.if.usp.br/e-fisica/imagens/mecanica/basico/cap28/po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571612"/>
            <a:ext cx="3500462" cy="407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1428728" y="1142984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 smtClean="0"/>
              <a:t>A água superficial de rios e lagos corresponde a não mais que 0,02%.</a:t>
            </a:r>
            <a:endParaRPr lang="pt-PT" sz="2400" dirty="0"/>
          </a:p>
        </p:txBody>
      </p:sp>
      <p:pic>
        <p:nvPicPr>
          <p:cNvPr id="19460" name="Picture 4" descr="Vegetação no leito e nas margens de uma linha de ág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3116"/>
            <a:ext cx="3929090" cy="2952432"/>
          </a:xfrm>
          <a:prstGeom prst="rect">
            <a:avLst/>
          </a:prstGeom>
          <a:noFill/>
        </p:spPr>
      </p:pic>
      <p:pic>
        <p:nvPicPr>
          <p:cNvPr id="19462" name="Picture 6" descr="http://www.abae.pt/jra/MissaoAcores/dia4/dia4_ficheiros/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3116"/>
            <a:ext cx="3905277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/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Água é Vida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538" y="1928802"/>
            <a:ext cx="7286676" cy="3786214"/>
          </a:xfrm>
        </p:spPr>
        <p:txBody>
          <a:bodyPr/>
          <a:lstStyle/>
          <a:p>
            <a:endParaRPr lang="pt-PT" dirty="0" smtClean="0"/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solidFill>
                  <a:schemeClr val="tx1"/>
                </a:solidFill>
              </a:rPr>
              <a:t>A escassez de água é um problema muito sério. No entanto, em muitas das actividades que realizamos durante o dia gastamos demasiada água potável. </a:t>
            </a:r>
          </a:p>
          <a:p>
            <a:pPr algn="just">
              <a:lnSpc>
                <a:spcPct val="150000"/>
              </a:lnSpc>
            </a:pPr>
            <a:r>
              <a:rPr lang="pt-PT" sz="2400" dirty="0" smtClean="0">
                <a:solidFill>
                  <a:schemeClr val="tx1"/>
                </a:solidFill>
              </a:rPr>
              <a:t>O corpo humano é composto de água, entre 70 e 75%.</a:t>
            </a:r>
            <a:endParaRPr lang="pt-PT" sz="2400" dirty="0">
              <a:solidFill>
                <a:schemeClr val="tx1"/>
              </a:solidFill>
            </a:endParaRPr>
          </a:p>
        </p:txBody>
      </p:sp>
      <p:pic>
        <p:nvPicPr>
          <p:cNvPr id="21506" name="Picture 2" descr="http://www.tvcultura.com.br/aloescola/ciencias/aguanaboca/imagens/corp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642918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pt-P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 sugestões para poupar água</a:t>
            </a:r>
            <a:endParaRPr lang="pt-P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928662" y="642918"/>
          <a:ext cx="7929650" cy="6035040"/>
        </p:xfrm>
        <a:graphic>
          <a:graphicData uri="http://schemas.openxmlformats.org/drawingml/2006/table">
            <a:tbl>
              <a:tblPr/>
              <a:tblGrid>
                <a:gridCol w="2615399"/>
                <a:gridCol w="2928338"/>
                <a:gridCol w="2385913"/>
              </a:tblGrid>
              <a:tr h="5572164"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     </a:t>
                      </a:r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r>
                        <a:rPr lang="pt-PT" dirty="0" smtClean="0"/>
                        <a:t>Não</a:t>
                      </a:r>
                      <a:r>
                        <a:rPr lang="pt-PT" baseline="0" dirty="0" smtClean="0"/>
                        <a:t> deixar a água correr enquanto lavamos a loiça.</a:t>
                      </a:r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r>
                        <a:rPr lang="pt-PT" dirty="0" smtClean="0"/>
                        <a:t>Os duches devem ser rápidos</a:t>
                      </a:r>
                      <a:r>
                        <a:rPr lang="pt-PT" baseline="0" dirty="0" smtClean="0"/>
                        <a:t> e a torneira deve ser sempre fechada enquanto nos ensaboamos.</a:t>
                      </a:r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r>
                        <a:rPr lang="pt-PT" baseline="0" dirty="0" smtClean="0"/>
                        <a:t>O pai não deve deixar a água a correr enquanto desfaz a barba.  </a:t>
                      </a:r>
                      <a:endParaRPr lang="pt-PT" dirty="0"/>
                    </a:p>
                  </a:txBody>
                  <a:tcPr marL="46615" marR="46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r>
                        <a:rPr lang="pt-PT" dirty="0" smtClean="0"/>
                        <a:t>Verificar</a:t>
                      </a:r>
                      <a:r>
                        <a:rPr lang="pt-PT" baseline="0" dirty="0" smtClean="0"/>
                        <a:t> se as torneiras estão em bom estado.</a:t>
                      </a:r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r>
                        <a:rPr lang="pt-PT" dirty="0" smtClean="0"/>
                        <a:t>Devemos regar os jardins nas horas de menos calor. </a:t>
                      </a:r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r>
                        <a:rPr lang="pt-PT" dirty="0" smtClean="0"/>
                        <a:t>As torneiras devem ser bem fechadas</a:t>
                      </a:r>
                      <a:r>
                        <a:rPr lang="pt-PT" baseline="0" dirty="0" smtClean="0"/>
                        <a:t> depois de utilizadas.</a:t>
                      </a:r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r>
                        <a:rPr lang="pt-PT" baseline="0" dirty="0" smtClean="0"/>
                        <a:t>Não devemos deixar a água a correr enquanto lavamos os dentes.  </a:t>
                      </a:r>
                      <a:endParaRPr lang="pt-PT" dirty="0"/>
                    </a:p>
                  </a:txBody>
                  <a:tcPr marL="46615" marR="46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endParaRPr lang="pt-PT" dirty="0" smtClean="0"/>
                    </a:p>
                    <a:p>
                      <a:pPr algn="just"/>
                      <a:r>
                        <a:rPr lang="pt-PT" dirty="0" smtClean="0"/>
                        <a:t>Utilizar autoclismos ecológicos</a:t>
                      </a:r>
                      <a:r>
                        <a:rPr lang="pt-PT" baseline="0" dirty="0" smtClean="0"/>
                        <a:t> ou colocar dentro uma garrafa de 1,5 litros com areia reduz o gasto da água. </a:t>
                      </a:r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r>
                        <a:rPr lang="pt-PT" baseline="0" dirty="0" smtClean="0"/>
                        <a:t>Utilizar as máquinas de lavar roupa e loiça apenas quando a carga estiver completa. </a:t>
                      </a:r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endParaRPr lang="pt-PT" baseline="0" dirty="0" smtClean="0"/>
                    </a:p>
                    <a:p>
                      <a:pPr algn="just"/>
                      <a:r>
                        <a:rPr lang="pt-PT" baseline="0" dirty="0" smtClean="0"/>
                        <a:t>Devemos informar a Câmara Municipal se virmos uma fuga de água na via pública.</a:t>
                      </a:r>
                    </a:p>
                  </a:txBody>
                  <a:tcPr marL="46615" marR="466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2537" name="Imagem 10" descr="http://tbn0.google.com/images?q=tbn:nCSpKxGSUG538M:http://lua.weblog.com.pt/SUB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1000132" cy="1000132"/>
          </a:xfrm>
          <a:prstGeom prst="rect">
            <a:avLst/>
          </a:prstGeom>
          <a:noFill/>
        </p:spPr>
      </p:pic>
      <p:pic>
        <p:nvPicPr>
          <p:cNvPr id="22536" name="Imagem 2" descr="http://tbn0.google.com/images?q=tbn:kUcIxA1velvttM:http://www.fenae.org.br/fenaeagora/2002/setembro/agua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4572008"/>
            <a:ext cx="1143008" cy="962533"/>
          </a:xfrm>
          <a:prstGeom prst="rect">
            <a:avLst/>
          </a:prstGeom>
          <a:noFill/>
        </p:spPr>
      </p:pic>
      <p:pic>
        <p:nvPicPr>
          <p:cNvPr id="22535" name="Imagem 14" descr="MCj01987960000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714356"/>
            <a:ext cx="1000125" cy="1057275"/>
          </a:xfrm>
          <a:prstGeom prst="rect">
            <a:avLst/>
          </a:prstGeom>
          <a:noFill/>
        </p:spPr>
      </p:pic>
      <p:pic>
        <p:nvPicPr>
          <p:cNvPr id="22534" name="Imagem 8" descr="http://tbn0.google.com/images?q=tbn:xvuGpk4XXLBR-M:http://lproweb.procempa.com.br/pmpa/prefpoa/dmae/usu_img/torneira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643314"/>
            <a:ext cx="409578" cy="500066"/>
          </a:xfrm>
          <a:prstGeom prst="rect">
            <a:avLst/>
          </a:prstGeom>
          <a:noFill/>
        </p:spPr>
      </p:pic>
      <p:pic>
        <p:nvPicPr>
          <p:cNvPr id="22533" name="Imagem 11" descr="http://tbn0.google.com/images?q=tbn:9ksUGvN9ezRpGM:http://www.daaerioclaro.sp.gov.br/images/ft49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72000" y="2357430"/>
            <a:ext cx="752475" cy="771525"/>
          </a:xfrm>
          <a:prstGeom prst="rect">
            <a:avLst/>
          </a:prstGeom>
          <a:noFill/>
        </p:spPr>
      </p:pic>
      <p:pic>
        <p:nvPicPr>
          <p:cNvPr id="22532" name="Imagem 18" descr="http://tbn0.google.com/images?q=tbn:JWboRyf5oM1JFM:http://www.plenarinho.gov.br/saude/imagens/destaque-cuide-bem-dos-dentes/cuide-bem-dos-dentes0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429124" y="4714884"/>
            <a:ext cx="752475" cy="828675"/>
          </a:xfrm>
          <a:prstGeom prst="rect">
            <a:avLst/>
          </a:prstGeom>
          <a:noFill/>
        </p:spPr>
      </p:pic>
      <p:pic>
        <p:nvPicPr>
          <p:cNvPr id="22531" name="Imagem 27" descr="MCj03358390000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768" y="857232"/>
            <a:ext cx="619125" cy="771525"/>
          </a:xfrm>
          <a:prstGeom prst="rect">
            <a:avLst/>
          </a:prstGeom>
          <a:noFill/>
        </p:spPr>
      </p:pic>
      <p:pic>
        <p:nvPicPr>
          <p:cNvPr id="22530" name="Imagem 30" descr="MCj00896500000[1]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00892" y="2857496"/>
            <a:ext cx="933450" cy="857250"/>
          </a:xfrm>
          <a:prstGeom prst="rect">
            <a:avLst/>
          </a:prstGeom>
          <a:noFill/>
        </p:spPr>
      </p:pic>
      <p:pic>
        <p:nvPicPr>
          <p:cNvPr id="22529" name="Imagem 33" descr="http://img458.imageshack.us/img458/8104/bombaincendio01ee3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768" y="4714884"/>
            <a:ext cx="785818" cy="803275"/>
          </a:xfrm>
          <a:prstGeom prst="rect">
            <a:avLst/>
          </a:prstGeom>
          <a:noFill/>
        </p:spPr>
      </p:pic>
      <p:pic>
        <p:nvPicPr>
          <p:cNvPr id="22538" name="Imagem 7" descr="http://tbn0.google.com/images?q=tbn:Scg7DGKwSqVZ0M:http://www.ambiente.sp.gov.br/residencia/fotos/resid_agua.jpg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500166" y="714356"/>
            <a:ext cx="1292376" cy="714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239</Words>
  <Application>Microsoft Office PowerPoint</Application>
  <PresentationFormat>Apresentação no Ecrã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21</vt:i4>
      </vt:variant>
    </vt:vector>
  </HeadingPairs>
  <TitlesOfParts>
    <vt:vector size="22" baseType="lpstr">
      <vt:lpstr>Tema do Office</vt:lpstr>
      <vt:lpstr> A Água</vt:lpstr>
      <vt:lpstr>Planeta Azul</vt:lpstr>
      <vt:lpstr>A água do planeta também é nossa!</vt:lpstr>
      <vt:lpstr>Diapositivo 4</vt:lpstr>
      <vt:lpstr>Diapositivo 5</vt:lpstr>
      <vt:lpstr>Diapositivo 6</vt:lpstr>
      <vt:lpstr>Diapositivo 7</vt:lpstr>
      <vt:lpstr>Água é Vida</vt:lpstr>
      <vt:lpstr>10 sugestões para poupar água</vt:lpstr>
      <vt:lpstr>Poluição da superficial e subterrânea </vt:lpstr>
      <vt:lpstr>Diapositivo 11</vt:lpstr>
      <vt:lpstr>A POLUIÇÃO DOS OCEANOS</vt:lpstr>
      <vt:lpstr>Diapositivo 13</vt:lpstr>
      <vt:lpstr>Diapositivo 14</vt:lpstr>
      <vt:lpstr>Diapositivo 15</vt:lpstr>
      <vt:lpstr>PRESERVAR A ÁGUA</vt:lpstr>
      <vt:lpstr>Diapositivo 17</vt:lpstr>
      <vt:lpstr>Tratamento da água        Filtrar a água    </vt:lpstr>
      <vt:lpstr>Diapositivo 19</vt:lpstr>
      <vt:lpstr>Diapositivo 20</vt:lpstr>
      <vt:lpstr>Diapositivo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Poluição da Água</dc:title>
  <dc:creator>Ana Ciria</dc:creator>
  <cp:lastModifiedBy>utilizador</cp:lastModifiedBy>
  <cp:revision>24</cp:revision>
  <dcterms:created xsi:type="dcterms:W3CDTF">2007-10-16T18:16:50Z</dcterms:created>
  <dcterms:modified xsi:type="dcterms:W3CDTF">2008-01-15T22:27:30Z</dcterms:modified>
</cp:coreProperties>
</file>