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9" r:id="rId3"/>
    <p:sldId id="260" r:id="rId4"/>
    <p:sldId id="264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92" autoAdjust="0"/>
  </p:normalViewPr>
  <p:slideViewPr>
    <p:cSldViewPr>
      <p:cViewPr>
        <p:scale>
          <a:sx n="50" d="100"/>
          <a:sy n="50" d="100"/>
        </p:scale>
        <p:origin x="-1872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CEF69-3191-4278-A8CC-945C35BCF2DE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PT"/>
        </a:p>
      </dgm:t>
    </dgm:pt>
    <dgm:pt modelId="{88530AC7-CA03-4DF3-AFEA-ADB283E8B36D}">
      <dgm:prSet phldrT="[Texto]" custT="1"/>
      <dgm:spPr/>
      <dgm:t>
        <a:bodyPr/>
        <a:lstStyle/>
        <a:p>
          <a:r>
            <a:rPr lang="pt-PT" sz="2400" b="1" dirty="0" smtClean="0"/>
            <a:t>Reflexão</a:t>
          </a:r>
          <a:endParaRPr lang="pt-PT" sz="2400" b="1" dirty="0"/>
        </a:p>
      </dgm:t>
    </dgm:pt>
    <dgm:pt modelId="{F7D3C3D1-7566-433D-B228-B289FBC0110A}" type="parTrans" cxnId="{8515A3F4-E9C1-4063-BC47-FF5545A221EC}">
      <dgm:prSet/>
      <dgm:spPr/>
      <dgm:t>
        <a:bodyPr/>
        <a:lstStyle/>
        <a:p>
          <a:endParaRPr lang="pt-PT" sz="2400" b="1"/>
        </a:p>
      </dgm:t>
    </dgm:pt>
    <dgm:pt modelId="{7622B13B-55AF-423F-95EB-D05BD774C2E7}" type="sibTrans" cxnId="{8515A3F4-E9C1-4063-BC47-FF5545A221EC}">
      <dgm:prSet/>
      <dgm:spPr/>
      <dgm:t>
        <a:bodyPr/>
        <a:lstStyle/>
        <a:p>
          <a:endParaRPr lang="pt-PT" sz="2400" b="1"/>
        </a:p>
      </dgm:t>
    </dgm:pt>
    <dgm:pt modelId="{8F8C7DE0-68A3-4078-9DBC-54DBA120831B}">
      <dgm:prSet phldrT="[Texto]" custT="1"/>
      <dgm:spPr/>
      <dgm:t>
        <a:bodyPr/>
        <a:lstStyle/>
        <a:p>
          <a:r>
            <a:rPr lang="pt-PT" sz="2400" b="1" dirty="0" smtClean="0"/>
            <a:t>Translação</a:t>
          </a:r>
          <a:endParaRPr lang="pt-PT" sz="2400" b="1" dirty="0"/>
        </a:p>
      </dgm:t>
    </dgm:pt>
    <dgm:pt modelId="{8EC3AB6F-CBD3-49F3-9DC5-BCFF828B2874}" type="parTrans" cxnId="{17C67490-2167-46E3-BC59-A8183A4A7B1A}">
      <dgm:prSet/>
      <dgm:spPr/>
      <dgm:t>
        <a:bodyPr/>
        <a:lstStyle/>
        <a:p>
          <a:endParaRPr lang="pt-PT" sz="2400" b="1"/>
        </a:p>
      </dgm:t>
    </dgm:pt>
    <dgm:pt modelId="{92AE1F76-AAE8-4044-B670-73158B182C29}" type="sibTrans" cxnId="{17C67490-2167-46E3-BC59-A8183A4A7B1A}">
      <dgm:prSet/>
      <dgm:spPr/>
      <dgm:t>
        <a:bodyPr/>
        <a:lstStyle/>
        <a:p>
          <a:endParaRPr lang="pt-PT" sz="2400" b="1"/>
        </a:p>
      </dgm:t>
    </dgm:pt>
    <dgm:pt modelId="{DBC9EB91-7D28-4A1B-98F6-5FF64F287AC0}">
      <dgm:prSet phldrT="[Texto]" custT="1"/>
      <dgm:spPr/>
      <dgm:t>
        <a:bodyPr/>
        <a:lstStyle/>
        <a:p>
          <a:r>
            <a:rPr lang="pt-PT" sz="2400" b="1" dirty="0" smtClean="0"/>
            <a:t>Rotação</a:t>
          </a:r>
          <a:endParaRPr lang="pt-PT" sz="2400" b="1" dirty="0"/>
        </a:p>
      </dgm:t>
    </dgm:pt>
    <dgm:pt modelId="{C974B90A-9AE4-4E1A-B8B4-EDA4EED7AC3E}" type="parTrans" cxnId="{47B20477-1057-46B6-B882-2C48DEA06348}">
      <dgm:prSet/>
      <dgm:spPr/>
      <dgm:t>
        <a:bodyPr/>
        <a:lstStyle/>
        <a:p>
          <a:endParaRPr lang="pt-PT" sz="2400" b="1"/>
        </a:p>
      </dgm:t>
    </dgm:pt>
    <dgm:pt modelId="{DF85000F-AAF5-4CC3-8697-E05F0243E968}" type="sibTrans" cxnId="{47B20477-1057-46B6-B882-2C48DEA06348}">
      <dgm:prSet/>
      <dgm:spPr/>
      <dgm:t>
        <a:bodyPr/>
        <a:lstStyle/>
        <a:p>
          <a:endParaRPr lang="pt-PT" sz="2400" b="1"/>
        </a:p>
      </dgm:t>
    </dgm:pt>
    <dgm:pt modelId="{44AB2D16-E1F6-44C4-A3F3-B05836668362}" type="pres">
      <dgm:prSet presAssocID="{BE1CEF69-3191-4278-A8CC-945C35BCF2D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B205DC39-2EB3-4F84-87DF-F9E8B878680A}" type="pres">
      <dgm:prSet presAssocID="{88530AC7-CA03-4DF3-AFEA-ADB283E8B36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77CF000B-8FB9-450D-AB89-BE7C2F6649B6}" type="pres">
      <dgm:prSet presAssocID="{7622B13B-55AF-423F-95EB-D05BD774C2E7}" presName="sibTrans" presStyleCnt="0"/>
      <dgm:spPr/>
    </dgm:pt>
    <dgm:pt modelId="{88989BA3-1852-40BC-9727-33460D9DA7DA}" type="pres">
      <dgm:prSet presAssocID="{8F8C7DE0-68A3-4078-9DBC-54DBA120831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B756524-40AE-4786-A64F-A17B93D9DC2B}" type="pres">
      <dgm:prSet presAssocID="{92AE1F76-AAE8-4044-B670-73158B182C29}" presName="sibTrans" presStyleCnt="0"/>
      <dgm:spPr/>
    </dgm:pt>
    <dgm:pt modelId="{F58A5873-E8C4-4DD5-A086-D87B362333A0}" type="pres">
      <dgm:prSet presAssocID="{DBC9EB91-7D28-4A1B-98F6-5FF64F287AC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558CF666-AC80-4E3F-986D-2056B2C1323F}" type="presOf" srcId="{DBC9EB91-7D28-4A1B-98F6-5FF64F287AC0}" destId="{F58A5873-E8C4-4DD5-A086-D87B362333A0}" srcOrd="0" destOrd="0" presId="urn:microsoft.com/office/officeart/2005/8/layout/default"/>
    <dgm:cxn modelId="{BC945C80-C4A7-4A86-860E-6D71CDA89A9F}" type="presOf" srcId="{88530AC7-CA03-4DF3-AFEA-ADB283E8B36D}" destId="{B205DC39-2EB3-4F84-87DF-F9E8B878680A}" srcOrd="0" destOrd="0" presId="urn:microsoft.com/office/officeart/2005/8/layout/default"/>
    <dgm:cxn modelId="{8515A3F4-E9C1-4063-BC47-FF5545A221EC}" srcId="{BE1CEF69-3191-4278-A8CC-945C35BCF2DE}" destId="{88530AC7-CA03-4DF3-AFEA-ADB283E8B36D}" srcOrd="0" destOrd="0" parTransId="{F7D3C3D1-7566-433D-B228-B289FBC0110A}" sibTransId="{7622B13B-55AF-423F-95EB-D05BD774C2E7}"/>
    <dgm:cxn modelId="{E384A080-5231-4BE6-8BFB-D209D53180C3}" type="presOf" srcId="{8F8C7DE0-68A3-4078-9DBC-54DBA120831B}" destId="{88989BA3-1852-40BC-9727-33460D9DA7DA}" srcOrd="0" destOrd="0" presId="urn:microsoft.com/office/officeart/2005/8/layout/default"/>
    <dgm:cxn modelId="{47B20477-1057-46B6-B882-2C48DEA06348}" srcId="{BE1CEF69-3191-4278-A8CC-945C35BCF2DE}" destId="{DBC9EB91-7D28-4A1B-98F6-5FF64F287AC0}" srcOrd="2" destOrd="0" parTransId="{C974B90A-9AE4-4E1A-B8B4-EDA4EED7AC3E}" sibTransId="{DF85000F-AAF5-4CC3-8697-E05F0243E968}"/>
    <dgm:cxn modelId="{17C67490-2167-46E3-BC59-A8183A4A7B1A}" srcId="{BE1CEF69-3191-4278-A8CC-945C35BCF2DE}" destId="{8F8C7DE0-68A3-4078-9DBC-54DBA120831B}" srcOrd="1" destOrd="0" parTransId="{8EC3AB6F-CBD3-49F3-9DC5-BCFF828B2874}" sibTransId="{92AE1F76-AAE8-4044-B670-73158B182C29}"/>
    <dgm:cxn modelId="{3830060F-92B0-4323-86D1-34FA8D4D4D4A}" type="presOf" srcId="{BE1CEF69-3191-4278-A8CC-945C35BCF2DE}" destId="{44AB2D16-E1F6-44C4-A3F3-B05836668362}" srcOrd="0" destOrd="0" presId="urn:microsoft.com/office/officeart/2005/8/layout/default"/>
    <dgm:cxn modelId="{E0E5281A-43C8-4FF3-AF73-08498959DB7F}" type="presParOf" srcId="{44AB2D16-E1F6-44C4-A3F3-B05836668362}" destId="{B205DC39-2EB3-4F84-87DF-F9E8B878680A}" srcOrd="0" destOrd="0" presId="urn:microsoft.com/office/officeart/2005/8/layout/default"/>
    <dgm:cxn modelId="{23FA5FF5-AA38-4262-9B1C-366ADE213E74}" type="presParOf" srcId="{44AB2D16-E1F6-44C4-A3F3-B05836668362}" destId="{77CF000B-8FB9-450D-AB89-BE7C2F6649B6}" srcOrd="1" destOrd="0" presId="urn:microsoft.com/office/officeart/2005/8/layout/default"/>
    <dgm:cxn modelId="{BE9CC259-208F-44EB-B9E3-37F7A15B997C}" type="presParOf" srcId="{44AB2D16-E1F6-44C4-A3F3-B05836668362}" destId="{88989BA3-1852-40BC-9727-33460D9DA7DA}" srcOrd="2" destOrd="0" presId="urn:microsoft.com/office/officeart/2005/8/layout/default"/>
    <dgm:cxn modelId="{E7648383-9ADA-46A8-8BF7-93199B01EB7B}" type="presParOf" srcId="{44AB2D16-E1F6-44C4-A3F3-B05836668362}" destId="{DB756524-40AE-4786-A64F-A17B93D9DC2B}" srcOrd="3" destOrd="0" presId="urn:microsoft.com/office/officeart/2005/8/layout/default"/>
    <dgm:cxn modelId="{175C9242-AB19-441A-8486-1857AD7B06CA}" type="presParOf" srcId="{44AB2D16-E1F6-44C4-A3F3-B05836668362}" destId="{F58A5873-E8C4-4DD5-A086-D87B362333A0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05DC39-2EB3-4F84-87DF-F9E8B878680A}">
      <dsp:nvSpPr>
        <dsp:cNvPr id="0" name=""/>
        <dsp:cNvSpPr/>
      </dsp:nvSpPr>
      <dsp:spPr>
        <a:xfrm>
          <a:off x="0" y="231775"/>
          <a:ext cx="2587787" cy="15526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b="1" kern="1200" dirty="0" smtClean="0"/>
            <a:t>Reflexão</a:t>
          </a:r>
          <a:endParaRPr lang="pt-PT" sz="2400" b="1" kern="1200" dirty="0"/>
        </a:p>
      </dsp:txBody>
      <dsp:txXfrm>
        <a:off x="0" y="231775"/>
        <a:ext cx="2587787" cy="1552672"/>
      </dsp:txXfrm>
    </dsp:sp>
    <dsp:sp modelId="{88989BA3-1852-40BC-9727-33460D9DA7DA}">
      <dsp:nvSpPr>
        <dsp:cNvPr id="0" name=""/>
        <dsp:cNvSpPr/>
      </dsp:nvSpPr>
      <dsp:spPr>
        <a:xfrm>
          <a:off x="2846566" y="231775"/>
          <a:ext cx="2587787" cy="1552672"/>
        </a:xfrm>
        <a:prstGeom prst="rect">
          <a:avLst/>
        </a:prstGeom>
        <a:solidFill>
          <a:schemeClr val="accent5">
            <a:hueOff val="-617659"/>
            <a:satOff val="-11976"/>
            <a:lumOff val="-431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b="1" kern="1200" dirty="0" smtClean="0"/>
            <a:t>Translação</a:t>
          </a:r>
          <a:endParaRPr lang="pt-PT" sz="2400" b="1" kern="1200" dirty="0"/>
        </a:p>
      </dsp:txBody>
      <dsp:txXfrm>
        <a:off x="2846566" y="231775"/>
        <a:ext cx="2587787" cy="1552672"/>
      </dsp:txXfrm>
    </dsp:sp>
    <dsp:sp modelId="{F58A5873-E8C4-4DD5-A086-D87B362333A0}">
      <dsp:nvSpPr>
        <dsp:cNvPr id="0" name=""/>
        <dsp:cNvSpPr/>
      </dsp:nvSpPr>
      <dsp:spPr>
        <a:xfrm>
          <a:off x="5693132" y="231775"/>
          <a:ext cx="2587787" cy="1552672"/>
        </a:xfrm>
        <a:prstGeom prst="rect">
          <a:avLst/>
        </a:prstGeom>
        <a:solidFill>
          <a:schemeClr val="accent5">
            <a:hueOff val="-1235318"/>
            <a:satOff val="-23953"/>
            <a:lumOff val="-862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b="1" kern="1200" dirty="0" smtClean="0"/>
            <a:t>Rotação</a:t>
          </a:r>
          <a:endParaRPr lang="pt-PT" sz="2400" b="1" kern="1200" dirty="0"/>
        </a:p>
      </dsp:txBody>
      <dsp:txXfrm>
        <a:off x="5693132" y="231775"/>
        <a:ext cx="2587787" cy="155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ângulo arredondad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ângulo arredondad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35BCD69-530D-4D11-9D01-96614A5BD937}" type="datetimeFigureOut">
              <a:rPr lang="pt-PT" smtClean="0"/>
              <a:pPr/>
              <a:t>23-01-2014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98C9438-A009-4849-9630-CFCB46A4986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CD69-530D-4D11-9D01-96614A5BD937}" type="datetimeFigureOut">
              <a:rPr lang="pt-PT" smtClean="0"/>
              <a:pPr/>
              <a:t>23-01-2014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9438-A009-4849-9630-CFCB46A4986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CD69-530D-4D11-9D01-96614A5BD937}" type="datetimeFigureOut">
              <a:rPr lang="pt-PT" smtClean="0"/>
              <a:pPr/>
              <a:t>23-01-2014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9438-A009-4849-9630-CFCB46A4986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CD69-530D-4D11-9D01-96614A5BD937}" type="datetimeFigureOut">
              <a:rPr lang="pt-PT" smtClean="0"/>
              <a:pPr/>
              <a:t>23-01-2014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9438-A009-4849-9630-CFCB46A4986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CD69-530D-4D11-9D01-96614A5BD937}" type="datetimeFigureOut">
              <a:rPr lang="pt-PT" smtClean="0"/>
              <a:pPr/>
              <a:t>23-01-2014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9438-A009-4849-9630-CFCB46A4986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CD69-530D-4D11-9D01-96614A5BD937}" type="datetimeFigureOut">
              <a:rPr lang="pt-PT" smtClean="0"/>
              <a:pPr/>
              <a:t>23-01-2014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9438-A009-4849-9630-CFCB46A4986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6" name="Marcador de Posição d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35BCD69-530D-4D11-9D01-96614A5BD937}" type="datetimeFigureOut">
              <a:rPr lang="pt-PT" smtClean="0"/>
              <a:pPr/>
              <a:t>23-01-2014</a:t>
            </a:fld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8C9438-A009-4849-9630-CFCB46A4986D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8" name="Marcador de Posição do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35BCD69-530D-4D11-9D01-96614A5BD937}" type="datetimeFigureOut">
              <a:rPr lang="pt-PT" smtClean="0"/>
              <a:pPr/>
              <a:t>23-01-2014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98C9438-A009-4849-9630-CFCB46A4986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CD69-530D-4D11-9D01-96614A5BD937}" type="datetimeFigureOut">
              <a:rPr lang="pt-PT" smtClean="0"/>
              <a:pPr/>
              <a:t>23-01-2014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9438-A009-4849-9630-CFCB46A4986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CD69-530D-4D11-9D01-96614A5BD937}" type="datetimeFigureOut">
              <a:rPr lang="pt-PT" smtClean="0"/>
              <a:pPr/>
              <a:t>23-01-2014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9438-A009-4849-9630-CFCB46A4986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CD69-530D-4D11-9D01-96614A5BD937}" type="datetimeFigureOut">
              <a:rPr lang="pt-PT" smtClean="0"/>
              <a:pPr/>
              <a:t>23-01-2014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9438-A009-4849-9630-CFCB46A4986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ângulo arredondad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ângulo arredondad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35BCD69-530D-4D11-9D01-96614A5BD937}" type="datetimeFigureOut">
              <a:rPr lang="pt-PT" smtClean="0"/>
              <a:pPr/>
              <a:t>23-01-2014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98C9438-A009-4849-9630-CFCB46A4986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2060848"/>
            <a:ext cx="8458200" cy="1470025"/>
          </a:xfrm>
        </p:spPr>
        <p:txBody>
          <a:bodyPr>
            <a:normAutofit/>
          </a:bodyPr>
          <a:lstStyle/>
          <a:p>
            <a:r>
              <a:rPr lang="pt-PT" sz="6500" dirty="0" smtClean="0"/>
              <a:t>Simetrias</a:t>
            </a:r>
            <a:endParaRPr lang="pt-PT" sz="6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r>
              <a:rPr lang="pt-PT" b="1" dirty="0" smtClean="0"/>
              <a:t>Simetria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P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simetria está presente no nosso quotidiano e na natureza. Seja nos edifícios, nas asas de uma borboleta ou numa simples folha de árvore.</a:t>
            </a:r>
          </a:p>
        </p:txBody>
      </p:sp>
      <p:pic>
        <p:nvPicPr>
          <p:cNvPr id="4" name="Imagem 3" descr="trevo-de-quatro-folhas_17-11150910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4221088"/>
            <a:ext cx="1584176" cy="1584176"/>
          </a:xfrm>
          <a:prstGeom prst="rect">
            <a:avLst/>
          </a:prstGeom>
        </p:spPr>
      </p:pic>
      <p:pic>
        <p:nvPicPr>
          <p:cNvPr id="1027" name="Picture 3" descr="C:\Users\Eduardo\Desktop\Acer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8FBE6"/>
              </a:clrFrom>
              <a:clrTo>
                <a:srgbClr val="F8FBE6">
                  <a:alpha val="0"/>
                </a:srgbClr>
              </a:clrTo>
            </a:clrChange>
          </a:blip>
          <a:srcRect r="53422" b="38461"/>
          <a:stretch>
            <a:fillRect/>
          </a:stretch>
        </p:blipFill>
        <p:spPr bwMode="auto">
          <a:xfrm>
            <a:off x="6156176" y="3933056"/>
            <a:ext cx="1770608" cy="2083431"/>
          </a:xfrm>
          <a:prstGeom prst="rect">
            <a:avLst/>
          </a:prstGeom>
          <a:noFill/>
        </p:spPr>
      </p:pic>
      <p:pic>
        <p:nvPicPr>
          <p:cNvPr id="11" name="Picture 77" descr="Picture 4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4005064"/>
            <a:ext cx="1965449" cy="1974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r>
              <a:rPr lang="pt-PT" b="1" dirty="0" smtClean="0"/>
              <a:t>Simetria: Que significado?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PT" i="1" dirty="0"/>
              <a:t>	</a:t>
            </a:r>
            <a:endParaRPr lang="pt-PT" sz="2600" dirty="0" smtClean="0"/>
          </a:p>
          <a:p>
            <a:pPr algn="ctr">
              <a:buNone/>
            </a:pPr>
            <a:endParaRPr lang="pt-PT" sz="2600" dirty="0" smtClean="0"/>
          </a:p>
          <a:p>
            <a:pPr algn="ctr">
              <a:buNone/>
            </a:pPr>
            <a:endParaRPr lang="pt-PT" dirty="0" smtClean="0"/>
          </a:p>
        </p:txBody>
      </p:sp>
      <p:pic>
        <p:nvPicPr>
          <p:cNvPr id="2051" name="Picture 3" descr="C:\Users\Eduardo\Desktop\4sibilateral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1C4FC"/>
              </a:clrFrom>
              <a:clrTo>
                <a:srgbClr val="E1C4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3284984"/>
            <a:ext cx="2068064" cy="2360290"/>
          </a:xfrm>
          <a:prstGeom prst="rect">
            <a:avLst/>
          </a:prstGeom>
          <a:noFill/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467544" y="1916832"/>
            <a:ext cx="6264696" cy="46085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P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 dobrarmos uma figura segundo uma reta de maneira a que as duas partes obtidas se sobreponham exatamente, dizemos que a figura tem </a:t>
            </a:r>
            <a:r>
              <a:rPr lang="pt-PT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simetria.</a:t>
            </a:r>
          </a:p>
          <a:p>
            <a:pPr algn="just">
              <a:lnSpc>
                <a:spcPct val="150000"/>
              </a:lnSpc>
            </a:pPr>
            <a:endParaRPr lang="pt-PT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P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reta segundo a qual efetuámos a dobra chama-se </a:t>
            </a:r>
            <a:r>
              <a:rPr lang="pt-PT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eixo de simetria</a:t>
            </a:r>
            <a:r>
              <a:rPr lang="pt-P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pt-PT" sz="2400" dirty="0"/>
          </a:p>
        </p:txBody>
      </p:sp>
      <p:cxnSp>
        <p:nvCxnSpPr>
          <p:cNvPr id="8" name="Conexão recta 7"/>
          <p:cNvCxnSpPr/>
          <p:nvPr/>
        </p:nvCxnSpPr>
        <p:spPr>
          <a:xfrm>
            <a:off x="7812360" y="2636912"/>
            <a:ext cx="0" cy="360040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6876256" y="2204864"/>
            <a:ext cx="226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Eixo de simetria</a:t>
            </a:r>
            <a:endParaRPr lang="pt-PT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2358008"/>
          </a:xfrm>
        </p:spPr>
        <p:txBody>
          <a:bodyPr>
            <a:normAutofit fontScale="90000"/>
          </a:bodyPr>
          <a:lstStyle/>
          <a:p>
            <a:r>
              <a:rPr lang="pt-PT" sz="4900" b="1" dirty="0" smtClean="0"/>
              <a:t>Tipos de </a:t>
            </a:r>
            <a:r>
              <a:rPr lang="pt-PT" sz="4900" b="1" dirty="0" smtClean="0"/>
              <a:t>simetrias</a:t>
            </a: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Existem 3 tipos de simetrias:</a:t>
            </a:r>
            <a:r>
              <a:rPr lang="pt-PT" b="1" dirty="0" smtClean="0"/>
              <a:t/>
            </a:r>
            <a:br>
              <a:rPr lang="pt-PT" b="1" dirty="0" smtClean="0"/>
            </a:br>
            <a:endParaRPr lang="pt-PT" b="1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395536" y="3284984"/>
          <a:ext cx="8280920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pt-PT" b="1" dirty="0" smtClean="0"/>
              <a:t>Simetria de reflexão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2511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PT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Em matemática, associamos a palavra </a:t>
            </a:r>
            <a:r>
              <a:rPr lang="pt-PT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voltar</a:t>
            </a:r>
            <a:r>
              <a:rPr lang="pt-PT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pt-PT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reflexão. </a:t>
            </a:r>
            <a:endParaRPr lang="pt-PT" sz="2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PT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Uma </a:t>
            </a:r>
            <a:r>
              <a:rPr lang="pt-PT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figura tem </a:t>
            </a:r>
            <a:r>
              <a:rPr lang="pt-PT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simetria de reflexão </a:t>
            </a:r>
            <a:r>
              <a:rPr lang="pt-PT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quando, dobrada por um eixo, as duas partes coincidem ponto por ponto.</a:t>
            </a:r>
            <a:endParaRPr lang="pt-PT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7" descr="C:\Users\Eduardo\Desktop\foto-borbole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005064"/>
            <a:ext cx="237545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Conexão recta 4"/>
          <p:cNvCxnSpPr/>
          <p:nvPr/>
        </p:nvCxnSpPr>
        <p:spPr>
          <a:xfrm>
            <a:off x="1979712" y="3977680"/>
            <a:ext cx="0" cy="19716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http://thumbs.dreamstime.com/x/floco-de-neve-11512017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3900325"/>
            <a:ext cx="1800200" cy="2045681"/>
          </a:xfrm>
          <a:prstGeom prst="rect">
            <a:avLst/>
          </a:prstGeom>
          <a:noFill/>
        </p:spPr>
      </p:pic>
      <p:cxnSp>
        <p:nvCxnSpPr>
          <p:cNvPr id="10" name="Conexão recta 9"/>
          <p:cNvCxnSpPr/>
          <p:nvPr/>
        </p:nvCxnSpPr>
        <p:spPr>
          <a:xfrm>
            <a:off x="4499992" y="3717032"/>
            <a:ext cx="0" cy="252028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http://cdn.lucianabveit.com/wp-content/uploads/a-roda-da-fortun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4005064"/>
            <a:ext cx="1660299" cy="1692538"/>
          </a:xfrm>
          <a:prstGeom prst="rect">
            <a:avLst/>
          </a:prstGeom>
          <a:noFill/>
        </p:spPr>
      </p:pic>
      <p:cxnSp>
        <p:nvCxnSpPr>
          <p:cNvPr id="17" name="Conexão recta 16"/>
          <p:cNvCxnSpPr/>
          <p:nvPr/>
        </p:nvCxnSpPr>
        <p:spPr>
          <a:xfrm>
            <a:off x="7164288" y="3645024"/>
            <a:ext cx="0" cy="249289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pt-PT" b="1" dirty="0" smtClean="0"/>
              <a:t>Simetria de </a:t>
            </a:r>
            <a:r>
              <a:rPr lang="pt-PT" b="1" dirty="0" smtClean="0"/>
              <a:t>rotação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1700808"/>
            <a:ext cx="8208912" cy="2016224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PT" sz="2400" dirty="0" smtClean="0"/>
              <a:t>Em matemática, associamos a palavra </a:t>
            </a:r>
            <a:r>
              <a:rPr lang="pt-PT" sz="2400" b="1" dirty="0" smtClean="0"/>
              <a:t>rodar </a:t>
            </a:r>
            <a:r>
              <a:rPr lang="pt-PT" sz="2400" dirty="0" smtClean="0"/>
              <a:t>a </a:t>
            </a:r>
            <a:r>
              <a:rPr lang="pt-PT" sz="2400" b="1" dirty="0" smtClean="0"/>
              <a:t>rotação.</a:t>
            </a:r>
          </a:p>
          <a:p>
            <a:pPr algn="just">
              <a:lnSpc>
                <a:spcPct val="150000"/>
              </a:lnSpc>
            </a:pPr>
            <a:r>
              <a:rPr lang="pt-PT" sz="2400" dirty="0" smtClean="0"/>
              <a:t>Quando uma figura não se altera depois de ter sido objeto de rotações, diz-se que tem </a:t>
            </a:r>
            <a:r>
              <a:rPr lang="pt-PT" sz="2400" b="1" dirty="0" smtClean="0"/>
              <a:t>simetria de rotação.</a:t>
            </a:r>
            <a:endParaRPr lang="pt-PT" sz="2400" b="1" dirty="0"/>
          </a:p>
        </p:txBody>
      </p:sp>
      <p:pic>
        <p:nvPicPr>
          <p:cNvPr id="11" name="Picture 2" descr="http://image.slidesharecdn.com/simetrias-130117100302-phpapp02/95/slide-6-638.jpg?cb=1358438640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 l="9834" t="21643" r="8934" b="10110"/>
          <a:stretch>
            <a:fillRect/>
          </a:stretch>
        </p:blipFill>
        <p:spPr bwMode="auto">
          <a:xfrm>
            <a:off x="1835696" y="3284984"/>
            <a:ext cx="5256584" cy="33156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pt-PT" b="1" dirty="0" smtClean="0"/>
              <a:t>Simetria de </a:t>
            </a:r>
            <a:r>
              <a:rPr lang="pt-PT" b="1" dirty="0" smtClean="0"/>
              <a:t>translação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1772816"/>
            <a:ext cx="8352928" cy="201622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PT" sz="2200" dirty="0" smtClean="0"/>
              <a:t>Em matemática, associamos a palavra </a:t>
            </a:r>
            <a:r>
              <a:rPr lang="pt-PT" sz="2200" b="1" dirty="0" smtClean="0"/>
              <a:t>deslizar </a:t>
            </a:r>
            <a:r>
              <a:rPr lang="pt-PT" sz="2200" dirty="0" smtClean="0"/>
              <a:t>a </a:t>
            </a:r>
            <a:r>
              <a:rPr lang="pt-PT" sz="2200" b="1" dirty="0" smtClean="0"/>
              <a:t>translação.</a:t>
            </a:r>
          </a:p>
          <a:p>
            <a:pPr algn="just">
              <a:lnSpc>
                <a:spcPct val="150000"/>
              </a:lnSpc>
            </a:pPr>
            <a:r>
              <a:rPr lang="pt-PT" sz="2200" dirty="0" smtClean="0"/>
              <a:t>Quando uma figura não se altera depois de ter sido objeto de uma ou mais translações, diz-se que tem </a:t>
            </a:r>
            <a:r>
              <a:rPr lang="pt-PT" sz="2200" b="1" dirty="0" smtClean="0"/>
              <a:t>simetria de translação.</a:t>
            </a:r>
            <a:endParaRPr lang="pt-PT" sz="2200" b="1" dirty="0"/>
          </a:p>
        </p:txBody>
      </p:sp>
      <p:pic>
        <p:nvPicPr>
          <p:cNvPr id="19460" name="Picture 4" descr="http://image.slidesharecdn.com/simetrias-130117100302-phpapp02/95/slide-7-638.jpg?cb=1358438640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 l="15404" t="22096" r="19424" b="36869"/>
          <a:stretch>
            <a:fillRect/>
          </a:stretch>
        </p:blipFill>
        <p:spPr bwMode="auto">
          <a:xfrm>
            <a:off x="1835696" y="3933056"/>
            <a:ext cx="5483687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pt-PT" b="1" dirty="0" smtClean="0"/>
              <a:t>Friso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201622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PT" sz="2200" dirty="0" smtClean="0"/>
              <a:t>Um </a:t>
            </a:r>
            <a:r>
              <a:rPr lang="pt-PT" sz="2200" b="1" dirty="0" smtClean="0"/>
              <a:t>friso</a:t>
            </a:r>
            <a:r>
              <a:rPr lang="pt-PT" sz="2200" dirty="0" smtClean="0"/>
              <a:t> é uma figura caraterizada pela repetição de um motivo ao longo de uma direção.</a:t>
            </a:r>
          </a:p>
          <a:p>
            <a:pPr algn="just">
              <a:lnSpc>
                <a:spcPct val="150000"/>
              </a:lnSpc>
            </a:pPr>
            <a:r>
              <a:rPr lang="pt-PT" sz="2200" dirty="0" smtClean="0"/>
              <a:t>Num friso, o elemento que se repete, designa-se por </a:t>
            </a:r>
            <a:r>
              <a:rPr lang="pt-PT" sz="2200" b="1" dirty="0" smtClean="0"/>
              <a:t>padrão</a:t>
            </a:r>
            <a:r>
              <a:rPr lang="pt-PT" sz="22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pt-PT" sz="2200" dirty="0" smtClean="0"/>
              <a:t>A simetria presente em todos os frisos é a </a:t>
            </a:r>
            <a:r>
              <a:rPr lang="pt-PT" sz="2200" b="1" dirty="0" smtClean="0"/>
              <a:t>translação, </a:t>
            </a:r>
            <a:r>
              <a:rPr lang="pt-PT" sz="2200" dirty="0" smtClean="0"/>
              <a:t>isto é, considera-se que o friso é </a:t>
            </a:r>
            <a:r>
              <a:rPr lang="pt-PT" sz="2200" b="1" dirty="0" smtClean="0"/>
              <a:t>infinito. </a:t>
            </a:r>
          </a:p>
          <a:p>
            <a:pPr algn="just">
              <a:lnSpc>
                <a:spcPct val="150000"/>
              </a:lnSpc>
            </a:pPr>
            <a:endParaRPr lang="pt-PT" sz="2200" dirty="0"/>
          </a:p>
        </p:txBody>
      </p:sp>
      <p:pic>
        <p:nvPicPr>
          <p:cNvPr id="21506" name="Picture 2" descr="http://image.slidesharecdn.com/simetrias-130117100302-phpapp02/95/slide-10-638.jpg?cb=1358438640"/>
          <p:cNvPicPr>
            <a:picLocks noChangeAspect="1" noChangeArrowheads="1"/>
          </p:cNvPicPr>
          <p:nvPr/>
        </p:nvPicPr>
        <p:blipFill>
          <a:blip r:embed="rId2" cstate="print"/>
          <a:srcRect l="11849" t="26831" r="21794" b="43182"/>
          <a:stretch>
            <a:fillRect/>
          </a:stretch>
        </p:blipFill>
        <p:spPr bwMode="auto">
          <a:xfrm>
            <a:off x="611560" y="4581128"/>
            <a:ext cx="4032448" cy="1368152"/>
          </a:xfrm>
          <a:prstGeom prst="rect">
            <a:avLst/>
          </a:prstGeom>
          <a:noFill/>
        </p:spPr>
      </p:pic>
      <p:pic>
        <p:nvPicPr>
          <p:cNvPr id="6" name="Marcador de Posição de Conteúdo 6" descr="http://www.serranofil.pt/media/revistas/56212AG.gif"/>
          <p:cNvPicPr>
            <a:picLocks/>
          </p:cNvPicPr>
          <p:nvPr/>
        </p:nvPicPr>
        <p:blipFill>
          <a:blip r:embed="rId3" cstate="print"/>
          <a:srcRect l="48516" t="13334" r="19599" b="13500"/>
          <a:stretch>
            <a:fillRect/>
          </a:stretch>
        </p:blipFill>
        <p:spPr bwMode="auto">
          <a:xfrm rot="5400000">
            <a:off x="6281935" y="3447255"/>
            <a:ext cx="1368152" cy="3635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58"/>
          <p:cNvCxnSpPr>
            <a:cxnSpLocks noChangeShapeType="1"/>
          </p:cNvCxnSpPr>
          <p:nvPr/>
        </p:nvCxnSpPr>
        <p:spPr bwMode="auto">
          <a:xfrm>
            <a:off x="2483768" y="6093296"/>
            <a:ext cx="1296144" cy="0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8" name="Straight Arrow Connector 58"/>
          <p:cNvCxnSpPr>
            <a:cxnSpLocks noChangeShapeType="1"/>
          </p:cNvCxnSpPr>
          <p:nvPr/>
        </p:nvCxnSpPr>
        <p:spPr bwMode="auto">
          <a:xfrm>
            <a:off x="899592" y="6093296"/>
            <a:ext cx="1296144" cy="0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9" name="Straight Arrow Connector 58"/>
          <p:cNvCxnSpPr>
            <a:cxnSpLocks noChangeShapeType="1"/>
          </p:cNvCxnSpPr>
          <p:nvPr/>
        </p:nvCxnSpPr>
        <p:spPr bwMode="auto">
          <a:xfrm>
            <a:off x="5940152" y="4437112"/>
            <a:ext cx="1080120" cy="0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1" name="Straight Arrow Connector 58"/>
          <p:cNvCxnSpPr>
            <a:cxnSpLocks noChangeShapeType="1"/>
          </p:cNvCxnSpPr>
          <p:nvPr/>
        </p:nvCxnSpPr>
        <p:spPr bwMode="auto">
          <a:xfrm>
            <a:off x="7020272" y="4437112"/>
            <a:ext cx="936104" cy="0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pt-PT" b="1" dirty="0" smtClean="0"/>
              <a:t>Rosácea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201622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PT" sz="2200" dirty="0" smtClean="0"/>
              <a:t>Uma </a:t>
            </a:r>
            <a:r>
              <a:rPr lang="pt-PT" sz="2200" b="1" dirty="0" smtClean="0"/>
              <a:t>rosácea</a:t>
            </a:r>
            <a:r>
              <a:rPr lang="pt-PT" sz="2200" dirty="0" smtClean="0"/>
              <a:t> é uma figura composto por diversos módulos geometricamente iguais que se repetem por rotação.</a:t>
            </a:r>
          </a:p>
          <a:p>
            <a:pPr algn="just">
              <a:lnSpc>
                <a:spcPct val="150000"/>
              </a:lnSpc>
            </a:pPr>
            <a:r>
              <a:rPr lang="pt-PT" sz="2200" dirty="0" smtClean="0"/>
              <a:t>A </a:t>
            </a:r>
            <a:r>
              <a:rPr lang="pt-PT" sz="2200" dirty="0" smtClean="0"/>
              <a:t>simetria presente em </a:t>
            </a:r>
            <a:r>
              <a:rPr lang="pt-PT" sz="2200" dirty="0" smtClean="0"/>
              <a:t>todas as rosáceas é </a:t>
            </a:r>
            <a:r>
              <a:rPr lang="pt-PT" sz="2200" dirty="0" smtClean="0"/>
              <a:t>a </a:t>
            </a:r>
            <a:r>
              <a:rPr lang="pt-PT" sz="2200" b="1" dirty="0" smtClean="0"/>
              <a:t>rotação, </a:t>
            </a:r>
            <a:r>
              <a:rPr lang="pt-PT" sz="2200" dirty="0" smtClean="0"/>
              <a:t>podendo também haver a </a:t>
            </a:r>
            <a:r>
              <a:rPr lang="pt-PT" sz="2200" b="1" dirty="0" smtClean="0"/>
              <a:t>reflexão.</a:t>
            </a:r>
            <a:endParaRPr lang="pt-PT" sz="2200" b="1" dirty="0" smtClean="0"/>
          </a:p>
          <a:p>
            <a:pPr algn="just">
              <a:lnSpc>
                <a:spcPct val="150000"/>
              </a:lnSpc>
            </a:pPr>
            <a:endParaRPr lang="pt-PT" sz="2200" dirty="0"/>
          </a:p>
        </p:txBody>
      </p:sp>
      <p:pic>
        <p:nvPicPr>
          <p:cNvPr id="22530" name="Picture 2" descr="http://www.imagick.org.br/zbolemail/Bol06x04/imageI5R.JPG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3059832" y="3645024"/>
            <a:ext cx="2952328" cy="2952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274</Words>
  <Application>Microsoft Office PowerPoint</Application>
  <PresentationFormat>Apresentação no Ecrã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0" baseType="lpstr">
      <vt:lpstr>Urbano</vt:lpstr>
      <vt:lpstr>Simetrias</vt:lpstr>
      <vt:lpstr>Simetria</vt:lpstr>
      <vt:lpstr>Simetria: Que significado?</vt:lpstr>
      <vt:lpstr>Tipos de simetrias   Existem 3 tipos de simetrias: </vt:lpstr>
      <vt:lpstr>Simetria de reflexão</vt:lpstr>
      <vt:lpstr>Simetria de rotação</vt:lpstr>
      <vt:lpstr>Simetria de translação</vt:lpstr>
      <vt:lpstr>Friso</vt:lpstr>
      <vt:lpstr>Rosácea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Eduardo</dc:creator>
  <cp:lastModifiedBy>Dinis Filipe</cp:lastModifiedBy>
  <cp:revision>35</cp:revision>
  <dcterms:created xsi:type="dcterms:W3CDTF">2012-05-09T18:45:49Z</dcterms:created>
  <dcterms:modified xsi:type="dcterms:W3CDTF">2014-01-23T15:54:18Z</dcterms:modified>
</cp:coreProperties>
</file>