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561" r:id="rId2"/>
    <p:sldId id="468" r:id="rId3"/>
    <p:sldId id="569" r:id="rId4"/>
    <p:sldId id="570" r:id="rId5"/>
    <p:sldId id="571" r:id="rId6"/>
    <p:sldId id="572" r:id="rId7"/>
    <p:sldId id="573" r:id="rId8"/>
    <p:sldId id="574" r:id="rId9"/>
    <p:sldId id="575" r:id="rId10"/>
    <p:sldId id="576" r:id="rId11"/>
    <p:sldId id="577" r:id="rId12"/>
    <p:sldId id="567" r:id="rId13"/>
    <p:sldId id="518" r:id="rId14"/>
    <p:sldId id="525" r:id="rId15"/>
    <p:sldId id="472" r:id="rId16"/>
    <p:sldId id="543" r:id="rId17"/>
    <p:sldId id="542" r:id="rId18"/>
    <p:sldId id="579" r:id="rId19"/>
    <p:sldId id="578" r:id="rId20"/>
    <p:sldId id="563" r:id="rId21"/>
  </p:sldIdLst>
  <p:sldSz cx="9144000" cy="6858000" type="screen4x3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6600"/>
    <a:srgbClr val="33CC33"/>
    <a:srgbClr val="6600CC"/>
    <a:srgbClr val="F8F8F8"/>
    <a:srgbClr val="000000"/>
    <a:srgbClr val="0099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7" autoAdjust="0"/>
    <p:restoredTop sz="89418" autoAdjust="0"/>
  </p:normalViewPr>
  <p:slideViewPr>
    <p:cSldViewPr>
      <p:cViewPr varScale="1">
        <p:scale>
          <a:sx n="68" d="100"/>
          <a:sy n="68" d="100"/>
        </p:scale>
        <p:origin x="-1086" y="-90"/>
      </p:cViewPr>
      <p:guideLst>
        <p:guide orient="horz" pos="720"/>
        <p:guide pos="7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3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C1EF5EF-B65A-45D9-92B0-C60B4667668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9300" cy="3419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30700"/>
            <a:ext cx="54864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1CA2F82-EF0F-44AB-A8E2-E307C6A6153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CA2F82-EF0F-44AB-A8E2-E307C6A6153E}" type="slidenum">
              <a:rPr lang="pt-BR" smtClean="0"/>
              <a:pPr>
                <a:defRPr/>
              </a:pPr>
              <a:t>16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0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/>
          </a:p>
        </p:txBody>
      </p: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28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7" name="Freeform 29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8" name="Freeform 30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9" name="Group 57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31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1" name="Freeform 32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" name="Freeform 33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Freeform 34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4" name="Freeform 35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grpSp>
        <p:nvGrpSpPr>
          <p:cNvPr id="15" name="Group 59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37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7" name="Freeform 38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8" name="Freeform 39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19" name="Group 58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40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21" name="Freeform 41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22" name="Freeform 42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23" name="Freeform 43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24" name="Freeform 44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25" name="Freeform 45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6" name="Freeform 4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3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2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8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E8B4067-8D31-4F4D-9BE1-BC2F1AB534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1700" y="152400"/>
            <a:ext cx="6870700" cy="16002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pPr lvl="0"/>
            <a:endParaRPr lang="pt-BR" noProof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FAFF5-42F4-4B16-874D-D44C533AEBC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95EBB-6E3F-46CD-8651-F15559F71F5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Freeform 24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17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51" name="Freeform 27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053" name="Freeform 2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/>
          </a:p>
        </p:txBody>
      </p:sp>
      <p:grpSp>
        <p:nvGrpSpPr>
          <p:cNvPr id="1031" name="Group 142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46" name="Freeform 22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47" name="Freeform 23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49" name="Freeform 25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50" name="Freeform 26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57" name="Freeform 33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58" name="Freeform 34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59" name="Freeform 35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60" name="Freeform 36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61" name="Freeform 37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2" name="Group 137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3" name="Group 128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3" name="Freeform 49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7" name="Freeform 5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0" name="Freeform 56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sp>
            <p:nvSpPr>
              <p:cNvPr id="1070" name="Freeform 46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74" name="Freeform 50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75" name="Freeform 51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grpSp>
            <p:nvGrpSpPr>
              <p:cNvPr id="4" name="Group 126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56" name="Freeform 32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9" name="Freeform 45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1" name="Freeform 47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2" name="Freeform 48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6" name="Freeform 52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8" name="Freeform 5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9" name="Freeform 5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1" name="Freeform 57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</p:grpSp>
      <p:grpSp>
        <p:nvGrpSpPr>
          <p:cNvPr id="1032" name="Group 136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52" name="Freeform 2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83" name="Freeform 5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</p:grpSp>
      <p:grpSp>
        <p:nvGrpSpPr>
          <p:cNvPr id="1033" name="Group 141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4" name="Group 132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54" name="Freeform 30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grpSp>
            <p:nvGrpSpPr>
              <p:cNvPr id="1037" name="Group 131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55" name="Freeform 31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2" name="Freeform 38"/>
                <p:cNvSpPr>
                  <a:spLocks/>
                </p:cNvSpPr>
                <p:nvPr userDrawn="1"/>
              </p:nvSpPr>
              <p:spPr bwMode="auto">
                <a:xfrm rot="-3172564">
                  <a:off x="5060" y="320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3" name="Freeform 39"/>
                <p:cNvSpPr>
                  <a:spLocks/>
                </p:cNvSpPr>
                <p:nvPr userDrawn="1"/>
              </p:nvSpPr>
              <p:spPr bwMode="auto">
                <a:xfrm rot="-3172564">
                  <a:off x="4870" y="170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4" name="Freeform 40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5" name="Freeform 41"/>
                <p:cNvSpPr>
                  <a:spLocks/>
                </p:cNvSpPr>
                <p:nvPr userDrawn="1"/>
              </p:nvSpPr>
              <p:spPr bwMode="auto">
                <a:xfrm rot="-3172564">
                  <a:off x="5309" y="885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6" name="Freeform 42"/>
                <p:cNvSpPr>
                  <a:spLocks/>
                </p:cNvSpPr>
                <p:nvPr userDrawn="1"/>
              </p:nvSpPr>
              <p:spPr bwMode="auto">
                <a:xfrm rot="-3172564">
                  <a:off x="5253" y="794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7" name="Freeform 43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59" y="130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  <p:sp>
          <p:nvSpPr>
            <p:cNvPr id="1164" name="Line 140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  <p:sldLayoutId id="2147483847" r:id="rId13"/>
    <p:sldLayoutId id="2147483848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6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6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3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36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36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36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36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3600" b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21.jpeg"/><Relationship Id="rId18" Type="http://schemas.openxmlformats.org/officeDocument/2006/relationships/image" Target="../media/image2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12" Type="http://schemas.openxmlformats.org/officeDocument/2006/relationships/image" Target="../media/image20.jpeg"/><Relationship Id="rId17" Type="http://schemas.openxmlformats.org/officeDocument/2006/relationships/image" Target="../media/image25.jpeg"/><Relationship Id="rId2" Type="http://schemas.openxmlformats.org/officeDocument/2006/relationships/image" Target="../media/image10.jpeg"/><Relationship Id="rId16" Type="http://schemas.openxmlformats.org/officeDocument/2006/relationships/image" Target="../media/image24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4.jpeg"/><Relationship Id="rId11" Type="http://schemas.openxmlformats.org/officeDocument/2006/relationships/image" Target="../media/image19.jpeg"/><Relationship Id="rId5" Type="http://schemas.openxmlformats.org/officeDocument/2006/relationships/image" Target="../media/image13.jpeg"/><Relationship Id="rId15" Type="http://schemas.openxmlformats.org/officeDocument/2006/relationships/image" Target="../media/image23.jpeg"/><Relationship Id="rId10" Type="http://schemas.openxmlformats.org/officeDocument/2006/relationships/image" Target="../media/image18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Relationship Id="rId14" Type="http://schemas.openxmlformats.org/officeDocument/2006/relationships/image" Target="../media/image2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jpeg"/><Relationship Id="rId4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gif"/><Relationship Id="rId2" Type="http://schemas.openxmlformats.org/officeDocument/2006/relationships/image" Target="../media/image3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57250" y="2286000"/>
            <a:ext cx="7772400" cy="1214438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pt-BR" sz="4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ESPAÇO E FORMAS </a:t>
            </a:r>
            <a:endParaRPr lang="pt-BR" sz="44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211638" y="908050"/>
            <a:ext cx="2736850" cy="762000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pt-BR" sz="4000" u="sng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OFICINA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313"/>
            <a:ext cx="8072438" cy="1371600"/>
          </a:xfrm>
        </p:spPr>
        <p:txBody>
          <a:bodyPr/>
          <a:lstStyle/>
          <a:p>
            <a:pPr eaLnBrk="1" hangingPunct="1"/>
            <a:r>
              <a:rPr lang="pt-BR" sz="3600" smtClean="0">
                <a:solidFill>
                  <a:schemeClr val="folHlink"/>
                </a:solidFill>
              </a:rPr>
              <a:t>Complete de modo que a soma das faces opostas seja 7.</a:t>
            </a:r>
          </a:p>
        </p:txBody>
      </p:sp>
      <p:pic>
        <p:nvPicPr>
          <p:cNvPr id="24579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714500"/>
            <a:ext cx="8197850" cy="51435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14438"/>
            <a:ext cx="8143875" cy="1143000"/>
          </a:xfrm>
        </p:spPr>
        <p:txBody>
          <a:bodyPr/>
          <a:lstStyle/>
          <a:p>
            <a:pPr eaLnBrk="1" hangingPunct="1"/>
            <a:r>
              <a:rPr lang="pt-BR" sz="3600" smtClean="0">
                <a:solidFill>
                  <a:schemeClr val="folHlink"/>
                </a:solidFill>
              </a:rPr>
              <a:t>Agora tome essa planificação e complete de modo que a soma das faces opostas também seja 7.</a:t>
            </a:r>
          </a:p>
        </p:txBody>
      </p:sp>
      <p:pic>
        <p:nvPicPr>
          <p:cNvPr id="25603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625" y="2428875"/>
            <a:ext cx="3429000" cy="2852738"/>
          </a:xfrm>
        </p:spPr>
      </p:pic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429125" y="4071938"/>
            <a:ext cx="407193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pt-BR" sz="3600" b="1" kern="0" dirty="0">
                <a:solidFill>
                  <a:schemeClr val="folHlink"/>
                </a:solidFill>
                <a:latin typeface="+mj-lt"/>
                <a:ea typeface="+mj-ea"/>
                <a:cs typeface="+mj-cs"/>
              </a:rPr>
              <a:t>E se fosse essa, como ficaria?</a:t>
            </a:r>
          </a:p>
        </p:txBody>
      </p:sp>
      <p:pic>
        <p:nvPicPr>
          <p:cNvPr id="2560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3" y="4429125"/>
            <a:ext cx="35718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343400" y="6481763"/>
            <a:ext cx="990600" cy="366712"/>
          </a:xfrm>
          <a:prstGeom prst="rect">
            <a:avLst/>
          </a:prstGeom>
          <a:solidFill>
            <a:srgbClr val="BEAD9C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35" name="AutoShape 3">
            <a:hlinkClick r:id="" action="ppaction://hlinkshowjump?jump=previousslide" highlightClick="1"/>
          </p:cNvPr>
          <p:cNvSpPr>
            <a:spLocks noChangeAspect="1" noChangeArrowheads="1"/>
          </p:cNvSpPr>
          <p:nvPr/>
        </p:nvSpPr>
        <p:spPr bwMode="auto">
          <a:xfrm>
            <a:off x="4419600" y="6557963"/>
            <a:ext cx="215900" cy="215900"/>
          </a:xfrm>
          <a:prstGeom prst="actionButtonBackPrevious">
            <a:avLst/>
          </a:prstGeom>
          <a:solidFill>
            <a:srgbClr val="0066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36" name="AutoShape 4">
            <a:hlinkClick r:id="" action="ppaction://hlinkshowjump?jump=firstslide" highlightClick="1"/>
          </p:cNvPr>
          <p:cNvSpPr>
            <a:spLocks noChangeAspect="1" noChangeArrowheads="1"/>
          </p:cNvSpPr>
          <p:nvPr/>
        </p:nvSpPr>
        <p:spPr bwMode="auto">
          <a:xfrm>
            <a:off x="4724400" y="6557963"/>
            <a:ext cx="215900" cy="215900"/>
          </a:xfrm>
          <a:prstGeom prst="actionButtonBeginning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37" name="AutoShape 5">
            <a:hlinkClick r:id="" action="ppaction://hlinkshowjump?jump=nextslide" highlightClick="1"/>
          </p:cNvPr>
          <p:cNvSpPr>
            <a:spLocks noChangeAspect="1" noChangeArrowheads="1"/>
          </p:cNvSpPr>
          <p:nvPr/>
        </p:nvSpPr>
        <p:spPr bwMode="auto">
          <a:xfrm>
            <a:off x="5029200" y="6557963"/>
            <a:ext cx="215900" cy="215900"/>
          </a:xfrm>
          <a:prstGeom prst="actionButtonForwardNext">
            <a:avLst/>
          </a:prstGeom>
          <a:solidFill>
            <a:srgbClr val="0066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304800" y="457200"/>
            <a:ext cx="8464550" cy="39688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rgbClr val="F6F2E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 rot="-5400000">
            <a:off x="-2505074" y="3254375"/>
            <a:ext cx="6100762" cy="39687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rgbClr val="F6F2E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 rot="-5400000">
            <a:off x="7709694" y="5763419"/>
            <a:ext cx="1828800" cy="39688"/>
          </a:xfrm>
          <a:prstGeom prst="rect">
            <a:avLst/>
          </a:prstGeom>
          <a:gradFill rotWithShape="0">
            <a:gsLst>
              <a:gs pos="0">
                <a:srgbClr val="F6F2E6"/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6084888" y="6381750"/>
            <a:ext cx="2825750" cy="39688"/>
          </a:xfrm>
          <a:prstGeom prst="rect">
            <a:avLst/>
          </a:prstGeom>
          <a:gradFill rotWithShape="0">
            <a:gsLst>
              <a:gs pos="0">
                <a:srgbClr val="F6F2E6"/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2339975" y="188913"/>
            <a:ext cx="4103688" cy="8302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2400" b="1">
                <a:solidFill>
                  <a:schemeClr val="bg1"/>
                </a:solidFill>
              </a:rPr>
              <a:t>Planificação de Modelos de Sólidos</a:t>
            </a:r>
          </a:p>
        </p:txBody>
      </p:sp>
      <p:graphicFrame>
        <p:nvGraphicFramePr>
          <p:cNvPr id="63830" name="Group 342"/>
          <p:cNvGraphicFramePr>
            <a:graphicFrameLocks noGrp="1"/>
          </p:cNvGraphicFramePr>
          <p:nvPr>
            <p:ph/>
          </p:nvPr>
        </p:nvGraphicFramePr>
        <p:xfrm>
          <a:off x="611188" y="1052513"/>
          <a:ext cx="7843463" cy="5033740"/>
        </p:xfrm>
        <a:graphic>
          <a:graphicData uri="http://schemas.openxmlformats.org/drawingml/2006/table">
            <a:tbl>
              <a:tblPr/>
              <a:tblGrid>
                <a:gridCol w="1111633"/>
                <a:gridCol w="1682958"/>
                <a:gridCol w="1682957"/>
                <a:gridCol w="1682958"/>
                <a:gridCol w="1682957"/>
              </a:tblGrid>
              <a:tr h="10067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Planificação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67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Modelo do sólido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674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0067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Modelo do sólido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PT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PT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67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Planificação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3712" name="Picture 224" descr="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8000" contrast="36000"/>
          </a:blip>
          <a:srcRect/>
          <a:stretch>
            <a:fillRect/>
          </a:stretch>
        </p:blipFill>
        <p:spPr bwMode="auto">
          <a:xfrm>
            <a:off x="2339975" y="1162050"/>
            <a:ext cx="931863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713" name="Picture 225" descr="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8000" contrast="18000"/>
          </a:blip>
          <a:srcRect/>
          <a:stretch>
            <a:fillRect/>
          </a:stretch>
        </p:blipFill>
        <p:spPr bwMode="auto">
          <a:xfrm>
            <a:off x="3995738" y="1196975"/>
            <a:ext cx="928687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714" name="Picture 226" descr="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6000" contrast="30000"/>
          </a:blip>
          <a:srcRect/>
          <a:stretch>
            <a:fillRect/>
          </a:stretch>
        </p:blipFill>
        <p:spPr bwMode="auto">
          <a:xfrm>
            <a:off x="5580063" y="1162050"/>
            <a:ext cx="928687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715" name="Picture 227" descr="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7308850" y="1196975"/>
            <a:ext cx="931863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499" name="Picture 11" descr="Cópia de profs-11"/>
          <p:cNvPicPr>
            <a:picLocks noChangeArrowheads="1"/>
          </p:cNvPicPr>
          <p:nvPr/>
        </p:nvPicPr>
        <p:blipFill>
          <a:blip r:embed="rId6" cstate="print">
            <a:clrChange>
              <a:clrFrom>
                <a:srgbClr val="FFEBC0"/>
              </a:clrFrom>
              <a:clrTo>
                <a:srgbClr val="FFEB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03913"/>
            <a:ext cx="1116013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742" name="Picture 254" descr="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2195513" y="5084763"/>
            <a:ext cx="935037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743" name="Picture 255" descr="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CFBF9"/>
              </a:clrFrom>
              <a:clrTo>
                <a:srgbClr val="FCFBF9">
                  <a:alpha val="0"/>
                </a:srgbClr>
              </a:clrTo>
            </a:clrChange>
            <a:lum bright="-18000" contrast="18000"/>
          </a:blip>
          <a:srcRect/>
          <a:stretch>
            <a:fillRect/>
          </a:stretch>
        </p:blipFill>
        <p:spPr bwMode="auto">
          <a:xfrm>
            <a:off x="3924300" y="5157788"/>
            <a:ext cx="82073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744" name="Picture 256" descr="1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5651500" y="5157788"/>
            <a:ext cx="82391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745" name="Picture 257" descr="1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7092950" y="5157788"/>
            <a:ext cx="1263650" cy="82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746" name="Picture 258" descr="c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2988" y="3284538"/>
            <a:ext cx="709612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747" name="Picture 259" descr="k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8175" y="3213100"/>
            <a:ext cx="741363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748" name="Picture 260" descr="l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775" y="3213100"/>
            <a:ext cx="695325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749" name="Picture 261" descr="j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AFAF0"/>
              </a:clrFrom>
              <a:clrTo>
                <a:srgbClr val="FAFAF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8400" y="3213100"/>
            <a:ext cx="738188" cy="79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750" name="Picture 262" descr="v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463" y="3213100"/>
            <a:ext cx="525462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751" name="Picture 263" descr="a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063" y="3213100"/>
            <a:ext cx="719137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754" name="Picture 266" descr="g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688" y="3213100"/>
            <a:ext cx="817562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828" name="Picture 340" descr="t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188" y="3213100"/>
            <a:ext cx="70485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831" name="Text Box 343"/>
          <p:cNvSpPr txBox="1">
            <a:spLocks noChangeArrowheads="1"/>
          </p:cNvSpPr>
          <p:nvPr/>
        </p:nvSpPr>
        <p:spPr bwMode="auto">
          <a:xfrm>
            <a:off x="1979613" y="3068638"/>
            <a:ext cx="15128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1000" b="1"/>
              <a:t>Prisma Triangular</a:t>
            </a:r>
          </a:p>
        </p:txBody>
      </p:sp>
      <p:sp>
        <p:nvSpPr>
          <p:cNvPr id="63832" name="Text Box 344"/>
          <p:cNvSpPr txBox="1">
            <a:spLocks noChangeArrowheads="1"/>
          </p:cNvSpPr>
          <p:nvPr/>
        </p:nvSpPr>
        <p:spPr bwMode="auto">
          <a:xfrm>
            <a:off x="3635375" y="3068638"/>
            <a:ext cx="15128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1000" b="1"/>
              <a:t>Pirâmide Triangular</a:t>
            </a:r>
          </a:p>
        </p:txBody>
      </p:sp>
      <p:sp>
        <p:nvSpPr>
          <p:cNvPr id="63833" name="Text Box 345"/>
          <p:cNvSpPr txBox="1">
            <a:spLocks noChangeArrowheads="1"/>
          </p:cNvSpPr>
          <p:nvPr/>
        </p:nvSpPr>
        <p:spPr bwMode="auto">
          <a:xfrm>
            <a:off x="5219700" y="3068638"/>
            <a:ext cx="15128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1000" b="1"/>
              <a:t>Cilindro</a:t>
            </a:r>
          </a:p>
        </p:txBody>
      </p:sp>
      <p:sp>
        <p:nvSpPr>
          <p:cNvPr id="63834" name="Text Box 346"/>
          <p:cNvSpPr txBox="1">
            <a:spLocks noChangeArrowheads="1"/>
          </p:cNvSpPr>
          <p:nvPr/>
        </p:nvSpPr>
        <p:spPr bwMode="auto">
          <a:xfrm>
            <a:off x="6877050" y="3068638"/>
            <a:ext cx="15128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1000" b="1"/>
              <a:t>Prisma Pentagonal</a:t>
            </a:r>
          </a:p>
        </p:txBody>
      </p:sp>
      <p:sp>
        <p:nvSpPr>
          <p:cNvPr id="63835" name="Text Box 347"/>
          <p:cNvSpPr txBox="1">
            <a:spLocks noChangeArrowheads="1"/>
          </p:cNvSpPr>
          <p:nvPr/>
        </p:nvSpPr>
        <p:spPr bwMode="auto">
          <a:xfrm>
            <a:off x="1979613" y="6165850"/>
            <a:ext cx="1512887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PT" sz="1050" b="1" dirty="0"/>
              <a:t>Cone</a:t>
            </a:r>
          </a:p>
        </p:txBody>
      </p:sp>
      <p:sp>
        <p:nvSpPr>
          <p:cNvPr id="63836" name="Text Box 348"/>
          <p:cNvSpPr txBox="1">
            <a:spLocks noChangeArrowheads="1"/>
          </p:cNvSpPr>
          <p:nvPr/>
        </p:nvSpPr>
        <p:spPr bwMode="auto">
          <a:xfrm>
            <a:off x="3563938" y="6165850"/>
            <a:ext cx="15843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1000" b="1"/>
              <a:t>Pirâmide Quadrangular</a:t>
            </a:r>
          </a:p>
        </p:txBody>
      </p:sp>
      <p:sp>
        <p:nvSpPr>
          <p:cNvPr id="63837" name="Text Box 349"/>
          <p:cNvSpPr txBox="1">
            <a:spLocks noChangeArrowheads="1"/>
          </p:cNvSpPr>
          <p:nvPr/>
        </p:nvSpPr>
        <p:spPr bwMode="auto">
          <a:xfrm>
            <a:off x="5292725" y="6165850"/>
            <a:ext cx="15128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1000" b="1"/>
              <a:t>Paralelepípedo</a:t>
            </a:r>
          </a:p>
        </p:txBody>
      </p:sp>
      <p:sp>
        <p:nvSpPr>
          <p:cNvPr id="63838" name="Text Box 350"/>
          <p:cNvSpPr txBox="1">
            <a:spLocks noChangeArrowheads="1"/>
          </p:cNvSpPr>
          <p:nvPr/>
        </p:nvSpPr>
        <p:spPr bwMode="auto">
          <a:xfrm>
            <a:off x="6948488" y="6165850"/>
            <a:ext cx="1512887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PT" sz="1050" b="1" dirty="0"/>
              <a:t>Cubo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3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38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3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3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3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6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63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3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63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63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6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5" dur="2000" fill="hold"/>
                                        <p:tgtEl>
                                          <p:spTgt spid="637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7" dur="2000" fill="hold"/>
                                        <p:tgtEl>
                                          <p:spTgt spid="637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59 0.00509 L -0.13489 -0.13148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637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-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4" dur="2000" fill="hold"/>
                                        <p:tgtEl>
                                          <p:spTgt spid="637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6" dur="2000" fill="hold"/>
                                        <p:tgtEl>
                                          <p:spTgt spid="638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96296E-6 L -0.39375 -0.14699 " pathEditMode="relative" ptsTypes="AA">
                                      <p:cBhvr>
                                        <p:cTn id="89" dur="2000" fill="hold"/>
                                        <p:tgtEl>
                                          <p:spTgt spid="638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3" dur="2000" fill="hold"/>
                                        <p:tgtEl>
                                          <p:spTgt spid="637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5" dur="2000" fill="hold"/>
                                        <p:tgtEl>
                                          <p:spTgt spid="63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12 0.01458 L 0.51267 -0.15324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63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" y="-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2" dur="2000" fill="hold"/>
                                        <p:tgtEl>
                                          <p:spTgt spid="637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4" dur="2000" fill="hold"/>
                                        <p:tgtEl>
                                          <p:spTgt spid="637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-3.33333E-6 L 0.07865 -0.14699 " pathEditMode="relative" ptsTypes="AA">
                                      <p:cBhvr>
                                        <p:cTn id="107" dur="2000" fill="hold"/>
                                        <p:tgtEl>
                                          <p:spTgt spid="637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1" dur="2000" fill="hold"/>
                                        <p:tgtEl>
                                          <p:spTgt spid="637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3" dur="2000" fill="hold"/>
                                        <p:tgtEl>
                                          <p:spTgt spid="637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46945E-18 L -0.25989 0.14699 " pathEditMode="relative" ptsTypes="AA">
                                      <p:cBhvr>
                                        <p:cTn id="116" dur="2000" fill="hold"/>
                                        <p:tgtEl>
                                          <p:spTgt spid="637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0" dur="2000" fill="hold"/>
                                        <p:tgtEl>
                                          <p:spTgt spid="637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2" dur="2000" fill="hold"/>
                                        <p:tgtEl>
                                          <p:spTgt spid="637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11111E-6 L 0.22049 0.14699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637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9" dur="2000" fill="hold"/>
                                        <p:tgtEl>
                                          <p:spTgt spid="637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1" dur="2000" fill="hold"/>
                                        <p:tgtEl>
                                          <p:spTgt spid="637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41 -0.00718 L 0.31632 0.15023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637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" y="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8" dur="2000" fill="hold"/>
                                        <p:tgtEl>
                                          <p:spTgt spid="637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0" dur="2000" fill="hold"/>
                                        <p:tgtEl>
                                          <p:spTgt spid="637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8.67362E-19 L 0.18889 0.15741 " pathEditMode="relative" ptsTypes="AA">
                                      <p:cBhvr>
                                        <p:cTn id="143" dur="2000" fill="hold"/>
                                        <p:tgtEl>
                                          <p:spTgt spid="637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8" dur="500"/>
                                        <p:tgtEl>
                                          <p:spTgt spid="63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3" dur="500"/>
                                        <p:tgtEl>
                                          <p:spTgt spid="63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8" dur="500"/>
                                        <p:tgtEl>
                                          <p:spTgt spid="63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3" dur="500"/>
                                        <p:tgtEl>
                                          <p:spTgt spid="63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8" dur="500"/>
                                        <p:tgtEl>
                                          <p:spTgt spid="6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3" dur="500"/>
                                        <p:tgtEl>
                                          <p:spTgt spid="63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8" dur="1000"/>
                                        <p:tgtEl>
                                          <p:spTgt spid="6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3" dur="500"/>
                                        <p:tgtEl>
                                          <p:spTgt spid="6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8" grpId="0" animBg="1"/>
      <p:bldP spid="63831" grpId="0"/>
      <p:bldP spid="63832" grpId="0"/>
      <p:bldP spid="63833" grpId="0"/>
      <p:bldP spid="63834" grpId="0"/>
      <p:bldP spid="63835" grpId="0"/>
      <p:bldP spid="63836" grpId="0"/>
      <p:bldP spid="63837" grpId="0"/>
      <p:bldP spid="638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7286625" cy="571500"/>
          </a:xfrm>
        </p:spPr>
        <p:txBody>
          <a:bodyPr/>
          <a:lstStyle/>
          <a:p>
            <a:pPr algn="l" eaLnBrk="1" hangingPunct="1"/>
            <a:r>
              <a:rPr lang="pt-BR" smtClean="0">
                <a:solidFill>
                  <a:schemeClr val="folHlink"/>
                </a:solidFill>
              </a:rPr>
              <a:t/>
            </a:r>
            <a:br>
              <a:rPr lang="pt-BR" smtClean="0">
                <a:solidFill>
                  <a:schemeClr val="folHlink"/>
                </a:solidFill>
              </a:rPr>
            </a:br>
            <a:r>
              <a:rPr lang="pt-BR" smtClean="0">
                <a:solidFill>
                  <a:schemeClr val="folHlink"/>
                </a:solidFill>
              </a:rPr>
              <a:t>Os poliedros de Platão</a:t>
            </a:r>
          </a:p>
        </p:txBody>
      </p:sp>
      <p:pic>
        <p:nvPicPr>
          <p:cNvPr id="19459" name="Picture 8" descr="Solidos2.gif (7972 bytes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38" y="1285875"/>
            <a:ext cx="131445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2" descr="Solidos1.gif (10440 bytes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50" y="3357563"/>
            <a:ext cx="10858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4" descr="Solidos4.gif (11043 bytes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1688" y="3786188"/>
            <a:ext cx="11715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6" descr="Solidos3.gif (7676 bytes)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625" y="5000625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8" descr="Solidos5.gif (9954 bytes)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3500" y="1785938"/>
            <a:ext cx="1123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ângulo 9"/>
          <p:cNvSpPr/>
          <p:nvPr/>
        </p:nvSpPr>
        <p:spPr>
          <a:xfrm>
            <a:off x="1214438" y="2500313"/>
            <a:ext cx="1301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Tetraedro</a:t>
            </a:r>
            <a:endParaRPr lang="pt-BR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6500813" y="4500563"/>
            <a:ext cx="1239837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Hexaedro</a:t>
            </a:r>
            <a:endParaRPr lang="pt-BR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5000625" y="6143625"/>
            <a:ext cx="1211263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Octaedro</a:t>
            </a:r>
            <a:endParaRPr lang="pt-BR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2000250" y="4929188"/>
            <a:ext cx="1468438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Dodecaedro</a:t>
            </a:r>
            <a:endParaRPr lang="pt-BR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072063" y="2928938"/>
            <a:ext cx="1277937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Icosaedro</a:t>
            </a:r>
            <a:endParaRPr lang="pt-BR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14313" y="214313"/>
            <a:ext cx="7345362" cy="187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Poliedros</a:t>
            </a:r>
            <a:endParaRPr lang="pt-BR" sz="3200" b="1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pt-BR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pt-BR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defRPr/>
            </a:pPr>
            <a:r>
              <a:rPr lang="pt-BR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São sólidos geométricos constituídos apenas por superfícies planas. Têm os seguintes elementos:</a:t>
            </a:r>
            <a:endParaRPr lang="pt-BR" sz="2400" dirty="0">
              <a:solidFill>
                <a:schemeClr val="tx2"/>
              </a:solidFill>
            </a:endParaRPr>
          </a:p>
        </p:txBody>
      </p:sp>
      <p:graphicFrame>
        <p:nvGraphicFramePr>
          <p:cNvPr id="17440" name="Group 32"/>
          <p:cNvGraphicFramePr>
            <a:graphicFrameLocks noGrp="1"/>
          </p:cNvGraphicFramePr>
          <p:nvPr>
            <p:ph sz="quarter" idx="2"/>
          </p:nvPr>
        </p:nvGraphicFramePr>
        <p:xfrm>
          <a:off x="5357813" y="2928938"/>
          <a:ext cx="3255957" cy="2928958"/>
        </p:xfrm>
        <a:graphic>
          <a:graphicData uri="http://schemas.openxmlformats.org/drawingml/2006/table">
            <a:tbl>
              <a:tblPr/>
              <a:tblGrid>
                <a:gridCol w="3255957"/>
              </a:tblGrid>
              <a:tr h="292895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Faces são superfícies planas que formam o poliedro, as quais se interceptam entre si.</a:t>
                      </a:r>
                      <a:endParaRPr kumimoji="0" lang="pt-B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7430" name="Picture 2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571750"/>
            <a:ext cx="4751388" cy="2844800"/>
          </a:xfrm>
          <a:solidFill>
            <a:schemeClr val="bg1"/>
          </a:solidFill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620713"/>
            <a:ext cx="8291512" cy="4876800"/>
          </a:xfrm>
        </p:spPr>
        <p:txBody>
          <a:bodyPr/>
          <a:lstStyle/>
          <a:p>
            <a:pPr eaLnBrk="1" hangingPunct="1"/>
            <a:endParaRPr lang="pt-BR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pt-BR" smtClean="0">
                <a:latin typeface="Times New Roman" pitchFamily="18" charset="0"/>
                <a:cs typeface="Times New Roman" pitchFamily="18" charset="0"/>
              </a:rPr>
              <a:t>Prisma</a:t>
            </a:r>
          </a:p>
          <a:p>
            <a:pPr eaLnBrk="1" hangingPunct="1"/>
            <a:r>
              <a:rPr lang="pt-BR" smtClean="0">
                <a:latin typeface="Times New Roman" pitchFamily="18" charset="0"/>
                <a:cs typeface="Times New Roman" pitchFamily="18" charset="0"/>
              </a:rPr>
              <a:t>Pirâmide</a:t>
            </a:r>
          </a:p>
          <a:p>
            <a:pPr eaLnBrk="1" hangingPunct="1"/>
            <a:r>
              <a:rPr lang="pt-BR" smtClean="0">
                <a:latin typeface="Times New Roman" pitchFamily="18" charset="0"/>
                <a:cs typeface="Times New Roman" pitchFamily="18" charset="0"/>
              </a:rPr>
              <a:t>Cilindro</a:t>
            </a:r>
          </a:p>
          <a:p>
            <a:pPr eaLnBrk="1" hangingPunct="1"/>
            <a:r>
              <a:rPr lang="pt-BR" smtClean="0">
                <a:latin typeface="Times New Roman" pitchFamily="18" charset="0"/>
                <a:cs typeface="Times New Roman" pitchFamily="18" charset="0"/>
              </a:rPr>
              <a:t>Cone</a:t>
            </a:r>
          </a:p>
          <a:p>
            <a:pPr eaLnBrk="1" hangingPunct="1"/>
            <a:r>
              <a:rPr lang="pt-BR" smtClean="0">
                <a:latin typeface="Times New Roman" pitchFamily="18" charset="0"/>
                <a:cs typeface="Times New Roman" pitchFamily="18" charset="0"/>
              </a:rPr>
              <a:t>Esfera</a:t>
            </a:r>
          </a:p>
        </p:txBody>
      </p:sp>
      <p:pic>
        <p:nvPicPr>
          <p:cNvPr id="9219" name="Picture 6" descr="http://www.educ.fc.ul.pt/icm/icm2002/icm204/images/clip_image00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924175"/>
            <a:ext cx="1751013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 descr="http://www.educ.fc.ul.pt/icm/icm2002/icm204/images/clip_image00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7763" y="3141663"/>
            <a:ext cx="1724025" cy="183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12" descr="prisma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2138" y="1196975"/>
            <a:ext cx="1665287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14" descr="piramid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3663" y="1341438"/>
            <a:ext cx="1312862" cy="131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2" descr="http://www.educ.fc.ul.pt/icm/icm2002/icm204/images/clip_image005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7900" y="4868863"/>
            <a:ext cx="1485900" cy="132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Rectângulo 9"/>
          <p:cNvSpPr>
            <a:spLocks noChangeArrowheads="1"/>
          </p:cNvSpPr>
          <p:nvPr/>
        </p:nvSpPr>
        <p:spPr bwMode="auto">
          <a:xfrm>
            <a:off x="1908175" y="476250"/>
            <a:ext cx="49418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600" b="1">
                <a:latin typeface="Times New Roman" pitchFamily="18" charset="0"/>
                <a:cs typeface="Times New Roman" pitchFamily="18" charset="0"/>
              </a:rPr>
              <a:t>Como é possível definir: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839200" cy="1219200"/>
          </a:xfrm>
        </p:spPr>
        <p:txBody>
          <a:bodyPr/>
          <a:lstStyle/>
          <a:p>
            <a:pPr eaLnBrk="1" hangingPunct="1"/>
            <a:r>
              <a:rPr lang="pt-BR" sz="3600" smtClean="0"/>
              <a:t/>
            </a:r>
            <a:br>
              <a:rPr lang="pt-BR" sz="3600" smtClean="0"/>
            </a:br>
            <a:r>
              <a:rPr lang="pt-BR" sz="3600" smtClean="0"/>
              <a:t/>
            </a:r>
            <a:br>
              <a:rPr lang="pt-BR" sz="3600" smtClean="0"/>
            </a:br>
            <a:r>
              <a:rPr lang="pt-BR" sz="3600" smtClean="0"/>
              <a:t/>
            </a:r>
            <a:br>
              <a:rPr lang="pt-BR" sz="3600" smtClean="0"/>
            </a:br>
            <a:r>
              <a:rPr lang="pt-BR" sz="3600" smtClean="0"/>
              <a:t/>
            </a:r>
            <a:br>
              <a:rPr lang="pt-BR" sz="3600" smtClean="0"/>
            </a:br>
            <a:r>
              <a:rPr lang="pt-BR" sz="3600" smtClean="0"/>
              <a:t/>
            </a:r>
            <a:br>
              <a:rPr lang="pt-BR" sz="3600" smtClean="0"/>
            </a:br>
            <a:r>
              <a:rPr lang="pt-BR" sz="3600" smtClean="0"/>
              <a:t/>
            </a:r>
            <a:br>
              <a:rPr lang="pt-BR" sz="3600" smtClean="0"/>
            </a:br>
            <a:r>
              <a:rPr lang="pt-BR" sz="3600" smtClean="0"/>
              <a:t/>
            </a:r>
            <a:br>
              <a:rPr lang="pt-BR" sz="3600" smtClean="0"/>
            </a:br>
            <a:r>
              <a:rPr lang="pt-BR" sz="3600" smtClean="0"/>
              <a:t/>
            </a:r>
            <a:br>
              <a:rPr lang="pt-BR" sz="3600" smtClean="0"/>
            </a:br>
            <a:r>
              <a:rPr lang="pt-BR" sz="3600" smtClean="0"/>
              <a:t> 	</a:t>
            </a:r>
            <a:br>
              <a:rPr lang="pt-BR" sz="3600" smtClean="0"/>
            </a:br>
            <a:r>
              <a:rPr lang="pt-BR" sz="3600" smtClean="0"/>
              <a:t/>
            </a:r>
            <a:br>
              <a:rPr lang="pt-BR" sz="3600" smtClean="0"/>
            </a:br>
            <a:endParaRPr lang="pt-BR" sz="36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391525" cy="4521200"/>
          </a:xfrm>
        </p:spPr>
        <p:txBody>
          <a:bodyPr/>
          <a:lstStyle/>
          <a:p>
            <a:pPr marL="482600" indent="-482600" eaLnBrk="1" hangingPunct="1">
              <a:lnSpc>
                <a:spcPct val="90000"/>
              </a:lnSpc>
              <a:buFontTx/>
              <a:buNone/>
            </a:pPr>
            <a:r>
              <a:rPr lang="pt-BR" smtClean="0"/>
              <a:t>Cubo: </a:t>
            </a:r>
            <a:r>
              <a:rPr lang="pt-BR" b="0" smtClean="0"/>
              <a:t>dado, aparelho de TV;</a:t>
            </a:r>
          </a:p>
          <a:p>
            <a:pPr marL="482600" indent="-482600" eaLnBrk="1" hangingPunct="1">
              <a:lnSpc>
                <a:spcPct val="90000"/>
              </a:lnSpc>
              <a:buFontTx/>
              <a:buNone/>
            </a:pPr>
            <a:endParaRPr lang="pt-BR" smtClean="0"/>
          </a:p>
          <a:p>
            <a:pPr marL="482600" indent="-482600" algn="just" eaLnBrk="1" hangingPunct="1">
              <a:lnSpc>
                <a:spcPct val="90000"/>
              </a:lnSpc>
              <a:buFontTx/>
              <a:buNone/>
            </a:pPr>
            <a:r>
              <a:rPr lang="pt-BR" smtClean="0"/>
              <a:t>Paralelepípedo: </a:t>
            </a:r>
            <a:r>
              <a:rPr lang="pt-BR" b="0" smtClean="0"/>
              <a:t>caixa de sapato, caixa de remédio, caixa de leite;</a:t>
            </a:r>
          </a:p>
          <a:p>
            <a:pPr marL="482600" indent="-482600" algn="r" eaLnBrk="1" hangingPunct="1">
              <a:lnSpc>
                <a:spcPct val="90000"/>
              </a:lnSpc>
              <a:buFontTx/>
              <a:buNone/>
            </a:pPr>
            <a:endParaRPr lang="pt-BR" smtClean="0"/>
          </a:p>
          <a:p>
            <a:pPr marL="482600" indent="-482600" algn="just" eaLnBrk="1" hangingPunct="1">
              <a:lnSpc>
                <a:spcPct val="90000"/>
              </a:lnSpc>
              <a:buFontTx/>
              <a:buNone/>
            </a:pPr>
            <a:r>
              <a:rPr lang="pt-BR" smtClean="0"/>
              <a:t>Pirâmide: </a:t>
            </a:r>
            <a:r>
              <a:rPr lang="pt-BR" b="0" smtClean="0"/>
              <a:t>cabana, pirâmide da sorte.</a:t>
            </a:r>
          </a:p>
        </p:txBody>
      </p:sp>
      <p:pic>
        <p:nvPicPr>
          <p:cNvPr id="14340" name="Picture 4" descr="solig27.gif (1350 bytes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0" y="1928813"/>
            <a:ext cx="13239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-714375" y="0"/>
            <a:ext cx="8686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pt-BR" sz="3600" b="1" kern="0">
                <a:latin typeface="+mj-lt"/>
                <a:ea typeface="+mj-ea"/>
                <a:cs typeface="+mj-cs"/>
              </a:rPr>
              <a:t>	</a:t>
            </a:r>
            <a:r>
              <a:rPr lang="pt-BR" sz="3600" b="1" kern="0">
                <a:solidFill>
                  <a:schemeClr val="folHlink"/>
                </a:solidFill>
                <a:latin typeface="+mj-lt"/>
                <a:ea typeface="+mj-ea"/>
                <a:cs typeface="+mj-cs"/>
              </a:rPr>
              <a:t>Os objetos tridimensionais </a:t>
            </a:r>
            <a:br>
              <a:rPr lang="pt-BR" sz="3600" b="1" kern="0">
                <a:solidFill>
                  <a:schemeClr val="folHlink"/>
                </a:solidFill>
                <a:latin typeface="+mj-lt"/>
                <a:ea typeface="+mj-ea"/>
                <a:cs typeface="+mj-cs"/>
              </a:rPr>
            </a:br>
            <a:r>
              <a:rPr lang="pt-BR" sz="3600" b="1" kern="0">
                <a:solidFill>
                  <a:schemeClr val="folHlink"/>
                </a:solidFill>
                <a:latin typeface="+mj-lt"/>
                <a:ea typeface="+mj-ea"/>
                <a:cs typeface="+mj-cs"/>
              </a:rPr>
              <a:t>		Com o que se parecem? </a:t>
            </a:r>
            <a:endParaRPr lang="pt-BR" sz="3600" b="1" kern="0" dirty="0">
              <a:solidFill>
                <a:schemeClr val="folHlink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-714375" y="0"/>
            <a:ext cx="8686800" cy="1295400"/>
          </a:xfrm>
        </p:spPr>
        <p:txBody>
          <a:bodyPr/>
          <a:lstStyle/>
          <a:p>
            <a:pPr eaLnBrk="1" hangingPunct="1"/>
            <a:r>
              <a:rPr lang="pt-BR" sz="3600" smtClean="0"/>
              <a:t>	</a:t>
            </a:r>
            <a:r>
              <a:rPr lang="pt-BR" sz="3600" smtClean="0">
                <a:solidFill>
                  <a:schemeClr val="folHlink"/>
                </a:solidFill>
              </a:rPr>
              <a:t>Os objetos tridimensionais </a:t>
            </a:r>
            <a:br>
              <a:rPr lang="pt-BR" sz="3600" smtClean="0">
                <a:solidFill>
                  <a:schemeClr val="folHlink"/>
                </a:solidFill>
              </a:rPr>
            </a:br>
            <a:r>
              <a:rPr lang="pt-BR" sz="3600" smtClean="0">
                <a:solidFill>
                  <a:schemeClr val="folHlink"/>
                </a:solidFill>
              </a:rPr>
              <a:t>		Com o que se parecem?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313"/>
            <a:ext cx="8281987" cy="44291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t-BR" smtClean="0"/>
              <a:t> Esfera: </a:t>
            </a:r>
            <a:r>
              <a:rPr lang="pt-BR" b="0" smtClean="0"/>
              <a:t>bola;</a:t>
            </a:r>
          </a:p>
          <a:p>
            <a:pPr eaLnBrk="1" hangingPunct="1">
              <a:buFontTx/>
              <a:buNone/>
            </a:pPr>
            <a:endParaRPr lang="pt-BR" smtClean="0"/>
          </a:p>
          <a:p>
            <a:pPr algn="just" eaLnBrk="1" hangingPunct="1">
              <a:buFontTx/>
              <a:buNone/>
            </a:pPr>
            <a:r>
              <a:rPr lang="pt-BR" smtClean="0"/>
              <a:t>Cone: </a:t>
            </a:r>
            <a:r>
              <a:rPr lang="pt-BR" b="0" smtClean="0"/>
              <a:t>casca de sorvete, chapéu de palhaço;</a:t>
            </a:r>
          </a:p>
          <a:p>
            <a:pPr eaLnBrk="1" hangingPunct="1">
              <a:buFontTx/>
              <a:buNone/>
            </a:pPr>
            <a:endParaRPr lang="pt-BR" smtClean="0"/>
          </a:p>
          <a:p>
            <a:pPr eaLnBrk="1" hangingPunct="1">
              <a:buFontTx/>
              <a:buNone/>
            </a:pPr>
            <a:r>
              <a:rPr lang="pt-BR" smtClean="0"/>
              <a:t>Cilindro: </a:t>
            </a:r>
            <a:r>
              <a:rPr lang="pt-BR" b="0" smtClean="0"/>
              <a:t>lata de óleo, garrafa, copo. </a:t>
            </a:r>
          </a:p>
          <a:p>
            <a:pPr eaLnBrk="1" hangingPunct="1"/>
            <a:endParaRPr lang="pt-BR" smtClean="0"/>
          </a:p>
        </p:txBody>
      </p:sp>
      <p:pic>
        <p:nvPicPr>
          <p:cNvPr id="15364" name="Picture 8" descr="bola1.gif (19562 bytes)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3" y="1663700"/>
            <a:ext cx="8572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6" descr="sevenup.gif (32432 bytes)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313" y="5391150"/>
            <a:ext cx="928687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9" descr="abobora10.gif (7289 bytes)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6238" y="3357563"/>
            <a:ext cx="1019175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Marcador de Posição de Conteúdo 2"/>
          <p:cNvSpPr>
            <a:spLocks noGrp="1"/>
          </p:cNvSpPr>
          <p:nvPr>
            <p:ph idx="1"/>
          </p:nvPr>
        </p:nvSpPr>
        <p:spPr>
          <a:xfrm>
            <a:off x="0" y="404813"/>
            <a:ext cx="7848600" cy="5010150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sz="3200" b="0" smtClean="0"/>
              <a:t>   Na Natureza podemos encontrar as mais diversas formas geométricas: desde, por exemplo, os anéis de Saturno aos cristais de quartzo, ou mesmo nos favos de mel de uma colmeia, e ainda numa simples teia de aranha ou numa concha.</a:t>
            </a:r>
          </a:p>
        </p:txBody>
      </p:sp>
      <p:pic>
        <p:nvPicPr>
          <p:cNvPr id="44035" name="Picture 3" descr="Foto3.JPG (13918 bytes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638" y="4221163"/>
            <a:ext cx="1512887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6" name="Picture 4" descr="Foto5.JPG (19726 bytes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513" y="4221163"/>
            <a:ext cx="18542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7" name="Picture 5" descr="teia.gif (11365 bytes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1863" y="4221163"/>
            <a:ext cx="15081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8" name="Picture 6" descr="concha.gif (127656 bytes)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221163"/>
            <a:ext cx="9239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4" name="Picture 2" descr="anel.gif (12497 bytes)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850" y="4221163"/>
            <a:ext cx="1584325" cy="134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Marcador de Posição de Conteúdo 2"/>
          <p:cNvSpPr>
            <a:spLocks noGrp="1"/>
          </p:cNvSpPr>
          <p:nvPr>
            <p:ph idx="1"/>
          </p:nvPr>
        </p:nvSpPr>
        <p:spPr>
          <a:xfrm>
            <a:off x="0" y="692150"/>
            <a:ext cx="7848600" cy="5154613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b="0" smtClean="0">
                <a:cs typeface="Arial" charset="0"/>
              </a:rPr>
              <a:t>  A Geometria está presente no mundo que nos rodeia, apesar de por vezes, não nos apercebermos da sua existência. Através de formas, desenhos e propriedades geométricas, a Geometria está cada vez mais acessível e presente no nosso dia-a-dia.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6840537" cy="719138"/>
          </a:xfrm>
        </p:spPr>
        <p:txBody>
          <a:bodyPr/>
          <a:lstStyle/>
          <a:p>
            <a:pPr eaLnBrk="1" hangingPunct="1"/>
            <a:r>
              <a:rPr lang="pt-BR" sz="3600" u="sng" smtClean="0">
                <a:solidFill>
                  <a:schemeClr val="folHlink"/>
                </a:solidFill>
              </a:rPr>
              <a:t>Organização da oficina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8243888" cy="5184775"/>
          </a:xfrm>
        </p:spPr>
        <p:txBody>
          <a:bodyPr/>
          <a:lstStyle/>
          <a:p>
            <a:pPr algn="just" eaLnBrk="1" hangingPunct="1"/>
            <a:r>
              <a:rPr lang="pt-BR" sz="3900" smtClean="0">
                <a:latin typeface="Times New Roman" pitchFamily="18" charset="0"/>
                <a:cs typeface="Times New Roman" pitchFamily="18" charset="0"/>
              </a:rPr>
              <a:t>Trabalhar com as planificações dos cubos – Construíndo dados;</a:t>
            </a:r>
          </a:p>
          <a:p>
            <a:pPr algn="just" eaLnBrk="1" hangingPunct="1"/>
            <a:r>
              <a:rPr lang="pt-BR" sz="3900" smtClean="0">
                <a:latin typeface="Times New Roman" pitchFamily="18" charset="0"/>
                <a:cs typeface="Times New Roman" pitchFamily="18" charset="0"/>
              </a:rPr>
              <a:t>Construção de modelos de sólidos geométricos a partir de suas planificações.</a:t>
            </a:r>
          </a:p>
          <a:p>
            <a:pPr algn="just" eaLnBrk="1" hangingPunct="1"/>
            <a:r>
              <a:rPr lang="pt-BR" sz="3900" smtClean="0">
                <a:latin typeface="Times New Roman" pitchFamily="18" charset="0"/>
                <a:cs typeface="Times New Roman" pitchFamily="18" charset="0"/>
              </a:rPr>
              <a:t>Reflexões sobre os conceitos geometricos e sua relações com o cotidiano, na natureza, na arte, etc.</a:t>
            </a:r>
          </a:p>
          <a:p>
            <a:pPr algn="just" eaLnBrk="1" hangingPunct="1">
              <a:buFontTx/>
              <a:buNone/>
            </a:pPr>
            <a:endParaRPr lang="pt-BR" sz="4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7696200" cy="3657600"/>
          </a:xfrm>
        </p:spPr>
        <p:txBody>
          <a:bodyPr/>
          <a:lstStyle/>
          <a:p>
            <a:pPr algn="ctr">
              <a:buFontTx/>
              <a:buNone/>
            </a:pPr>
            <a:r>
              <a:rPr lang="pt-BR" smtClean="0"/>
              <a:t>AGRADECEMOS A TODOS OS PARTICIPANTES!</a:t>
            </a:r>
          </a:p>
          <a:p>
            <a:pPr algn="ctr">
              <a:buFontTx/>
              <a:buNone/>
            </a:pPr>
            <a:endParaRPr lang="pt-BR" smtClean="0"/>
          </a:p>
          <a:p>
            <a:pPr algn="ctr">
              <a:buFontTx/>
              <a:buNone/>
            </a:pPr>
            <a:endParaRPr lang="pt-BR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8077200" cy="723900"/>
          </a:xfrm>
        </p:spPr>
        <p:txBody>
          <a:bodyPr/>
          <a:lstStyle/>
          <a:p>
            <a:pPr eaLnBrk="1" hangingPunct="1"/>
            <a:r>
              <a:rPr lang="pt-BR" sz="3600" u="sng" smtClean="0">
                <a:solidFill>
                  <a:schemeClr val="folHlink"/>
                </a:solidFill>
              </a:rPr>
              <a:t>Trabalhando com o cubo</a:t>
            </a:r>
            <a:endParaRPr lang="pt-BR" sz="3600" u="sng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145463" cy="48101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tabLst>
                <a:tab pos="952500" algn="l"/>
              </a:tabLst>
            </a:pPr>
            <a:r>
              <a:rPr lang="pt-BR" sz="4000" smtClean="0">
                <a:latin typeface="Times New Roman" pitchFamily="18" charset="0"/>
                <a:cs typeface="Times New Roman" pitchFamily="18" charset="0"/>
              </a:rPr>
              <a:t>Com 6 quadrados, todos de mesmo tamanho, obtenham diferentes moldes para se construir um cubo.</a:t>
            </a: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952500" algn="l"/>
              </a:tabLst>
            </a:pPr>
            <a:endParaRPr lang="pt-BR" sz="40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tabLst>
                <a:tab pos="952500" algn="l"/>
              </a:tabLst>
            </a:pPr>
            <a:r>
              <a:rPr lang="pt-BR" sz="4000" smtClean="0">
                <a:latin typeface="Times New Roman" pitchFamily="18" charset="0"/>
                <a:cs typeface="Times New Roman" pitchFamily="18" charset="0"/>
              </a:rPr>
              <a:t>Quantos moldes diferentes pode ser obtidos?</a:t>
            </a: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952500" algn="l"/>
              </a:tabLst>
            </a:pPr>
            <a:endParaRPr lang="pt-BR" sz="320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-76200"/>
            <a:ext cx="8686800" cy="1752600"/>
          </a:xfrm>
        </p:spPr>
        <p:txBody>
          <a:bodyPr/>
          <a:lstStyle/>
          <a:p>
            <a:pPr eaLnBrk="1" hangingPunct="1"/>
            <a:r>
              <a:rPr lang="pt-BR" sz="3600" smtClean="0">
                <a:solidFill>
                  <a:schemeClr val="folHlink"/>
                </a:solidFill>
              </a:rPr>
              <a:t>	Mas atenção! </a:t>
            </a:r>
            <a:br>
              <a:rPr lang="pt-BR" sz="3600" smtClean="0">
                <a:solidFill>
                  <a:schemeClr val="folHlink"/>
                </a:solidFill>
              </a:rPr>
            </a:br>
            <a:r>
              <a:rPr lang="pt-BR" sz="3600" smtClean="0">
                <a:solidFill>
                  <a:schemeClr val="folHlink"/>
                </a:solidFill>
              </a:rPr>
              <a:t>	Essas duas figuras representam o mesmo molde.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610600" cy="4800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pt-BR" smtClean="0"/>
          </a:p>
          <a:p>
            <a:pPr eaLnBrk="1" hangingPunct="1">
              <a:buFontTx/>
              <a:buNone/>
            </a:pPr>
            <a:r>
              <a:rPr lang="pt-BR" smtClean="0"/>
              <a:t>		</a:t>
            </a:r>
          </a:p>
        </p:txBody>
      </p:sp>
      <p:pic>
        <p:nvPicPr>
          <p:cNvPr id="393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2133600"/>
            <a:ext cx="7154862" cy="318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3221" name="Rectangle 5"/>
          <p:cNvSpPr>
            <a:spLocks noChangeArrowheads="1"/>
          </p:cNvSpPr>
          <p:nvPr/>
        </p:nvSpPr>
        <p:spPr bwMode="auto">
          <a:xfrm>
            <a:off x="3276600" y="5453063"/>
            <a:ext cx="27003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000" b="1">
                <a:solidFill>
                  <a:schemeClr val="tx2"/>
                </a:solidFill>
                <a:latin typeface="Verdana" pitchFamily="34" charset="0"/>
              </a:rPr>
              <a:t>Por quê?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3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3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3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93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93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2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1066800"/>
          </a:xfrm>
        </p:spPr>
        <p:txBody>
          <a:bodyPr/>
          <a:lstStyle/>
          <a:p>
            <a:pPr eaLnBrk="1" hangingPunct="1"/>
            <a:r>
              <a:rPr lang="pt-BR" sz="3600" smtClean="0">
                <a:solidFill>
                  <a:schemeClr val="folHlink"/>
                </a:solidFill>
              </a:rPr>
              <a:t>Aqui estão três moldes </a:t>
            </a:r>
            <a:br>
              <a:rPr lang="pt-BR" sz="3600" smtClean="0">
                <a:solidFill>
                  <a:schemeClr val="folHlink"/>
                </a:solidFill>
              </a:rPr>
            </a:br>
            <a:r>
              <a:rPr lang="pt-BR" sz="3600" smtClean="0">
                <a:solidFill>
                  <a:schemeClr val="folHlink"/>
                </a:solidFill>
              </a:rPr>
              <a:t>possíveis do cubo.</a:t>
            </a:r>
          </a:p>
        </p:txBody>
      </p:sp>
      <p:pic>
        <p:nvPicPr>
          <p:cNvPr id="19459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1828800"/>
            <a:ext cx="8458200" cy="41148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304800"/>
            <a:ext cx="8382000" cy="609600"/>
          </a:xfrm>
        </p:spPr>
        <p:txBody>
          <a:bodyPr/>
          <a:lstStyle/>
          <a:p>
            <a:pPr eaLnBrk="1" hangingPunct="1"/>
            <a:r>
              <a:rPr lang="pt-BR" sz="3600" smtClean="0">
                <a:solidFill>
                  <a:schemeClr val="folHlink"/>
                </a:solidFill>
              </a:rPr>
              <a:t>Aqui estão mais três moldes.</a:t>
            </a:r>
          </a:p>
        </p:txBody>
      </p:sp>
      <p:pic>
        <p:nvPicPr>
          <p:cNvPr id="20483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00113" y="2136775"/>
            <a:ext cx="7481887" cy="3076575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6248400" cy="685800"/>
          </a:xfrm>
        </p:spPr>
        <p:txBody>
          <a:bodyPr/>
          <a:lstStyle/>
          <a:p>
            <a:pPr eaLnBrk="1" hangingPunct="1"/>
            <a:r>
              <a:rPr lang="pt-BR" sz="3600" smtClean="0">
                <a:solidFill>
                  <a:schemeClr val="folHlink"/>
                </a:solidFill>
              </a:rPr>
              <a:t>Outros três...</a:t>
            </a:r>
          </a:p>
        </p:txBody>
      </p:sp>
      <p:pic>
        <p:nvPicPr>
          <p:cNvPr id="21507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3400" y="1752600"/>
            <a:ext cx="8001000" cy="38862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696200" cy="1066800"/>
          </a:xfrm>
        </p:spPr>
        <p:txBody>
          <a:bodyPr/>
          <a:lstStyle/>
          <a:p>
            <a:pPr eaLnBrk="1" hangingPunct="1"/>
            <a:r>
              <a:rPr lang="pt-BR" sz="3600" smtClean="0">
                <a:solidFill>
                  <a:schemeClr val="folHlink"/>
                </a:solidFill>
              </a:rPr>
              <a:t>Mais dois moldes, totalizando 11 soluções.</a:t>
            </a:r>
          </a:p>
        </p:txBody>
      </p:sp>
      <p:pic>
        <p:nvPicPr>
          <p:cNvPr id="2253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00113" y="1951038"/>
            <a:ext cx="7267575" cy="3322637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0" y="5486400"/>
            <a:ext cx="2895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1052513"/>
            <a:ext cx="7643812" cy="1733550"/>
          </a:xfrm>
        </p:spPr>
        <p:txBody>
          <a:bodyPr/>
          <a:lstStyle/>
          <a:p>
            <a:pPr eaLnBrk="1" hangingPunct="1"/>
            <a:r>
              <a:rPr lang="pt-BR" sz="3600" smtClean="0"/>
              <a:t/>
            </a:r>
            <a:br>
              <a:rPr lang="pt-BR" sz="3600" smtClean="0"/>
            </a:br>
            <a:r>
              <a:rPr lang="pt-BR" sz="3600" smtClean="0"/>
              <a:t/>
            </a:r>
            <a:br>
              <a:rPr lang="pt-BR" sz="3600" smtClean="0"/>
            </a:br>
            <a:r>
              <a:rPr lang="pt-BR" sz="3200" smtClean="0">
                <a:solidFill>
                  <a:srgbClr val="FF0000"/>
                </a:solidFill>
              </a:rPr>
              <a:t>Vocês sabiam?</a:t>
            </a:r>
            <a:r>
              <a:rPr lang="pt-BR" sz="3600" smtClean="0"/>
              <a:t/>
            </a:r>
            <a:br>
              <a:rPr lang="pt-BR" sz="3600" smtClean="0"/>
            </a:br>
            <a:r>
              <a:rPr lang="pt-BR" sz="3200" smtClean="0"/>
              <a:t>A soma dos pontos das faces opostas de um dado é sempre 7. </a:t>
            </a:r>
          </a:p>
        </p:txBody>
      </p:sp>
      <p:pic>
        <p:nvPicPr>
          <p:cNvPr id="2355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643313"/>
            <a:ext cx="5873750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Retângulo 6"/>
          <p:cNvSpPr>
            <a:spLocks noChangeArrowheads="1"/>
          </p:cNvSpPr>
          <p:nvPr/>
        </p:nvSpPr>
        <p:spPr bwMode="auto">
          <a:xfrm>
            <a:off x="285750" y="3214688"/>
            <a:ext cx="64055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/>
              <a:t>Tomem essas duas planificações:</a:t>
            </a:r>
          </a:p>
        </p:txBody>
      </p:sp>
      <p:pic>
        <p:nvPicPr>
          <p:cNvPr id="2355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675" y="3716338"/>
            <a:ext cx="5284788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2286000" y="3857625"/>
            <a:ext cx="4286250" cy="27146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sz="24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pt-BR" sz="2400" dirty="0">
                <a:solidFill>
                  <a:schemeClr val="tx1"/>
                </a:solidFill>
              </a:rPr>
              <a:t>Marquem os pontos de maneira que esse fato ocorra.</a:t>
            </a:r>
          </a:p>
          <a:p>
            <a:pPr algn="ctr">
              <a:defRPr/>
            </a:pPr>
            <a:endParaRPr lang="pt-BR" sz="24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pt-BR" sz="2400" dirty="0">
                <a:solidFill>
                  <a:schemeClr val="tx1"/>
                </a:solidFill>
              </a:rPr>
              <a:t>Mas atenção!</a:t>
            </a:r>
          </a:p>
          <a:p>
            <a:pPr algn="ctr">
              <a:defRPr/>
            </a:pPr>
            <a:endParaRPr lang="pt-BR" sz="24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pt-BR" sz="2400" dirty="0">
                <a:solidFill>
                  <a:schemeClr val="tx1"/>
                </a:solidFill>
              </a:rPr>
              <a:t>Procure descobrir os pares de faces opostas </a:t>
            </a:r>
            <a:r>
              <a:rPr lang="pt-BR" sz="2400" u="sng" dirty="0">
                <a:solidFill>
                  <a:schemeClr val="tx1"/>
                </a:solidFill>
              </a:rPr>
              <a:t>mentalmente.</a:t>
            </a:r>
            <a:endParaRPr lang="pt-BR" sz="24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15368" name="Rectângulo 7"/>
          <p:cNvSpPr>
            <a:spLocks noChangeArrowheads="1"/>
          </p:cNvSpPr>
          <p:nvPr/>
        </p:nvSpPr>
        <p:spPr bwMode="auto">
          <a:xfrm>
            <a:off x="1547813" y="260350"/>
            <a:ext cx="59340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800" b="1">
                <a:solidFill>
                  <a:schemeClr val="folHlink"/>
                </a:solidFill>
              </a:rPr>
              <a:t>O cubo e o dado...</a:t>
            </a:r>
            <a:endParaRPr lang="pt-BR" sz="4800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6" grpId="0" animBg="1"/>
    </p:bldLst>
  </p:timing>
</p:sld>
</file>

<file path=ppt/theme/theme1.xml><?xml version="1.0" encoding="utf-8"?>
<a:theme xmlns:a="http://schemas.openxmlformats.org/drawingml/2006/main" name="Lápis de cera">
  <a:themeElements>
    <a:clrScheme name="Lápis de cera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Lápis de cera">
      <a:majorFont>
        <a:latin typeface="Verdan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ápis de cera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s de cera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s de cera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s de cera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s de cera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s de cera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s de cera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s de cera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2423</TotalTime>
  <Words>398</Words>
  <Application>Microsoft Office PowerPoint</Application>
  <PresentationFormat>Apresentação no Ecrã (4:3)</PresentationFormat>
  <Paragraphs>78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20</vt:i4>
      </vt:variant>
    </vt:vector>
  </HeadingPairs>
  <TitlesOfParts>
    <vt:vector size="21" baseType="lpstr">
      <vt:lpstr>Lápis de cera</vt:lpstr>
      <vt:lpstr>ESPAÇO E FORMAS </vt:lpstr>
      <vt:lpstr>Organização da oficina </vt:lpstr>
      <vt:lpstr>Trabalhando com o cubo</vt:lpstr>
      <vt:lpstr> Mas atenção!   Essas duas figuras representam o mesmo molde.</vt:lpstr>
      <vt:lpstr>Aqui estão três moldes  possíveis do cubo.</vt:lpstr>
      <vt:lpstr>Aqui estão mais três moldes.</vt:lpstr>
      <vt:lpstr>Outros três...</vt:lpstr>
      <vt:lpstr>Mais dois moldes, totalizando 11 soluções.</vt:lpstr>
      <vt:lpstr>  Vocês sabiam? A soma dos pontos das faces opostas de um dado é sempre 7. </vt:lpstr>
      <vt:lpstr>Complete de modo que a soma das faces opostas seja 7.</vt:lpstr>
      <vt:lpstr>Agora tome essa planificação e complete de modo que a soma das faces opostas também seja 7.</vt:lpstr>
      <vt:lpstr>Diapositivo 12</vt:lpstr>
      <vt:lpstr> Os poliedros de Platão</vt:lpstr>
      <vt:lpstr>Diapositivo 14</vt:lpstr>
      <vt:lpstr>Diapositivo 15</vt:lpstr>
      <vt:lpstr>            </vt:lpstr>
      <vt:lpstr> Os objetos tridimensionais    Com o que se parecem? </vt:lpstr>
      <vt:lpstr>Diapositivo 18</vt:lpstr>
      <vt:lpstr>Diapositivo 19</vt:lpstr>
      <vt:lpstr>Diapositivo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5 – Unidade 5.1</dc:title>
  <dc:creator>Célia</dc:creator>
  <cp:lastModifiedBy>Beatriz Garcia</cp:lastModifiedBy>
  <cp:revision>255</cp:revision>
  <cp:lastPrinted>1601-01-01T00:00:00Z</cp:lastPrinted>
  <dcterms:created xsi:type="dcterms:W3CDTF">2004-05-27T20:04:33Z</dcterms:created>
  <dcterms:modified xsi:type="dcterms:W3CDTF">2012-11-20T21:35:37Z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