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6" r:id="rId5"/>
    <p:sldId id="265" r:id="rId6"/>
    <p:sldId id="267" r:id="rId7"/>
    <p:sldId id="268" r:id="rId8"/>
    <p:sldId id="264" r:id="rId9"/>
    <p:sldId id="269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0" autoAdjust="0"/>
  </p:normalViewPr>
  <p:slideViewPr>
    <p:cSldViewPr>
      <p:cViewPr varScale="1">
        <p:scale>
          <a:sx n="118" d="100"/>
          <a:sy n="118" d="100"/>
        </p:scale>
        <p:origin x="-7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B1C8C-B0C3-4884-A971-FB22606792F0}" type="datetimeFigureOut">
              <a:rPr lang="pt-PT" smtClean="0"/>
              <a:t>18-02-2013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16F57-CAD4-49C8-967F-E6C03FA8CF2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5377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6E8A1-1E0D-4FA9-8DF0-09EA032CCB18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6E8A1-1E0D-4FA9-8DF0-09EA032CCB18}" type="slidenum">
              <a:rPr lang="pt-PT" smtClean="0"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6E8A1-1E0D-4FA9-8DF0-09EA032CCB18}" type="slidenum">
              <a:rPr lang="pt-PT" smtClean="0"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6E8A1-1E0D-4FA9-8DF0-09EA032CCB18}" type="slidenum">
              <a:rPr lang="pt-PT" smtClean="0"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16F57-CAD4-49C8-967F-E6C03FA8CF24}" type="slidenum">
              <a:rPr lang="pt-PT" smtClean="0"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B4A9-8D5A-40D9-932C-7688B768CF96}" type="datetimeFigureOut">
              <a:rPr lang="pt-PT" smtClean="0"/>
              <a:pPr/>
              <a:t>18-02-2013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827584" y="2420888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Tempos</a:t>
            </a:r>
          </a:p>
          <a:p>
            <a:r>
              <a:rPr lang="pt-PT" sz="5400" b="1" dirty="0" smtClean="0"/>
              <a:t>verbais</a:t>
            </a:r>
            <a:endParaRPr lang="pt-PT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2322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6" name="Rectângulo 5"/>
          <p:cNvSpPr/>
          <p:nvPr/>
        </p:nvSpPr>
        <p:spPr>
          <a:xfrm>
            <a:off x="611559" y="857232"/>
            <a:ext cx="793416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800" dirty="0" smtClean="0"/>
              <a:t>Os </a:t>
            </a:r>
            <a:r>
              <a:rPr lang="pt-PT" sz="2800" b="1" dirty="0" smtClean="0"/>
              <a:t>tempos verbais </a:t>
            </a:r>
            <a:r>
              <a:rPr lang="pt-PT" sz="2800" dirty="0" smtClean="0"/>
              <a:t>são os momentos em que a ação </a:t>
            </a:r>
            <a:endParaRPr lang="pt-PT" sz="2800" dirty="0" smtClean="0"/>
          </a:p>
          <a:p>
            <a:pPr algn="just"/>
            <a:r>
              <a:rPr lang="pt-PT" sz="2800" dirty="0" smtClean="0"/>
              <a:t>se </a:t>
            </a:r>
            <a:r>
              <a:rPr lang="pt-PT" sz="2800" dirty="0" smtClean="0"/>
              <a:t>passa.</a:t>
            </a:r>
          </a:p>
          <a:p>
            <a:pPr algn="just"/>
            <a:endParaRPr lang="pt-PT" sz="1200" i="1" dirty="0" smtClean="0"/>
          </a:p>
          <a:p>
            <a:pPr algn="just"/>
            <a:endParaRPr lang="pt-PT" sz="1200" i="1" dirty="0" smtClean="0"/>
          </a:p>
          <a:p>
            <a:pPr algn="just"/>
            <a:r>
              <a:rPr lang="pt-PT" sz="2600" b="1" dirty="0" smtClean="0">
                <a:solidFill>
                  <a:srgbClr val="00B0F0"/>
                </a:solidFill>
              </a:rPr>
              <a:t>Presente:</a:t>
            </a:r>
            <a:r>
              <a:rPr lang="pt-PT" sz="2600" b="1" dirty="0">
                <a:solidFill>
                  <a:srgbClr val="00B0F0"/>
                </a:solidFill>
              </a:rPr>
              <a:t> </a:t>
            </a:r>
            <a:r>
              <a:rPr lang="pt-PT" sz="2600" dirty="0" smtClean="0"/>
              <a:t>Ação que ocorre no momento em que se fala.</a:t>
            </a:r>
          </a:p>
          <a:p>
            <a:pPr algn="just"/>
            <a:r>
              <a:rPr lang="pt-PT" sz="2600" dirty="0" smtClean="0"/>
              <a:t>Ex.: </a:t>
            </a:r>
            <a:r>
              <a:rPr lang="pt-PT" sz="2600" i="1" dirty="0" smtClean="0"/>
              <a:t>Agora</a:t>
            </a:r>
            <a:r>
              <a:rPr lang="pt-PT" sz="2600" i="1" dirty="0"/>
              <a:t>, estudo na escola.</a:t>
            </a:r>
          </a:p>
          <a:p>
            <a:pPr algn="just"/>
            <a:endParaRPr lang="pt-PT" sz="2600" i="1" dirty="0" smtClean="0"/>
          </a:p>
          <a:p>
            <a:pPr algn="just"/>
            <a:endParaRPr lang="pt-PT" sz="1200" i="1" dirty="0" smtClean="0"/>
          </a:p>
          <a:p>
            <a:pPr algn="just"/>
            <a:r>
              <a:rPr lang="pt-PT" sz="2600" b="1" dirty="0" smtClean="0">
                <a:solidFill>
                  <a:srgbClr val="00B0F0"/>
                </a:solidFill>
              </a:rPr>
              <a:t>Passado</a:t>
            </a:r>
            <a:r>
              <a:rPr lang="pt-PT" sz="2600" b="1" dirty="0">
                <a:solidFill>
                  <a:srgbClr val="00B0F0"/>
                </a:solidFill>
              </a:rPr>
              <a:t>: </a:t>
            </a:r>
            <a:r>
              <a:rPr lang="pt-PT" sz="2600" dirty="0"/>
              <a:t>Ação ou estados ocorridos antes da fala.</a:t>
            </a:r>
          </a:p>
          <a:p>
            <a:pPr algn="just"/>
            <a:r>
              <a:rPr lang="pt-PT" sz="2600" dirty="0" smtClean="0"/>
              <a:t>Ex.: </a:t>
            </a:r>
            <a:r>
              <a:rPr lang="pt-PT" sz="2600" i="1" dirty="0" smtClean="0"/>
              <a:t>Ontem, estudei em casa</a:t>
            </a:r>
            <a:r>
              <a:rPr lang="pt-PT" sz="2600" i="1" dirty="0" smtClean="0"/>
              <a:t>.</a:t>
            </a:r>
            <a:endParaRPr lang="pt-PT" sz="2600" i="1" dirty="0" smtClean="0"/>
          </a:p>
          <a:p>
            <a:pPr algn="just"/>
            <a:endParaRPr lang="pt-PT" sz="1200" i="1" dirty="0" smtClean="0"/>
          </a:p>
        </p:txBody>
      </p:sp>
      <p:pic>
        <p:nvPicPr>
          <p:cNvPr id="5" name="Imagem 4" descr="20113015_RPD_ID0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535" y="3501008"/>
            <a:ext cx="2066107" cy="30712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11559" y="4639596"/>
            <a:ext cx="659735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600" b="1" dirty="0">
                <a:solidFill>
                  <a:srgbClr val="00B0F0"/>
                </a:solidFill>
              </a:rPr>
              <a:t>Futuro: </a:t>
            </a:r>
            <a:r>
              <a:rPr lang="pt-PT" sz="2600" dirty="0"/>
              <a:t>Ação ou estado que só ocorrerão depois de falar</a:t>
            </a:r>
            <a:r>
              <a:rPr lang="pt-PT" sz="2600" i="1" dirty="0" smtClean="0"/>
              <a:t>.</a:t>
            </a:r>
            <a:endParaRPr lang="pt-PT" sz="2600" i="1" dirty="0"/>
          </a:p>
        </p:txBody>
      </p:sp>
      <p:sp>
        <p:nvSpPr>
          <p:cNvPr id="3" name="Rectangle 2"/>
          <p:cNvSpPr/>
          <p:nvPr/>
        </p:nvSpPr>
        <p:spPr>
          <a:xfrm>
            <a:off x="611558" y="5445223"/>
            <a:ext cx="676875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600" dirty="0"/>
              <a:t>Ex.: </a:t>
            </a:r>
            <a:r>
              <a:rPr lang="pt-PT" sz="2600" i="1" dirty="0"/>
              <a:t>Amanhã, estudarei no centro de estudo.</a:t>
            </a:r>
            <a:endParaRPr lang="pt-PT" sz="2600" i="1" dirty="0"/>
          </a:p>
        </p:txBody>
      </p:sp>
    </p:spTree>
    <p:extLst>
      <p:ext uri="{BB962C8B-B14F-4D97-AF65-F5344CB8AC3E}">
        <p14:creationId xmlns:p14="http://schemas.microsoft.com/office/powerpoint/2010/main" val="651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836712"/>
            <a:ext cx="705678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Os verbos podem variar em:</a:t>
            </a:r>
          </a:p>
          <a:p>
            <a:endParaRPr lang="pt-PT" sz="1600" dirty="0"/>
          </a:p>
          <a:p>
            <a:r>
              <a:rPr lang="pt-PT" sz="2400" dirty="0">
                <a:latin typeface="Calibri" pitchFamily="-65" charset="0"/>
              </a:rPr>
              <a:t>–</a:t>
            </a:r>
            <a:r>
              <a:rPr lang="pt-PT" sz="2400" dirty="0" smtClean="0"/>
              <a:t> </a:t>
            </a:r>
            <a:r>
              <a:rPr lang="pt-PT" sz="2400" b="1" dirty="0" smtClean="0"/>
              <a:t>Pessoa e número</a:t>
            </a:r>
          </a:p>
          <a:p>
            <a:r>
              <a:rPr lang="pt-PT" sz="2200" dirty="0"/>
              <a:t>	</a:t>
            </a:r>
            <a:r>
              <a:rPr lang="pt-PT" sz="2200" dirty="0" smtClean="0"/>
              <a:t>1.ª pessoa do singular: Eu estudo.</a:t>
            </a:r>
          </a:p>
          <a:p>
            <a:r>
              <a:rPr lang="pt-PT" sz="2200" dirty="0"/>
              <a:t>	</a:t>
            </a:r>
            <a:r>
              <a:rPr lang="pt-PT" sz="2200" dirty="0" smtClean="0"/>
              <a:t>2.ª pessoa do singular: Tu estudas.</a:t>
            </a:r>
          </a:p>
          <a:p>
            <a:r>
              <a:rPr lang="pt-PT" sz="2200" dirty="0"/>
              <a:t>	</a:t>
            </a:r>
            <a:r>
              <a:rPr lang="pt-PT" sz="2200" dirty="0" smtClean="0"/>
              <a:t>3.ª pessoa do singular: Ele/Ela estuda.</a:t>
            </a:r>
          </a:p>
          <a:p>
            <a:endParaRPr lang="pt-PT" sz="1200" dirty="0"/>
          </a:p>
          <a:p>
            <a:r>
              <a:rPr lang="pt-PT" sz="2200" dirty="0" smtClean="0"/>
              <a:t>	1.ª </a:t>
            </a:r>
            <a:r>
              <a:rPr lang="pt-PT" sz="2200" dirty="0"/>
              <a:t>pessoa do </a:t>
            </a:r>
            <a:r>
              <a:rPr lang="pt-PT" sz="2200" dirty="0" smtClean="0"/>
              <a:t>plural: Nós estudamos.</a:t>
            </a:r>
            <a:endParaRPr lang="pt-PT" sz="2200" dirty="0"/>
          </a:p>
          <a:p>
            <a:r>
              <a:rPr lang="pt-PT" sz="2200" dirty="0"/>
              <a:t>	2.ª pessoa do </a:t>
            </a:r>
            <a:r>
              <a:rPr lang="pt-PT" sz="2200" dirty="0" smtClean="0"/>
              <a:t>plural: Vós estudais</a:t>
            </a:r>
            <a:r>
              <a:rPr lang="pt-PT" sz="2200" dirty="0"/>
              <a:t>.</a:t>
            </a:r>
          </a:p>
          <a:p>
            <a:r>
              <a:rPr lang="pt-PT" sz="2200" dirty="0"/>
              <a:t>	3.ª pessoa do </a:t>
            </a:r>
            <a:r>
              <a:rPr lang="pt-PT" sz="2200" dirty="0" smtClean="0"/>
              <a:t>plural: Eles/Elas estudam.</a:t>
            </a:r>
          </a:p>
          <a:p>
            <a:endParaRPr lang="pt-PT" sz="1200" dirty="0"/>
          </a:p>
          <a:p>
            <a:r>
              <a:rPr lang="pt-PT" sz="2400" dirty="0" smtClean="0">
                <a:latin typeface="Calibri" pitchFamily="-65" charset="0"/>
              </a:rPr>
              <a:t>– </a:t>
            </a:r>
            <a:r>
              <a:rPr lang="pt-PT" sz="2400" b="1" dirty="0" smtClean="0">
                <a:latin typeface="Calibri" pitchFamily="-65" charset="0"/>
              </a:rPr>
              <a:t>Tempo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899592" y="4869160"/>
            <a:ext cx="7416824" cy="656111"/>
            <a:chOff x="899592" y="4509120"/>
            <a:chExt cx="7416824" cy="656111"/>
          </a:xfrm>
        </p:grpSpPr>
        <p:sp>
          <p:nvSpPr>
            <p:cNvPr id="6" name="Oval 5"/>
            <p:cNvSpPr/>
            <p:nvPr/>
          </p:nvSpPr>
          <p:spPr>
            <a:xfrm>
              <a:off x="899592" y="4509120"/>
              <a:ext cx="1368152" cy="648072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Passado</a:t>
              </a:r>
              <a:endParaRPr lang="pt-PT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267744" y="4833156"/>
              <a:ext cx="6048672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3419872" y="4517159"/>
              <a:ext cx="1440160" cy="648072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Presente</a:t>
              </a:r>
              <a:endParaRPr lang="pt-PT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084168" y="4509120"/>
              <a:ext cx="1368152" cy="648072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schemeClr val="tx1"/>
                  </a:solidFill>
                </a:rPr>
                <a:t>Futuro</a:t>
              </a:r>
              <a:endParaRPr lang="pt-PT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55576" y="5578506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dirty="0" smtClean="0"/>
              <a:t>Ontem, ele estudou.</a:t>
            </a:r>
            <a:endParaRPr lang="pt-PT" sz="2200" dirty="0"/>
          </a:p>
        </p:txBody>
      </p:sp>
      <p:sp>
        <p:nvSpPr>
          <p:cNvPr id="19" name="TextBox 18"/>
          <p:cNvSpPr txBox="1"/>
          <p:nvPr/>
        </p:nvSpPr>
        <p:spPr>
          <a:xfrm>
            <a:off x="3415196" y="5578505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dirty="0" smtClean="0"/>
              <a:t>Hoje, ele estuda.</a:t>
            </a:r>
            <a:endParaRPr lang="pt-PT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6012160" y="5590981"/>
            <a:ext cx="16328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dirty="0" smtClean="0"/>
              <a:t>Amanhã, ele estudará.</a:t>
            </a:r>
            <a:endParaRPr lang="pt-PT" sz="2200" dirty="0"/>
          </a:p>
        </p:txBody>
      </p:sp>
    </p:spTree>
    <p:extLst>
      <p:ext uri="{BB962C8B-B14F-4D97-AF65-F5344CB8AC3E}">
        <p14:creationId xmlns:p14="http://schemas.microsoft.com/office/powerpoint/2010/main" val="251180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1078" y="1357298"/>
            <a:ext cx="777857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1. </a:t>
            </a:r>
            <a:r>
              <a:rPr lang="pt-PT" sz="2400" dirty="0" smtClean="0"/>
              <a:t>Escreve os verbos na coluna certa.</a:t>
            </a:r>
          </a:p>
          <a:p>
            <a:endParaRPr lang="pt-PT" sz="1200" dirty="0" smtClean="0"/>
          </a:p>
          <a:p>
            <a:r>
              <a:rPr lang="pt-PT" sz="2800" dirty="0" smtClean="0"/>
              <a:t>saltei		dormiste	comemos	fazes</a:t>
            </a:r>
          </a:p>
          <a:p>
            <a:r>
              <a:rPr lang="pt-PT" sz="2800" dirty="0" smtClean="0"/>
              <a:t>	brincarás	seremos	fiz	       termino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14633" y="5791640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2. </a:t>
            </a:r>
            <a:r>
              <a:rPr lang="pt-PT" sz="2400" dirty="0" smtClean="0"/>
              <a:t>Escreve frases para cada um dos verbos e tempos verbais.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571604" y="3212976"/>
            <a:ext cx="1643074" cy="193899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PASSADO</a:t>
            </a:r>
          </a:p>
          <a:p>
            <a:pPr algn="ctr"/>
            <a:endParaRPr lang="pt-PT" sz="2400" dirty="0" smtClean="0"/>
          </a:p>
          <a:p>
            <a:pPr algn="ctr"/>
            <a:endParaRPr lang="pt-PT" sz="2400" dirty="0" smtClean="0"/>
          </a:p>
          <a:p>
            <a:pPr algn="ctr"/>
            <a:endParaRPr lang="pt-PT" sz="2400" dirty="0" smtClean="0"/>
          </a:p>
          <a:p>
            <a:pPr algn="ctr"/>
            <a:endParaRPr lang="pt-PT" sz="2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571868" y="3212976"/>
            <a:ext cx="1643074" cy="193899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PRESENTE</a:t>
            </a:r>
          </a:p>
          <a:p>
            <a:pPr algn="ctr"/>
            <a:endParaRPr lang="pt-PT" sz="2400" dirty="0" smtClean="0"/>
          </a:p>
          <a:p>
            <a:pPr algn="ctr"/>
            <a:endParaRPr lang="pt-PT" sz="2400" dirty="0" smtClean="0"/>
          </a:p>
          <a:p>
            <a:pPr algn="ctr"/>
            <a:endParaRPr lang="pt-PT" sz="2400" dirty="0" smtClean="0"/>
          </a:p>
          <a:p>
            <a:pPr algn="ctr"/>
            <a:endParaRPr lang="pt-PT" sz="24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541890" y="3212976"/>
            <a:ext cx="1643074" cy="193899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FUTURO</a:t>
            </a:r>
          </a:p>
          <a:p>
            <a:pPr algn="ctr"/>
            <a:endParaRPr lang="pt-PT" sz="2400" dirty="0" smtClean="0"/>
          </a:p>
          <a:p>
            <a:pPr algn="ctr"/>
            <a:endParaRPr lang="pt-PT" sz="2400" dirty="0" smtClean="0"/>
          </a:p>
          <a:p>
            <a:pPr algn="ctr"/>
            <a:endParaRPr lang="pt-PT" sz="2400" dirty="0" smtClean="0"/>
          </a:p>
          <a:p>
            <a:pPr algn="ctr"/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26025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9155360" cy="936104"/>
          </a:xfrm>
        </p:spPr>
        <p:txBody>
          <a:bodyPr>
            <a:normAutofit/>
          </a:bodyPr>
          <a:lstStyle/>
          <a:p>
            <a:r>
              <a:rPr lang="pt-PT" sz="3200" b="1" dirty="0" smtClean="0">
                <a:solidFill>
                  <a:srgbClr val="00B0F0"/>
                </a:solidFill>
              </a:rPr>
              <a:t>Pretérito</a:t>
            </a:r>
            <a:r>
              <a:rPr lang="pt-PT" sz="3000" b="1" dirty="0" smtClean="0">
                <a:solidFill>
                  <a:srgbClr val="00B0F0"/>
                </a:solidFill>
              </a:rPr>
              <a:t> </a:t>
            </a:r>
            <a:r>
              <a:rPr lang="pt-PT" sz="3000" b="1" dirty="0" smtClean="0">
                <a:solidFill>
                  <a:srgbClr val="00B0F0"/>
                </a:solidFill>
              </a:rPr>
              <a:t>perfeito </a:t>
            </a:r>
            <a:r>
              <a:rPr lang="pt-PT" sz="3000" b="1" dirty="0" smtClean="0">
                <a:solidFill>
                  <a:srgbClr val="00B0F0"/>
                </a:solidFill>
              </a:rPr>
              <a:t>e Pretérito imperfeito</a:t>
            </a:r>
            <a:endParaRPr lang="pt-PT" sz="3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2800" dirty="0" smtClean="0"/>
              <a:t>No passado (ou pretérito) podem existir os seguintes tempos:</a:t>
            </a:r>
          </a:p>
          <a:p>
            <a:pPr marL="0" indent="0">
              <a:buNone/>
            </a:pPr>
            <a:endParaRPr lang="pt-PT" sz="1200" dirty="0"/>
          </a:p>
          <a:p>
            <a:pPr marL="0" indent="0">
              <a:buNone/>
            </a:pPr>
            <a:r>
              <a:rPr lang="pt-PT" sz="2800" dirty="0" smtClean="0">
                <a:latin typeface="Calibri"/>
                <a:cs typeface="Calibri"/>
              </a:rPr>
              <a:t>	− </a:t>
            </a:r>
            <a:r>
              <a:rPr lang="pt-PT" sz="2800" b="1" dirty="0" smtClean="0"/>
              <a:t>Pretérito perfeito </a:t>
            </a:r>
            <a:r>
              <a:rPr lang="pt-PT" sz="2800" dirty="0" smtClean="0"/>
              <a:t>– ação que iniciou e terminou no passado. </a:t>
            </a:r>
          </a:p>
          <a:p>
            <a:pPr marL="0" indent="0">
              <a:buNone/>
            </a:pPr>
            <a:r>
              <a:rPr lang="pt-PT" sz="2800" dirty="0" smtClean="0"/>
              <a:t>Ex.: </a:t>
            </a:r>
            <a:r>
              <a:rPr lang="pt-PT" sz="2800" i="1" dirty="0" smtClean="0"/>
              <a:t>A Zuna encontrou o Alfa no parque.</a:t>
            </a:r>
          </a:p>
          <a:p>
            <a:pPr marL="0" indent="0">
              <a:buNone/>
            </a:pPr>
            <a:endParaRPr lang="pt-PT" sz="1200" i="1" dirty="0" smtClean="0"/>
          </a:p>
          <a:p>
            <a:pPr marL="0" indent="0">
              <a:buNone/>
            </a:pPr>
            <a:r>
              <a:rPr lang="pt-PT" sz="2800" dirty="0" smtClean="0">
                <a:latin typeface="Calibri"/>
                <a:cs typeface="Calibri"/>
              </a:rPr>
              <a:t>	− </a:t>
            </a:r>
            <a:r>
              <a:rPr lang="pt-PT" sz="2800" b="1" dirty="0" smtClean="0"/>
              <a:t>Pretérito imperfeito </a:t>
            </a:r>
            <a:r>
              <a:rPr lang="pt-PT" sz="2800" dirty="0" smtClean="0"/>
              <a:t>– indica um acontecimento no passado que se prolongou ao longo do </a:t>
            </a:r>
            <a:r>
              <a:rPr lang="pt-PT" sz="2800" dirty="0" smtClean="0"/>
              <a:t>tempo.</a:t>
            </a:r>
            <a:endParaRPr lang="pt-PT" sz="2800" dirty="0" smtClean="0"/>
          </a:p>
          <a:p>
            <a:pPr marL="0" indent="0">
              <a:buNone/>
            </a:pPr>
            <a:r>
              <a:rPr lang="pt-PT" sz="2800" dirty="0" smtClean="0"/>
              <a:t>Ex.: </a:t>
            </a:r>
            <a:r>
              <a:rPr lang="pt-PT" sz="2800" i="1" dirty="0" smtClean="0"/>
              <a:t>Naquela tarde, A Zuna passeava no jardim</a:t>
            </a:r>
            <a:r>
              <a:rPr lang="pt-PT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234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7"/>
          <p:cNvSpPr txBox="1"/>
          <p:nvPr/>
        </p:nvSpPr>
        <p:spPr>
          <a:xfrm>
            <a:off x="683568" y="1318897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1. </a:t>
            </a:r>
            <a:r>
              <a:rPr lang="pt-PT" sz="2400" dirty="0" smtClean="0"/>
              <a:t>Lê as frases e refere se os tempos verbais estão no pretérito perfeito ou imperfeito.</a:t>
            </a:r>
          </a:p>
          <a:p>
            <a:r>
              <a:rPr lang="pt-PT" sz="2800" dirty="0" smtClean="0"/>
              <a:t>	</a:t>
            </a:r>
          </a:p>
          <a:p>
            <a:r>
              <a:rPr lang="pt-PT" sz="2800" dirty="0" smtClean="0"/>
              <a:t>Enquanto a mãe fazia o jantar, eu punha a mesa.</a:t>
            </a:r>
            <a:endParaRPr lang="pt-PT" sz="2800" dirty="0"/>
          </a:p>
          <a:p>
            <a:endParaRPr lang="pt-PT" sz="2800" dirty="0"/>
          </a:p>
          <a:p>
            <a:r>
              <a:rPr lang="pt-PT" sz="2800" dirty="0" smtClean="0"/>
              <a:t>No sábado fui ao aniversário da Inês..</a:t>
            </a:r>
            <a:endParaRPr lang="pt-PT" sz="2800" dirty="0"/>
          </a:p>
          <a:p>
            <a:endParaRPr lang="pt-PT" sz="2800" dirty="0"/>
          </a:p>
          <a:p>
            <a:r>
              <a:rPr lang="pt-PT" sz="2800" dirty="0" smtClean="0"/>
              <a:t>O Alfa jogava ao loto todo satisfeito!</a:t>
            </a:r>
            <a:endParaRPr lang="pt-PT" sz="2800" dirty="0"/>
          </a:p>
          <a:p>
            <a:endParaRPr lang="pt-PT" sz="2800" dirty="0"/>
          </a:p>
          <a:p>
            <a:r>
              <a:rPr lang="pt-PT" sz="2800" dirty="0" smtClean="0"/>
              <a:t>A Zuna não gostou de perder.</a:t>
            </a:r>
            <a:endParaRPr lang="pt-PT" sz="2800" dirty="0"/>
          </a:p>
          <a:p>
            <a:pPr marL="514350" indent="-514350">
              <a:buAutoNum type="arabicPeriod"/>
            </a:pPr>
            <a:endParaRPr lang="pt-PT" sz="2800" dirty="0" smtClean="0"/>
          </a:p>
        </p:txBody>
      </p:sp>
    </p:spTree>
    <p:extLst>
      <p:ext uri="{BB962C8B-B14F-4D97-AF65-F5344CB8AC3E}">
        <p14:creationId xmlns:p14="http://schemas.microsoft.com/office/powerpoint/2010/main" val="179660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857224" y="3185940"/>
            <a:ext cx="49292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0" b="1" dirty="0" smtClean="0"/>
              <a:t>Verbos</a:t>
            </a:r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5" name="Rectângulo 4"/>
          <p:cNvSpPr/>
          <p:nvPr/>
        </p:nvSpPr>
        <p:spPr>
          <a:xfrm>
            <a:off x="467544" y="952103"/>
            <a:ext cx="9001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300" dirty="0" smtClean="0"/>
              <a:t>Os </a:t>
            </a:r>
            <a:r>
              <a:rPr lang="pt-PT" sz="2300" b="1" dirty="0" smtClean="0"/>
              <a:t>verbos</a:t>
            </a:r>
            <a:r>
              <a:rPr lang="pt-PT" sz="2300" dirty="0" smtClean="0"/>
              <a:t> são as palavras que indicam ações e estados.</a:t>
            </a:r>
          </a:p>
          <a:p>
            <a:endParaRPr lang="pt-PT" sz="2300" i="1" dirty="0" smtClean="0"/>
          </a:p>
          <a:p>
            <a:r>
              <a:rPr lang="pt-PT" sz="2300" dirty="0" smtClean="0"/>
              <a:t>Ex: </a:t>
            </a:r>
          </a:p>
          <a:p>
            <a:r>
              <a:rPr lang="pt-PT" sz="2300" i="1" dirty="0" smtClean="0"/>
              <a:t>A Joana brinca.</a:t>
            </a:r>
          </a:p>
          <a:p>
            <a:r>
              <a:rPr lang="pt-PT" sz="2300" i="1" dirty="0" smtClean="0"/>
              <a:t>O gato está satisfeito.</a:t>
            </a:r>
          </a:p>
          <a:p>
            <a:r>
              <a:rPr lang="pt-PT" sz="2300" i="1" dirty="0" smtClean="0"/>
              <a:t>As árvores são altíssimas.</a:t>
            </a:r>
          </a:p>
          <a:p>
            <a:endParaRPr lang="pt-PT" sz="2300" dirty="0" smtClean="0"/>
          </a:p>
          <a:p>
            <a:endParaRPr lang="pt-PT" sz="2300" dirty="0" smtClean="0"/>
          </a:p>
          <a:p>
            <a:r>
              <a:rPr lang="pt-PT" sz="2300" dirty="0" smtClean="0"/>
              <a:t>O verbo é uma palavra </a:t>
            </a:r>
            <a:r>
              <a:rPr lang="pt-PT" sz="2300" b="1" dirty="0" smtClean="0"/>
              <a:t>variável</a:t>
            </a:r>
            <a:r>
              <a:rPr lang="pt-PT" sz="2300" dirty="0" smtClean="0"/>
              <a:t>, pois pode variar de muitas formas.</a:t>
            </a:r>
          </a:p>
          <a:p>
            <a:r>
              <a:rPr lang="pt-PT" sz="2300" dirty="0" smtClean="0"/>
              <a:t>Ex.:</a:t>
            </a:r>
            <a:r>
              <a:rPr lang="pt-PT" sz="2300" i="1" dirty="0" smtClean="0"/>
              <a:t> A Joana brinca. / A Joana brincou. / A Joana brincará.</a:t>
            </a:r>
          </a:p>
          <a:p>
            <a:endParaRPr lang="pt-PT" sz="2300" i="1" dirty="0" smtClean="0"/>
          </a:p>
          <a:p>
            <a:endParaRPr lang="pt-PT" sz="2300" i="1" dirty="0" smtClean="0"/>
          </a:p>
          <a:p>
            <a:r>
              <a:rPr lang="pt-PT" sz="2300" dirty="0" smtClean="0"/>
              <a:t>O nome do verbo é-nos dado pelo infinitivo impessoal. </a:t>
            </a:r>
          </a:p>
          <a:p>
            <a:r>
              <a:rPr lang="pt-PT" sz="2300" dirty="0" smtClean="0"/>
              <a:t>A palavra </a:t>
            </a:r>
            <a:r>
              <a:rPr lang="pt-PT" sz="2300" b="1" dirty="0" smtClean="0"/>
              <a:t>brincava</a:t>
            </a:r>
            <a:r>
              <a:rPr lang="pt-PT" sz="2300" dirty="0" smtClean="0"/>
              <a:t> é uma forma verbal do verbo </a:t>
            </a:r>
            <a:r>
              <a:rPr lang="pt-PT" sz="2300" b="1" dirty="0" smtClean="0"/>
              <a:t>brincar </a:t>
            </a:r>
            <a:r>
              <a:rPr lang="pt-PT" sz="2300" dirty="0" smtClean="0"/>
              <a:t>(infinitivo).</a:t>
            </a:r>
          </a:p>
        </p:txBody>
      </p:sp>
      <p:pic>
        <p:nvPicPr>
          <p:cNvPr id="6" name="Imagem 5" descr="20113015_RPD_ID02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077" y="918111"/>
            <a:ext cx="1967393" cy="272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02383" y="2492896"/>
            <a:ext cx="4929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Conjugações verbais</a:t>
            </a:r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605030" y="2019457"/>
            <a:ext cx="6984776" cy="114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3000" b="1" dirty="0" smtClean="0">
                <a:solidFill>
                  <a:srgbClr val="00B0F0"/>
                </a:solidFill>
                <a:latin typeface="Calibri" pitchFamily="-65" charset="0"/>
              </a:rPr>
              <a:t>1.ª conjugação </a:t>
            </a:r>
            <a:r>
              <a:rPr lang="pt-PT" sz="3000" dirty="0" smtClean="0">
                <a:latin typeface="Calibri" pitchFamily="-65" charset="0"/>
              </a:rPr>
              <a:t>– terminação em -</a:t>
            </a:r>
            <a:r>
              <a:rPr lang="pt-PT" sz="3000" b="1" dirty="0" smtClean="0">
                <a:latin typeface="Calibri" pitchFamily="-65" charset="0"/>
              </a:rPr>
              <a:t>ar</a:t>
            </a:r>
          </a:p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3000" dirty="0" smtClean="0">
                <a:latin typeface="Calibri" pitchFamily="-65" charset="0"/>
              </a:rPr>
              <a:t>Ex.: </a:t>
            </a:r>
            <a:r>
              <a:rPr lang="pt-PT" sz="3000" i="1" dirty="0" smtClean="0">
                <a:latin typeface="Calibri" pitchFamily="-65" charset="0"/>
              </a:rPr>
              <a:t>salt</a:t>
            </a:r>
            <a:r>
              <a:rPr lang="pt-PT" sz="3000" b="1" i="1" dirty="0" smtClean="0">
                <a:latin typeface="Calibri" pitchFamily="-65" charset="0"/>
              </a:rPr>
              <a:t>ar</a:t>
            </a:r>
            <a:r>
              <a:rPr lang="pt-PT" sz="3000" i="1" dirty="0" smtClean="0">
                <a:latin typeface="Calibri" pitchFamily="-65" charset="0"/>
              </a:rPr>
              <a:t>, comprar, am</a:t>
            </a:r>
            <a:r>
              <a:rPr lang="pt-PT" sz="3000" b="1" i="1" dirty="0" smtClean="0">
                <a:latin typeface="Calibri" pitchFamily="-65" charset="0"/>
              </a:rPr>
              <a:t>ar</a:t>
            </a:r>
            <a:r>
              <a:rPr lang="pt-PT" sz="3000" i="1" dirty="0" smtClean="0">
                <a:latin typeface="Calibri" pitchFamily="-65" charset="0"/>
              </a:rPr>
              <a:t>.</a:t>
            </a:r>
            <a:endParaRPr lang="pt-PT" sz="3000" i="1" dirty="0">
              <a:latin typeface="Calibri" pitchFamily="-65" charset="0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605030" y="1060627"/>
            <a:ext cx="79208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3000" dirty="0" smtClean="0">
                <a:latin typeface="Calibri" pitchFamily="-65" charset="0"/>
              </a:rPr>
              <a:t>Os verbos</a:t>
            </a:r>
            <a:r>
              <a:rPr lang="pt-PT" sz="3000" dirty="0" smtClean="0">
                <a:solidFill>
                  <a:srgbClr val="FF0000"/>
                </a:solidFill>
                <a:latin typeface="Calibri" pitchFamily="-65" charset="0"/>
              </a:rPr>
              <a:t> </a:t>
            </a:r>
            <a:r>
              <a:rPr lang="pt-PT" sz="3000" dirty="0" smtClean="0">
                <a:latin typeface="Calibri" pitchFamily="-65" charset="0"/>
              </a:rPr>
              <a:t>estão agrupados em </a:t>
            </a:r>
            <a:r>
              <a:rPr lang="pt-PT" sz="3000" b="1" dirty="0" smtClean="0">
                <a:latin typeface="Calibri" pitchFamily="-65" charset="0"/>
              </a:rPr>
              <a:t>três </a:t>
            </a:r>
            <a:r>
              <a:rPr lang="pt-PT" sz="3000" b="1" dirty="0" smtClean="0">
                <a:latin typeface="Calibri" pitchFamily="-65" charset="0"/>
              </a:rPr>
              <a:t>conjugações</a:t>
            </a:r>
            <a:r>
              <a:rPr lang="pt-PT" sz="3000" dirty="0" smtClean="0">
                <a:latin typeface="Calibri" pitchFamily="-65" charset="0"/>
              </a:rPr>
              <a:t>:</a:t>
            </a:r>
            <a:endParaRPr lang="pt-PT" sz="3000" dirty="0">
              <a:latin typeface="Calibri" pitchFamily="-65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632101" y="3408480"/>
            <a:ext cx="6984776" cy="114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3000" b="1" dirty="0" smtClean="0">
                <a:solidFill>
                  <a:srgbClr val="00B0F0"/>
                </a:solidFill>
                <a:latin typeface="Calibri" pitchFamily="-65" charset="0"/>
              </a:rPr>
              <a:t>2.ª conjugação </a:t>
            </a:r>
            <a:r>
              <a:rPr lang="pt-PT" sz="3000" dirty="0" smtClean="0">
                <a:latin typeface="Calibri" pitchFamily="-65" charset="0"/>
              </a:rPr>
              <a:t>– terminação em -</a:t>
            </a:r>
            <a:r>
              <a:rPr lang="pt-PT" sz="3000" b="1" dirty="0" err="1" smtClean="0">
                <a:latin typeface="Calibri" pitchFamily="-65" charset="0"/>
              </a:rPr>
              <a:t>er</a:t>
            </a:r>
            <a:endParaRPr lang="pt-PT" sz="3000" b="1" dirty="0" smtClean="0">
              <a:latin typeface="Calibri" pitchFamily="-65" charset="0"/>
            </a:endParaRPr>
          </a:p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3000" dirty="0" smtClean="0">
                <a:latin typeface="Calibri" pitchFamily="-65" charset="0"/>
              </a:rPr>
              <a:t>Ex.: </a:t>
            </a:r>
            <a:r>
              <a:rPr lang="pt-PT" sz="3000" i="1" dirty="0" smtClean="0">
                <a:latin typeface="Calibri" pitchFamily="-65" charset="0"/>
              </a:rPr>
              <a:t>corr</a:t>
            </a:r>
            <a:r>
              <a:rPr lang="pt-PT" sz="3000" b="1" i="1" dirty="0" smtClean="0">
                <a:latin typeface="Calibri" pitchFamily="-65" charset="0"/>
              </a:rPr>
              <a:t>er</a:t>
            </a:r>
            <a:r>
              <a:rPr lang="pt-PT" sz="3000" i="1" dirty="0" smtClean="0">
                <a:latin typeface="Calibri" pitchFamily="-65" charset="0"/>
              </a:rPr>
              <a:t>, faz</a:t>
            </a:r>
            <a:r>
              <a:rPr lang="pt-PT" sz="3000" b="1" i="1" dirty="0" smtClean="0">
                <a:latin typeface="Calibri" pitchFamily="-65" charset="0"/>
              </a:rPr>
              <a:t>er</a:t>
            </a:r>
            <a:r>
              <a:rPr lang="pt-PT" sz="3000" i="1" dirty="0" smtClean="0">
                <a:latin typeface="Calibri" pitchFamily="-65" charset="0"/>
              </a:rPr>
              <a:t>, coz</a:t>
            </a:r>
            <a:r>
              <a:rPr lang="pt-PT" sz="3000" b="1" i="1" dirty="0" smtClean="0">
                <a:latin typeface="Calibri" pitchFamily="-65" charset="0"/>
              </a:rPr>
              <a:t>er</a:t>
            </a:r>
            <a:r>
              <a:rPr lang="pt-PT" sz="3000" dirty="0" smtClean="0">
                <a:latin typeface="Calibri" pitchFamily="-65" charset="0"/>
              </a:rPr>
              <a:t>.</a:t>
            </a:r>
            <a:endParaRPr lang="pt-PT" sz="3000" dirty="0">
              <a:latin typeface="Calibri" pitchFamily="-65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632101" y="4786322"/>
            <a:ext cx="6984776" cy="114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3000" b="1" dirty="0" smtClean="0">
                <a:solidFill>
                  <a:srgbClr val="00B0F0"/>
                </a:solidFill>
                <a:latin typeface="Calibri" pitchFamily="-65" charset="0"/>
              </a:rPr>
              <a:t>3.ª conjugação </a:t>
            </a:r>
            <a:r>
              <a:rPr lang="pt-PT" sz="3000" dirty="0" smtClean="0">
                <a:latin typeface="Calibri" pitchFamily="-65" charset="0"/>
              </a:rPr>
              <a:t>– terminação em -</a:t>
            </a:r>
            <a:r>
              <a:rPr lang="pt-PT" sz="3000" b="1" dirty="0" smtClean="0">
                <a:latin typeface="Calibri" pitchFamily="-65" charset="0"/>
              </a:rPr>
              <a:t>ir</a:t>
            </a:r>
          </a:p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3000" dirty="0" smtClean="0">
                <a:latin typeface="Calibri" pitchFamily="-65" charset="0"/>
              </a:rPr>
              <a:t>Ex.: </a:t>
            </a:r>
            <a:r>
              <a:rPr lang="pt-PT" sz="3000" i="1" dirty="0" smtClean="0">
                <a:latin typeface="Calibri" pitchFamily="-65" charset="0"/>
              </a:rPr>
              <a:t>ouv</a:t>
            </a:r>
            <a:r>
              <a:rPr lang="pt-PT" sz="3000" b="1" i="1" dirty="0" smtClean="0">
                <a:latin typeface="Calibri" pitchFamily="-65" charset="0"/>
              </a:rPr>
              <a:t>ir</a:t>
            </a:r>
            <a:r>
              <a:rPr lang="pt-PT" sz="3000" i="1" dirty="0" smtClean="0">
                <a:latin typeface="Calibri" pitchFamily="-65" charset="0"/>
              </a:rPr>
              <a:t>, r</a:t>
            </a:r>
            <a:r>
              <a:rPr lang="pt-PT" sz="3000" b="1" i="1" dirty="0" smtClean="0">
                <a:latin typeface="Calibri" pitchFamily="-65" charset="0"/>
              </a:rPr>
              <a:t>ir</a:t>
            </a:r>
            <a:r>
              <a:rPr lang="pt-PT" sz="3000" i="1" dirty="0" smtClean="0">
                <a:latin typeface="Calibri" pitchFamily="-65" charset="0"/>
              </a:rPr>
              <a:t>, sa</a:t>
            </a:r>
            <a:r>
              <a:rPr lang="pt-PT" sz="3000" b="1" i="1" dirty="0" smtClean="0">
                <a:latin typeface="Calibri" pitchFamily="-65" charset="0"/>
              </a:rPr>
              <a:t>ir</a:t>
            </a:r>
            <a:r>
              <a:rPr lang="pt-PT" sz="3000" dirty="0" smtClean="0">
                <a:latin typeface="Calibri" pitchFamily="-65" charset="0"/>
              </a:rPr>
              <a:t>.</a:t>
            </a:r>
            <a:endParaRPr lang="pt-PT" sz="3000" dirty="0">
              <a:latin typeface="Calibri" pitchFamily="-65" charset="0"/>
            </a:endParaRPr>
          </a:p>
        </p:txBody>
      </p:sp>
      <p:pic>
        <p:nvPicPr>
          <p:cNvPr id="8" name="Imagem 7" descr="20113015_RPD_ID02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928802"/>
            <a:ext cx="2177961" cy="442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638544" y="2420888"/>
            <a:ext cx="61436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216400" algn="l"/>
              </a:tabLst>
            </a:pPr>
            <a:r>
              <a:rPr lang="pt-PT" sz="2800" dirty="0" smtClean="0">
                <a:latin typeface="Calibri" pitchFamily="-65" charset="0"/>
              </a:rPr>
              <a:t>Ex.: </a:t>
            </a:r>
          </a:p>
          <a:p>
            <a:pPr>
              <a:tabLst>
                <a:tab pos="4216400" algn="l"/>
              </a:tabLst>
            </a:pPr>
            <a:r>
              <a:rPr lang="pt-PT" sz="2800" dirty="0" smtClean="0">
                <a:latin typeface="Calibri" pitchFamily="-65" charset="0"/>
              </a:rPr>
              <a:t>Salt</a:t>
            </a:r>
            <a:r>
              <a:rPr lang="pt-PT" sz="2800" b="1" dirty="0" smtClean="0">
                <a:latin typeface="Calibri" pitchFamily="-65" charset="0"/>
              </a:rPr>
              <a:t>ar</a:t>
            </a:r>
            <a:r>
              <a:rPr lang="pt-PT" sz="2800" dirty="0" smtClean="0">
                <a:latin typeface="Calibri" pitchFamily="-65" charset="0"/>
              </a:rPr>
              <a:t> – salt (radical) + a (vogal temática) + r (marca do infinitivo)</a:t>
            </a:r>
          </a:p>
          <a:p>
            <a:pPr>
              <a:tabLst>
                <a:tab pos="4216400" algn="l"/>
              </a:tabLst>
            </a:pPr>
            <a:endParaRPr lang="pt-PT" sz="2800" dirty="0" smtClean="0">
              <a:latin typeface="Calibri" pitchFamily="-65" charset="0"/>
            </a:endParaRPr>
          </a:p>
          <a:p>
            <a:pPr>
              <a:tabLst>
                <a:tab pos="4216400" algn="l"/>
              </a:tabLst>
            </a:pPr>
            <a:r>
              <a:rPr lang="pt-PT" sz="2800" dirty="0" smtClean="0">
                <a:latin typeface="Calibri" pitchFamily="-65" charset="0"/>
              </a:rPr>
              <a:t>Corr</a:t>
            </a:r>
            <a:r>
              <a:rPr lang="pt-PT" sz="2800" b="1" dirty="0" smtClean="0">
                <a:latin typeface="Calibri" pitchFamily="-65" charset="0"/>
              </a:rPr>
              <a:t>er</a:t>
            </a:r>
            <a:r>
              <a:rPr lang="pt-PT" sz="2800" dirty="0" smtClean="0">
                <a:latin typeface="Calibri" pitchFamily="-65" charset="0"/>
              </a:rPr>
              <a:t> – </a:t>
            </a:r>
            <a:r>
              <a:rPr lang="pt-PT" sz="2800" dirty="0" err="1" smtClean="0">
                <a:latin typeface="Calibri" pitchFamily="-65" charset="0"/>
              </a:rPr>
              <a:t>corr</a:t>
            </a:r>
            <a:r>
              <a:rPr lang="pt-PT" sz="2800" dirty="0" smtClean="0">
                <a:latin typeface="Calibri" pitchFamily="-65" charset="0"/>
              </a:rPr>
              <a:t> (radical) + e (vogal temática) + r (marca do infinitivo)</a:t>
            </a:r>
          </a:p>
          <a:p>
            <a:pPr>
              <a:tabLst>
                <a:tab pos="4216400" algn="l"/>
              </a:tabLst>
            </a:pPr>
            <a:endParaRPr lang="pt-PT" sz="2800" dirty="0" smtClean="0">
              <a:latin typeface="Calibri" pitchFamily="-65" charset="0"/>
            </a:endParaRPr>
          </a:p>
          <a:p>
            <a:pPr>
              <a:tabLst>
                <a:tab pos="4216400" algn="l"/>
              </a:tabLst>
            </a:pPr>
            <a:r>
              <a:rPr lang="pt-PT" sz="2800" dirty="0" smtClean="0">
                <a:latin typeface="Calibri" pitchFamily="-65" charset="0"/>
              </a:rPr>
              <a:t>Ouv</a:t>
            </a:r>
            <a:r>
              <a:rPr lang="pt-PT" sz="2800" b="1" dirty="0" smtClean="0">
                <a:latin typeface="Calibri" pitchFamily="-65" charset="0"/>
              </a:rPr>
              <a:t>ir </a:t>
            </a:r>
            <a:r>
              <a:rPr lang="pt-PT" sz="2800" dirty="0" smtClean="0">
                <a:latin typeface="Calibri" pitchFamily="-65" charset="0"/>
              </a:rPr>
              <a:t>– </a:t>
            </a:r>
            <a:r>
              <a:rPr lang="pt-PT" sz="2800" dirty="0" err="1" smtClean="0">
                <a:latin typeface="Calibri" pitchFamily="-65" charset="0"/>
              </a:rPr>
              <a:t>ouv</a:t>
            </a:r>
            <a:r>
              <a:rPr lang="pt-PT" sz="2800" dirty="0" smtClean="0">
                <a:latin typeface="Calibri" pitchFamily="-65" charset="0"/>
              </a:rPr>
              <a:t> (radical) + i (vogal temática) + r (marca do infinitivo)  </a:t>
            </a:r>
            <a:endParaRPr lang="pt-PT" sz="2800" dirty="0">
              <a:latin typeface="Calibri" pitchFamily="-65" charset="0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638168" y="1394773"/>
            <a:ext cx="76757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2800" dirty="0" smtClean="0">
                <a:latin typeface="Calibri" pitchFamily="-65" charset="0"/>
              </a:rPr>
              <a:t>O </a:t>
            </a:r>
            <a:r>
              <a:rPr lang="pt-PT" sz="2800" b="1" dirty="0" smtClean="0">
                <a:latin typeface="Calibri" pitchFamily="-65" charset="0"/>
              </a:rPr>
              <a:t>infinitivo impessoal </a:t>
            </a:r>
            <a:r>
              <a:rPr lang="pt-PT" sz="2800" dirty="0" smtClean="0">
                <a:latin typeface="Calibri" pitchFamily="-65" charset="0"/>
              </a:rPr>
              <a:t>é formado pelo radical e pela terminação (vogal temática + marca do infinitivo).</a:t>
            </a:r>
            <a:endParaRPr lang="pt-PT" sz="2800" dirty="0">
              <a:latin typeface="Calibri" pitchFamily="-65" charset="0"/>
            </a:endParaRPr>
          </a:p>
        </p:txBody>
      </p:sp>
      <p:pic>
        <p:nvPicPr>
          <p:cNvPr id="6" name="Imagem 5" descr="20113015_RPD_ID0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3857628"/>
            <a:ext cx="1931853" cy="263648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0324" y="548680"/>
            <a:ext cx="915536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000" b="1" dirty="0" smtClean="0">
                <a:solidFill>
                  <a:srgbClr val="00B0F0"/>
                </a:solidFill>
              </a:rPr>
              <a:t>Infinitivo impessoal</a:t>
            </a:r>
            <a:endParaRPr lang="pt-PT" sz="3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651648" y="2650407"/>
            <a:ext cx="756711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4216400" algn="l"/>
              </a:tabLst>
            </a:pPr>
            <a:r>
              <a:rPr lang="pt-PT" sz="2600" dirty="0" smtClean="0">
                <a:latin typeface="Calibri" pitchFamily="-65" charset="0"/>
              </a:rPr>
              <a:t>Ex.:</a:t>
            </a:r>
          </a:p>
          <a:p>
            <a:pPr>
              <a:spcBef>
                <a:spcPts val="600"/>
              </a:spcBef>
              <a:tabLst>
                <a:tab pos="4216400" algn="l"/>
              </a:tabLst>
            </a:pPr>
            <a:r>
              <a:rPr lang="pt-PT" sz="2600" dirty="0" smtClean="0">
                <a:latin typeface="Calibri" pitchFamily="-65" charset="0"/>
              </a:rPr>
              <a:t>Saltar – </a:t>
            </a:r>
            <a:r>
              <a:rPr lang="pt-PT" sz="2600" i="1" dirty="0" smtClean="0">
                <a:latin typeface="Calibri" pitchFamily="-65" charset="0"/>
              </a:rPr>
              <a:t>salto; saltei; saltou; saltava; saltaram; saltarei.</a:t>
            </a:r>
            <a:endParaRPr lang="pt-PT" sz="2600" dirty="0" smtClean="0">
              <a:latin typeface="Calibri" pitchFamily="-65" charset="0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611560" y="1548599"/>
            <a:ext cx="79208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2800" dirty="0" smtClean="0">
                <a:latin typeface="Calibri" pitchFamily="-65" charset="0"/>
              </a:rPr>
              <a:t>Nos </a:t>
            </a:r>
            <a:r>
              <a:rPr lang="pt-PT" sz="2800" b="1" dirty="0" smtClean="0">
                <a:latin typeface="Calibri" pitchFamily="-65" charset="0"/>
              </a:rPr>
              <a:t>verbos regulares</a:t>
            </a:r>
            <a:r>
              <a:rPr lang="pt-PT" sz="2800" dirty="0" smtClean="0">
                <a:latin typeface="Calibri" pitchFamily="-65" charset="0"/>
              </a:rPr>
              <a:t>, o radical mantém-se em todas as formas verbais da sua conjugação.</a:t>
            </a:r>
            <a:endParaRPr lang="pt-PT" sz="2800" dirty="0">
              <a:latin typeface="Calibri" pitchFamily="-65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611560" y="3933056"/>
            <a:ext cx="79928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tabLst>
                <a:tab pos="4216400" algn="l"/>
              </a:tabLst>
            </a:pPr>
            <a:r>
              <a:rPr lang="pt-PT" sz="2800" dirty="0" smtClean="0">
                <a:latin typeface="Calibri" pitchFamily="-65" charset="0"/>
              </a:rPr>
              <a:t>Nos </a:t>
            </a:r>
            <a:r>
              <a:rPr lang="pt-PT" sz="2800" b="1" dirty="0" smtClean="0">
                <a:latin typeface="Calibri" pitchFamily="-65" charset="0"/>
              </a:rPr>
              <a:t>verbos irregulares</a:t>
            </a:r>
            <a:r>
              <a:rPr lang="pt-PT" sz="2800" dirty="0" smtClean="0">
                <a:latin typeface="Calibri" pitchFamily="-65" charset="0"/>
              </a:rPr>
              <a:t>, o radical não se mantém em todas as formas verbais da sua conjugação.</a:t>
            </a:r>
            <a:endParaRPr lang="pt-PT" sz="2800" dirty="0">
              <a:latin typeface="Calibri" pitchFamily="-65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625728" y="5080677"/>
            <a:ext cx="5654244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4216400" algn="l"/>
              </a:tabLst>
            </a:pPr>
            <a:r>
              <a:rPr lang="pt-PT" sz="2600" dirty="0" smtClean="0">
                <a:latin typeface="Calibri" pitchFamily="-65" charset="0"/>
              </a:rPr>
              <a:t>Ex.:</a:t>
            </a:r>
          </a:p>
          <a:p>
            <a:pPr>
              <a:spcBef>
                <a:spcPts val="600"/>
              </a:spcBef>
              <a:tabLst>
                <a:tab pos="4216400" algn="l"/>
              </a:tabLst>
            </a:pPr>
            <a:r>
              <a:rPr lang="pt-PT" sz="2600" dirty="0" smtClean="0">
                <a:latin typeface="Calibri" pitchFamily="-65" charset="0"/>
              </a:rPr>
              <a:t>Dizer – </a:t>
            </a:r>
            <a:r>
              <a:rPr lang="pt-PT" sz="2600" i="1" dirty="0" smtClean="0">
                <a:latin typeface="Calibri" pitchFamily="-65" charset="0"/>
              </a:rPr>
              <a:t>digo; disse; disseram; dizia; direi.</a:t>
            </a:r>
            <a:endParaRPr lang="pt-PT" sz="2600" dirty="0" smtClean="0">
              <a:latin typeface="Calibri" pitchFamily="-65" charset="0"/>
            </a:endParaRPr>
          </a:p>
        </p:txBody>
      </p:sp>
      <p:pic>
        <p:nvPicPr>
          <p:cNvPr id="8" name="Imagem 7" descr="20113015_RPD_ID02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4344265"/>
            <a:ext cx="1939664" cy="2442321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79512" y="620688"/>
            <a:ext cx="915536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000" b="1" dirty="0" smtClean="0">
                <a:solidFill>
                  <a:srgbClr val="00B0F0"/>
                </a:solidFill>
              </a:rPr>
              <a:t>Verbos regulares e irregulares</a:t>
            </a:r>
            <a:endParaRPr lang="pt-PT" sz="3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9548" y="1330858"/>
            <a:ext cx="92890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1. </a:t>
            </a:r>
            <a:r>
              <a:rPr lang="pt-PT" sz="2400" dirty="0" smtClean="0"/>
              <a:t>Organiza os verbos em três grupos.</a:t>
            </a:r>
          </a:p>
          <a:p>
            <a:endParaRPr lang="pt-PT" sz="1200" dirty="0" smtClean="0"/>
          </a:p>
          <a:p>
            <a:endParaRPr lang="pt-PT" sz="1200" dirty="0" smtClean="0"/>
          </a:p>
          <a:p>
            <a:r>
              <a:rPr lang="pt-PT" sz="2400" dirty="0" smtClean="0"/>
              <a:t> </a:t>
            </a:r>
            <a:r>
              <a:rPr lang="pt-PT" sz="2600" dirty="0" smtClean="0"/>
              <a:t>ir   sair   colorir   ser   rever    ler    falar  estudar    encontrar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14348" y="3000372"/>
            <a:ext cx="2357454" cy="267765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1.ª conjugação</a:t>
            </a:r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357554" y="3000372"/>
            <a:ext cx="2357454" cy="267765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2.ª conjugação</a:t>
            </a:r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000760" y="3000372"/>
            <a:ext cx="2357454" cy="267765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3.ª conjugação</a:t>
            </a:r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1039355"/>
            <a:ext cx="79928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2. </a:t>
            </a:r>
            <a:r>
              <a:rPr lang="pt-PT" sz="2400" dirty="0" smtClean="0"/>
              <a:t>Sublinha os verbos das frases. Diz se são regulares </a:t>
            </a:r>
            <a:r>
              <a:rPr lang="pt-PT" sz="2400" dirty="0" smtClean="0"/>
              <a:t>ou </a:t>
            </a:r>
            <a:r>
              <a:rPr lang="pt-PT" sz="2400" dirty="0" smtClean="0"/>
              <a:t>irregulares.</a:t>
            </a:r>
          </a:p>
          <a:p>
            <a:endParaRPr lang="pt-PT" sz="3200" dirty="0" smtClean="0"/>
          </a:p>
          <a:p>
            <a:r>
              <a:rPr lang="pt-PT" sz="3200" dirty="0" smtClean="0"/>
              <a:t>	</a:t>
            </a:r>
            <a:r>
              <a:rPr lang="pt-PT" sz="2800" dirty="0" smtClean="0"/>
              <a:t>O mar está agitado.</a:t>
            </a:r>
          </a:p>
          <a:p>
            <a:endParaRPr lang="pt-PT" sz="3200" dirty="0" smtClean="0"/>
          </a:p>
          <a:p>
            <a:r>
              <a:rPr lang="pt-PT" sz="3200" dirty="0" smtClean="0"/>
              <a:t>	</a:t>
            </a:r>
            <a:r>
              <a:rPr lang="pt-PT" sz="2800" dirty="0" smtClean="0"/>
              <a:t>Fiquei corada por causa do calor.</a:t>
            </a:r>
          </a:p>
          <a:p>
            <a:endParaRPr lang="pt-PT" sz="3200" dirty="0" smtClean="0"/>
          </a:p>
          <a:p>
            <a:r>
              <a:rPr lang="pt-PT" sz="3200" dirty="0" smtClean="0"/>
              <a:t>	</a:t>
            </a:r>
            <a:r>
              <a:rPr lang="pt-PT" sz="2800" dirty="0" smtClean="0"/>
              <a:t>A Zuna sorri para toda a gente!</a:t>
            </a:r>
          </a:p>
          <a:p>
            <a:endParaRPr lang="pt-PT" sz="3200" dirty="0"/>
          </a:p>
          <a:p>
            <a:r>
              <a:rPr lang="pt-PT" sz="3200" dirty="0" smtClean="0"/>
              <a:t>	</a:t>
            </a:r>
            <a:r>
              <a:rPr lang="pt-PT" sz="2800" dirty="0" smtClean="0"/>
              <a:t>A Zuna abre o livro na página 40.</a:t>
            </a: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503</Words>
  <Application>Microsoft Office PowerPoint</Application>
  <PresentationFormat>On-screen Show (4:3)</PresentationFormat>
  <Paragraphs>142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Pretérito perfeito e Pretérito imperfeito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.</dc:creator>
  <cp:lastModifiedBy>DRasteiro</cp:lastModifiedBy>
  <cp:revision>74</cp:revision>
  <dcterms:created xsi:type="dcterms:W3CDTF">2012-02-11T15:07:38Z</dcterms:created>
  <dcterms:modified xsi:type="dcterms:W3CDTF">2013-02-18T11:44:37Z</dcterms:modified>
</cp:coreProperties>
</file>