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74" r:id="rId4"/>
    <p:sldId id="275" r:id="rId5"/>
    <p:sldId id="280" r:id="rId6"/>
    <p:sldId id="281" r:id="rId7"/>
    <p:sldId id="277" r:id="rId8"/>
    <p:sldId id="282" r:id="rId9"/>
    <p:sldId id="283" r:id="rId10"/>
    <p:sldId id="286" r:id="rId11"/>
    <p:sldId id="279" r:id="rId12"/>
    <p:sldId id="284" r:id="rId13"/>
    <p:sldId id="285" r:id="rId14"/>
    <p:sldId id="287" r:id="rId1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0" autoAdjust="0"/>
  </p:normalViewPr>
  <p:slideViewPr>
    <p:cSldViewPr>
      <p:cViewPr>
        <p:scale>
          <a:sx n="70" d="100"/>
          <a:sy n="70" d="100"/>
        </p:scale>
        <p:origin x="-2178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A56EF-9820-496A-A606-E73796E22087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7957B-22C1-4A18-AE03-61978E6ACE65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2891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7957B-22C1-4A18-AE03-61978E6ACE65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7957B-22C1-4A18-AE03-61978E6ACE65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7957B-22C1-4A18-AE03-61978E6ACE65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7957B-22C1-4A18-AE03-61978E6ACE65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7957B-22C1-4A18-AE03-61978E6ACE65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7957B-22C1-4A18-AE03-61978E6ACE65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7957B-22C1-4A18-AE03-61978E6ACE65}" type="slidenum">
              <a:rPr lang="pt-PT" smtClean="0"/>
              <a:pPr/>
              <a:t>12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"/>
            <a:ext cx="9144000" cy="685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01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4"/>
          <p:cNvSpPr txBox="1"/>
          <p:nvPr/>
        </p:nvSpPr>
        <p:spPr>
          <a:xfrm>
            <a:off x="651078" y="1772816"/>
            <a:ext cx="7778574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rgbClr val="00B0F0"/>
                </a:solidFill>
              </a:rPr>
              <a:t>1. </a:t>
            </a:r>
            <a:r>
              <a:rPr lang="pt-PT" sz="2800" dirty="0" smtClean="0"/>
              <a:t>Reescreve </a:t>
            </a:r>
            <a:r>
              <a:rPr lang="pt-PT" sz="2800" dirty="0" smtClean="0"/>
              <a:t>o  texto seguinte no feminino</a:t>
            </a:r>
            <a:r>
              <a:rPr lang="pt-PT" sz="2800" dirty="0" smtClean="0"/>
              <a:t>.</a:t>
            </a:r>
          </a:p>
          <a:p>
            <a:endParaRPr lang="pt-PT" sz="2800" dirty="0" smtClean="0"/>
          </a:p>
          <a:p>
            <a:pPr>
              <a:spcBef>
                <a:spcPts val="3000"/>
              </a:spcBef>
            </a:pPr>
            <a:r>
              <a:rPr lang="pt-PT" sz="3200" dirty="0" smtClean="0"/>
              <a:t>Ele é calmo, atento e muito cumpridor. Normalmente, está sempre presente quando os pais precisam. É também um menino muito alegre, gosta de passear e tem imensos amigos divertidos.</a:t>
            </a:r>
          </a:p>
        </p:txBody>
      </p:sp>
      <p:sp>
        <p:nvSpPr>
          <p:cNvPr id="3" name="CaixaDeTexto 3"/>
          <p:cNvSpPr txBox="1"/>
          <p:nvPr/>
        </p:nvSpPr>
        <p:spPr>
          <a:xfrm>
            <a:off x="571472" y="85723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4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85723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51078" y="1357298"/>
            <a:ext cx="7778574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rgbClr val="00B0F0"/>
                </a:solidFill>
              </a:rPr>
              <a:t>2</a:t>
            </a:r>
            <a:r>
              <a:rPr lang="pt-PT" sz="2400" b="1" dirty="0" smtClean="0">
                <a:solidFill>
                  <a:srgbClr val="00B0F0"/>
                </a:solidFill>
              </a:rPr>
              <a:t>. </a:t>
            </a:r>
            <a:r>
              <a:rPr lang="pt-PT" sz="2400" dirty="0" smtClean="0"/>
              <a:t>Nas frases, sublinha a vermelho os nomes e a verde os adjetivos.</a:t>
            </a:r>
            <a:endParaRPr lang="pt-PT" sz="2800" dirty="0" smtClean="0"/>
          </a:p>
          <a:p>
            <a:pPr>
              <a:spcBef>
                <a:spcPts val="3000"/>
              </a:spcBef>
            </a:pPr>
            <a:r>
              <a:rPr lang="pt-PT" sz="2800" dirty="0" smtClean="0"/>
              <a:t>      Frase 1: O circo estava animado.</a:t>
            </a:r>
          </a:p>
          <a:p>
            <a:pPr>
              <a:spcBef>
                <a:spcPts val="3000"/>
              </a:spcBef>
            </a:pPr>
            <a:r>
              <a:rPr lang="pt-PT" sz="2800" dirty="0"/>
              <a:t> </a:t>
            </a:r>
            <a:r>
              <a:rPr lang="pt-PT" sz="2800" dirty="0" smtClean="0"/>
              <a:t>     Frase 2: O palhaço alto era muito divertido.</a:t>
            </a:r>
          </a:p>
          <a:p>
            <a:pPr>
              <a:spcBef>
                <a:spcPts val="3000"/>
              </a:spcBef>
            </a:pPr>
            <a:r>
              <a:rPr lang="pt-PT" sz="2800" dirty="0"/>
              <a:t> </a:t>
            </a:r>
            <a:r>
              <a:rPr lang="pt-PT" sz="2800" dirty="0" smtClean="0"/>
              <a:t>     Frase 3: Os animais ferozes saltavam e corriam.</a:t>
            </a:r>
          </a:p>
          <a:p>
            <a:endParaRPr lang="pt-PT" sz="2800" dirty="0" smtClean="0"/>
          </a:p>
          <a:p>
            <a:endParaRPr lang="pt-PT" sz="2800" dirty="0" smtClean="0"/>
          </a:p>
          <a:p>
            <a:r>
              <a:rPr lang="pt-PT" sz="2400" b="1" dirty="0" smtClean="0">
                <a:solidFill>
                  <a:srgbClr val="00B0F0"/>
                </a:solidFill>
              </a:rPr>
              <a:t>3. </a:t>
            </a:r>
            <a:r>
              <a:rPr lang="pt-PT" sz="2400" dirty="0" smtClean="0"/>
              <a:t>Reescreve as frases, substituindo os adjetivos por outros de sentido oposto. </a:t>
            </a:r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942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83568" y="2143116"/>
            <a:ext cx="4643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000" b="1" dirty="0" smtClean="0"/>
              <a:t>Variação </a:t>
            </a:r>
          </a:p>
          <a:p>
            <a:r>
              <a:rPr lang="pt-PT" sz="6000" b="1" dirty="0" smtClean="0"/>
              <a:t>em grau</a:t>
            </a:r>
            <a:endParaRPr lang="pt-PT" sz="6000" b="1" dirty="0"/>
          </a:p>
        </p:txBody>
      </p:sp>
    </p:spTree>
    <p:extLst>
      <p:ext uri="{BB962C8B-B14F-4D97-AF65-F5344CB8AC3E}">
        <p14:creationId xmlns:p14="http://schemas.microsoft.com/office/powerpoint/2010/main" val="43730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825178"/>
              </p:ext>
            </p:extLst>
          </p:nvPr>
        </p:nvGraphicFramePr>
        <p:xfrm>
          <a:off x="467544" y="1484784"/>
          <a:ext cx="8092921" cy="4455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23353"/>
                <a:gridCol w="1168935"/>
                <a:gridCol w="404045"/>
                <a:gridCol w="1252139"/>
                <a:gridCol w="3844449"/>
              </a:tblGrid>
              <a:tr h="370840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pt-PT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Exemplo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PT" sz="1850" dirty="0" smtClean="0"/>
                        <a:t>Normal</a:t>
                      </a:r>
                      <a:endParaRPr lang="pt-PT" sz="185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O Alfa é simpático</a:t>
                      </a:r>
                      <a:endParaRPr lang="pt-PT" sz="2000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pt-PT" sz="1850" dirty="0" smtClean="0"/>
                        <a:t>Comparativo</a:t>
                      </a:r>
                      <a:endParaRPr lang="pt-PT" sz="1850" b="1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PT" sz="1850" dirty="0" smtClean="0"/>
                        <a:t>Superioridade</a:t>
                      </a:r>
                      <a:endParaRPr lang="pt-PT" sz="185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O Alfa é mais simpático do que eu.</a:t>
                      </a:r>
                      <a:endParaRPr lang="pt-PT" sz="20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PT" sz="1850" dirty="0" smtClean="0"/>
                        <a:t>Igualdade</a:t>
                      </a:r>
                      <a:endParaRPr lang="pt-PT" sz="185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O Alfa é tão simpático como a</a:t>
                      </a:r>
                      <a:r>
                        <a:rPr lang="pt-PT" sz="2000" baseline="0" dirty="0" smtClean="0"/>
                        <a:t> Zuna.</a:t>
                      </a:r>
                      <a:endParaRPr lang="pt-PT" sz="20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PT" sz="1850" dirty="0" smtClean="0"/>
                        <a:t>Inferioridade</a:t>
                      </a:r>
                      <a:endParaRPr lang="pt-PT" sz="185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O Alfa é menos</a:t>
                      </a:r>
                      <a:r>
                        <a:rPr lang="pt-PT" sz="2000" baseline="0" dirty="0" smtClean="0"/>
                        <a:t> simpático do que tu.</a:t>
                      </a:r>
                      <a:endParaRPr lang="pt-PT" sz="2000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pt-PT" sz="1850" dirty="0" smtClean="0"/>
                        <a:t>Superlativo</a:t>
                      </a:r>
                      <a:endParaRPr lang="pt-PT" sz="18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50" dirty="0" smtClean="0"/>
                        <a:t>Absoluto</a:t>
                      </a:r>
                      <a:endParaRPr lang="pt-PT" sz="185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850" dirty="0" smtClean="0"/>
                        <a:t>Sintético</a:t>
                      </a:r>
                      <a:endParaRPr lang="pt-PT" sz="185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O Alfa é simpatiquíssimo.</a:t>
                      </a:r>
                      <a:endParaRPr lang="pt-PT" sz="20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85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850" dirty="0" smtClean="0"/>
                        <a:t>Analítico</a:t>
                      </a:r>
                      <a:endParaRPr lang="pt-PT" sz="185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O Alfa é muito simpático.</a:t>
                      </a:r>
                      <a:endParaRPr lang="pt-PT" sz="20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50" dirty="0" smtClean="0"/>
                        <a:t>Relativo</a:t>
                      </a:r>
                      <a:endParaRPr lang="pt-PT" sz="185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850" dirty="0" smtClean="0"/>
                        <a:t>Superioridade</a:t>
                      </a:r>
                      <a:endParaRPr lang="pt-PT" sz="185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O Alfa é o mais simpático de todos.</a:t>
                      </a:r>
                      <a:endParaRPr lang="pt-PT" sz="20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85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850" dirty="0" smtClean="0"/>
                        <a:t>Inferioridade</a:t>
                      </a:r>
                      <a:endParaRPr lang="pt-PT" sz="185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O Alfa é o menos simpático de todos.</a:t>
                      </a:r>
                      <a:endParaRPr lang="pt-PT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99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71472" y="85723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51078" y="1357298"/>
            <a:ext cx="777857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1. </a:t>
            </a:r>
            <a:r>
              <a:rPr lang="pt-PT" sz="2400" dirty="0" smtClean="0"/>
              <a:t>Classifica os adjetivos das frases seguintes quanto ao grau.</a:t>
            </a:r>
          </a:p>
          <a:p>
            <a:endParaRPr lang="pt-PT" sz="2800" dirty="0" smtClean="0"/>
          </a:p>
          <a:p>
            <a:r>
              <a:rPr lang="pt-PT" sz="2800" dirty="0" smtClean="0"/>
              <a:t>Este bolo está dulcíssimo.</a:t>
            </a:r>
          </a:p>
          <a:p>
            <a:endParaRPr lang="pt-PT" sz="2800" dirty="0"/>
          </a:p>
          <a:p>
            <a:r>
              <a:rPr lang="pt-PT" sz="2800" dirty="0" smtClean="0"/>
              <a:t>É o bolo mais doce de todos os que estão na festa.</a:t>
            </a:r>
          </a:p>
          <a:p>
            <a:endParaRPr lang="pt-PT" sz="2800" dirty="0"/>
          </a:p>
          <a:p>
            <a:r>
              <a:rPr lang="pt-PT" sz="2800" dirty="0" smtClean="0"/>
              <a:t>A Julieta é muito aplicada.</a:t>
            </a:r>
          </a:p>
          <a:p>
            <a:endParaRPr lang="pt-PT" sz="2800" dirty="0"/>
          </a:p>
          <a:p>
            <a:r>
              <a:rPr lang="pt-PT" sz="2800" dirty="0" smtClean="0"/>
              <a:t>Tu és tão preguiçoso quanto eu.     </a:t>
            </a:r>
          </a:p>
          <a:p>
            <a:endParaRPr lang="pt-PT" sz="2800" dirty="0" smtClean="0"/>
          </a:p>
          <a:p>
            <a:r>
              <a:rPr lang="pt-PT" sz="2800" dirty="0" smtClean="0"/>
              <a:t>Esta colher é mais pequena do que essa.</a:t>
            </a:r>
          </a:p>
        </p:txBody>
      </p:sp>
    </p:spTree>
    <p:extLst>
      <p:ext uri="{BB962C8B-B14F-4D97-AF65-F5344CB8AC3E}">
        <p14:creationId xmlns:p14="http://schemas.microsoft.com/office/powerpoint/2010/main" val="306294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084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827584" y="2996952"/>
            <a:ext cx="4643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000" b="1" dirty="0" err="1" smtClean="0"/>
              <a:t>Adjetivos</a:t>
            </a:r>
            <a:endParaRPr lang="pt-PT" sz="6000" b="1" dirty="0"/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714348" y="928670"/>
            <a:ext cx="77460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/>
              <a:t>     Os </a:t>
            </a:r>
            <a:r>
              <a:rPr lang="pt-PT" sz="3200" b="1" dirty="0" smtClean="0">
                <a:solidFill>
                  <a:srgbClr val="00B0F0"/>
                </a:solidFill>
              </a:rPr>
              <a:t>adjetivos qualificativos </a:t>
            </a:r>
            <a:r>
              <a:rPr lang="pt-PT" sz="3200" dirty="0" smtClean="0"/>
              <a:t>são palavras que indicam características e qualidades dos nomes. </a:t>
            </a:r>
            <a:r>
              <a:rPr lang="pt-PT" sz="3200" dirty="0"/>
              <a:t>A</a:t>
            </a:r>
            <a:r>
              <a:rPr lang="pt-PT" sz="3200" dirty="0" smtClean="0"/>
              <a:t>parecem ligados aos nomes antes ou depois deles.</a:t>
            </a:r>
          </a:p>
          <a:p>
            <a:endParaRPr lang="pt-PT" sz="3200" i="1" dirty="0" smtClean="0"/>
          </a:p>
          <a:p>
            <a:r>
              <a:rPr lang="pt-PT" sz="3200" dirty="0" smtClean="0"/>
              <a:t>Ex.: </a:t>
            </a:r>
            <a:r>
              <a:rPr lang="pt-PT" sz="3200" i="1" dirty="0" smtClean="0"/>
              <a:t>tempo </a:t>
            </a:r>
            <a:r>
              <a:rPr lang="pt-PT" sz="3200" i="1" u="sng" dirty="0" smtClean="0"/>
              <a:t>bom</a:t>
            </a:r>
            <a:r>
              <a:rPr lang="pt-PT" sz="3200" i="1" dirty="0" smtClean="0"/>
              <a:t> / </a:t>
            </a:r>
            <a:r>
              <a:rPr lang="pt-PT" sz="3200" i="1" u="sng" dirty="0" smtClean="0"/>
              <a:t>bom</a:t>
            </a:r>
            <a:r>
              <a:rPr lang="pt-PT" sz="3200" i="1" dirty="0" smtClean="0"/>
              <a:t> tempo</a:t>
            </a:r>
          </a:p>
          <a:p>
            <a:endParaRPr lang="pt-PT" sz="3200" dirty="0" smtClean="0"/>
          </a:p>
          <a:p>
            <a:r>
              <a:rPr lang="pt-PT" sz="3200" dirty="0" smtClean="0"/>
              <a:t>     Os adjetivos variam em género, número e grau, concordando com o nome que estão a qualificar.</a:t>
            </a:r>
            <a:endParaRPr lang="pt-PT" sz="3200" i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613" y="5024251"/>
            <a:ext cx="1206387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948813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83568" y="2276872"/>
            <a:ext cx="4643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000" b="1" dirty="0" smtClean="0"/>
              <a:t>Variação </a:t>
            </a:r>
          </a:p>
          <a:p>
            <a:r>
              <a:rPr lang="pt-PT" sz="6000" b="1" dirty="0" smtClean="0"/>
              <a:t>em género</a:t>
            </a:r>
            <a:endParaRPr lang="pt-PT" sz="6000" b="1" dirty="0"/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7992888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3600" dirty="0"/>
              <a:t>C</a:t>
            </a:r>
            <a:r>
              <a:rPr lang="pt-PT" sz="3600" dirty="0" smtClean="0"/>
              <a:t>omo os adjetivos classificam os nomes, têm de concordar com eles em género e em número. </a:t>
            </a:r>
          </a:p>
          <a:p>
            <a:pPr marL="0" indent="0">
              <a:buNone/>
            </a:pPr>
            <a:endParaRPr lang="pt-PT" sz="1200" dirty="0"/>
          </a:p>
          <a:p>
            <a:pPr marL="0" indent="0">
              <a:buNone/>
            </a:pPr>
            <a:r>
              <a:rPr lang="pt-PT" sz="3600" dirty="0" smtClean="0"/>
              <a:t>Por isso, algumas das transformações que se fazem para a formação do feminino ou do plural nos nomes também ocorrem nos adjetivos.</a:t>
            </a:r>
            <a:endParaRPr lang="pt-PT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08104" y="4485673"/>
            <a:ext cx="2736304" cy="208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64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064896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sz="3000" dirty="0"/>
              <a:t>A variação do </a:t>
            </a:r>
            <a:r>
              <a:rPr lang="pt-PT" sz="3000" dirty="0" smtClean="0"/>
              <a:t>adjetivo </a:t>
            </a:r>
            <a:r>
              <a:rPr lang="pt-PT" sz="3000" dirty="0"/>
              <a:t>em </a:t>
            </a:r>
            <a:r>
              <a:rPr lang="pt-PT" sz="3000" dirty="0" smtClean="0"/>
              <a:t>género  (</a:t>
            </a:r>
            <a:r>
              <a:rPr lang="pt-PT" sz="3000" dirty="0"/>
              <a:t>do </a:t>
            </a:r>
            <a:r>
              <a:rPr lang="pt-PT" sz="3000" dirty="0" smtClean="0"/>
              <a:t>masculino para </a:t>
            </a:r>
            <a:r>
              <a:rPr lang="pt-PT" sz="3000" dirty="0"/>
              <a:t>o </a:t>
            </a:r>
            <a:r>
              <a:rPr lang="pt-PT" sz="3000" dirty="0" smtClean="0"/>
              <a:t>feminino) </a:t>
            </a:r>
            <a:r>
              <a:rPr lang="pt-PT" sz="3000" dirty="0"/>
              <a:t>pode fazer-se de diferentes maneiras</a:t>
            </a:r>
            <a:r>
              <a:rPr lang="pt-PT" sz="3000" dirty="0" smtClean="0"/>
              <a:t>:</a:t>
            </a:r>
          </a:p>
          <a:p>
            <a:pPr marL="0" indent="0">
              <a:buNone/>
            </a:pPr>
            <a:endParaRPr lang="pt-PT" sz="2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pt-PT" sz="2800" dirty="0" smtClean="0">
              <a:latin typeface="Calibri"/>
              <a:cs typeface="Calibri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pt-PT" sz="2800" dirty="0" smtClean="0">
              <a:latin typeface="Calibri"/>
              <a:cs typeface="Calibri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pt-PT" sz="2800" dirty="0" smtClean="0">
              <a:latin typeface="Calibri"/>
              <a:cs typeface="Calibri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sz="3000" dirty="0" smtClean="0">
                <a:latin typeface="Calibri"/>
                <a:cs typeface="Calibri"/>
              </a:rPr>
              <a:t>−</a:t>
            </a:r>
            <a:r>
              <a:rPr lang="pt-PT" sz="3000" dirty="0" smtClean="0"/>
              <a:t> Mudar o </a:t>
            </a:r>
            <a:r>
              <a:rPr lang="pt-PT" sz="3000" b="1" dirty="0" err="1" smtClean="0"/>
              <a:t>o</a:t>
            </a:r>
            <a:r>
              <a:rPr lang="pt-PT" sz="3000" dirty="0" smtClean="0"/>
              <a:t> para </a:t>
            </a:r>
            <a:r>
              <a:rPr lang="pt-PT" sz="3000" b="1" dirty="0" smtClean="0"/>
              <a:t>a</a:t>
            </a:r>
            <a:r>
              <a:rPr lang="pt-PT" sz="3000" dirty="0" smtClean="0"/>
              <a:t>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sz="3000" dirty="0" smtClean="0"/>
              <a:t>Ex.: </a:t>
            </a:r>
            <a:r>
              <a:rPr lang="pt-PT" sz="3000" i="1" dirty="0" smtClean="0"/>
              <a:t>rapaz louro</a:t>
            </a:r>
            <a:r>
              <a:rPr lang="pt-PT" sz="3000" dirty="0" smtClean="0"/>
              <a:t>/ </a:t>
            </a:r>
            <a:r>
              <a:rPr lang="pt-PT" sz="3000" i="1" dirty="0" smtClean="0"/>
              <a:t>rapariga loura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pt-PT" sz="1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sz="3000" dirty="0" smtClean="0">
                <a:latin typeface="Calibri"/>
                <a:cs typeface="Calibri"/>
              </a:rPr>
              <a:t>− </a:t>
            </a:r>
            <a:r>
              <a:rPr lang="pt-PT" sz="3000" dirty="0" smtClean="0"/>
              <a:t>Acrescentar um</a:t>
            </a:r>
            <a:r>
              <a:rPr lang="pt-PT" sz="3000" b="1" dirty="0" smtClean="0"/>
              <a:t> a</a:t>
            </a:r>
            <a:r>
              <a:rPr lang="pt-PT" sz="3000" dirty="0" smtClean="0"/>
              <a:t>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sz="3000" dirty="0" smtClean="0"/>
              <a:t>Ex.: </a:t>
            </a:r>
            <a:r>
              <a:rPr lang="pt-PT" sz="3000" i="1" dirty="0" smtClean="0"/>
              <a:t>rapaz observador </a:t>
            </a:r>
            <a:r>
              <a:rPr lang="pt-PT" sz="3000" dirty="0" smtClean="0"/>
              <a:t>/ </a:t>
            </a:r>
            <a:r>
              <a:rPr lang="pt-PT" sz="3000" i="1" dirty="0" smtClean="0"/>
              <a:t>rapariga observadora</a:t>
            </a:r>
          </a:p>
          <a:p>
            <a:pPr marL="0" indent="0">
              <a:buNone/>
            </a:pPr>
            <a:endParaRPr lang="pt-PT" sz="1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PT" sz="3000" dirty="0" smtClean="0">
                <a:latin typeface="Calibri"/>
                <a:cs typeface="Calibri"/>
              </a:rPr>
              <a:t>− </a:t>
            </a:r>
            <a:r>
              <a:rPr lang="pt-PT" sz="3000" dirty="0" smtClean="0"/>
              <a:t>Manter a mesma forma.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t-PT" sz="3000" dirty="0" smtClean="0"/>
              <a:t>Ex.: </a:t>
            </a:r>
            <a:r>
              <a:rPr lang="pt-PT" sz="3000" i="1" dirty="0" smtClean="0"/>
              <a:t>rapaz triste </a:t>
            </a:r>
            <a:r>
              <a:rPr lang="pt-PT" sz="3000" dirty="0" smtClean="0"/>
              <a:t>/ </a:t>
            </a:r>
            <a:r>
              <a:rPr lang="pt-PT" sz="3000" i="1" dirty="0" smtClean="0"/>
              <a:t>rapariga triste</a:t>
            </a:r>
          </a:p>
        </p:txBody>
      </p:sp>
      <p:grpSp>
        <p:nvGrpSpPr>
          <p:cNvPr id="10" name="Grupo 16"/>
          <p:cNvGrpSpPr/>
          <p:nvPr/>
        </p:nvGrpSpPr>
        <p:grpSpPr>
          <a:xfrm>
            <a:off x="925130" y="1780340"/>
            <a:ext cx="3500561" cy="945167"/>
            <a:chOff x="990599" y="1040868"/>
            <a:chExt cx="3581401" cy="1143000"/>
          </a:xfrm>
        </p:grpSpPr>
        <p:grpSp>
          <p:nvGrpSpPr>
            <p:cNvPr id="11" name="Group 19"/>
            <p:cNvGrpSpPr>
              <a:grpSpLocks/>
            </p:cNvGrpSpPr>
            <p:nvPr/>
          </p:nvGrpSpPr>
          <p:grpSpPr bwMode="auto">
            <a:xfrm>
              <a:off x="990599" y="1040868"/>
              <a:ext cx="3581401" cy="1143000"/>
              <a:chOff x="990599" y="817012"/>
              <a:chExt cx="3283775" cy="1143172"/>
            </a:xfrm>
          </p:grpSpPr>
          <p:sp>
            <p:nvSpPr>
              <p:cNvPr id="13" name="Rounded Rectangle 13"/>
              <p:cNvSpPr/>
              <p:nvPr/>
            </p:nvSpPr>
            <p:spPr>
              <a:xfrm>
                <a:off x="990599" y="817012"/>
                <a:ext cx="3048000" cy="1143172"/>
              </a:xfrm>
              <a:prstGeom prst="roundRect">
                <a:avLst/>
              </a:prstGeom>
              <a:noFill/>
              <a:ln w="412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4" name="CaixaDeTexto 10"/>
              <p:cNvSpPr txBox="1">
                <a:spLocks noChangeArrowheads="1"/>
              </p:cNvSpPr>
              <p:nvPr/>
            </p:nvSpPr>
            <p:spPr bwMode="auto">
              <a:xfrm>
                <a:off x="1988374" y="1204938"/>
                <a:ext cx="2286000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pt-PT" sz="3600" b="1" dirty="0">
                    <a:solidFill>
                      <a:srgbClr val="3366FF"/>
                    </a:solidFill>
                    <a:latin typeface="Calibri" pitchFamily="-65" charset="0"/>
                  </a:rPr>
                  <a:t>Masculino</a:t>
                </a:r>
                <a:endParaRPr lang="pt-PT" b="1" dirty="0">
                  <a:solidFill>
                    <a:srgbClr val="3366FF"/>
                  </a:solidFill>
                  <a:latin typeface="Calibri" pitchFamily="-65" charset="0"/>
                </a:endParaRPr>
              </a:p>
            </p:txBody>
          </p:sp>
        </p:grpSp>
        <p:pic>
          <p:nvPicPr>
            <p:cNvPr id="12" name="Picture 2" descr="C:\Documents and Settings\Administrator\Desktop\ALFA_PPT\PPT LP\imagens PPT LP\20113023_RPD_F114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04057" y="1114699"/>
              <a:ext cx="974750" cy="995336"/>
            </a:xfrm>
            <a:prstGeom prst="rect">
              <a:avLst/>
            </a:prstGeom>
            <a:noFill/>
          </p:spPr>
        </p:pic>
      </p:grpSp>
      <p:grpSp>
        <p:nvGrpSpPr>
          <p:cNvPr id="16" name="Grupo 17"/>
          <p:cNvGrpSpPr/>
          <p:nvPr/>
        </p:nvGrpSpPr>
        <p:grpSpPr>
          <a:xfrm>
            <a:off x="4595766" y="1780338"/>
            <a:ext cx="3477694" cy="945167"/>
            <a:chOff x="4848252" y="1214422"/>
            <a:chExt cx="3581400" cy="1143000"/>
          </a:xfrm>
        </p:grpSpPr>
        <p:grpSp>
          <p:nvGrpSpPr>
            <p:cNvPr id="17" name="Group 19"/>
            <p:cNvGrpSpPr>
              <a:grpSpLocks/>
            </p:cNvGrpSpPr>
            <p:nvPr/>
          </p:nvGrpSpPr>
          <p:grpSpPr bwMode="auto">
            <a:xfrm>
              <a:off x="4848252" y="1214422"/>
              <a:ext cx="3581400" cy="1143000"/>
              <a:chOff x="990600" y="990600"/>
              <a:chExt cx="3283774" cy="1143172"/>
            </a:xfrm>
          </p:grpSpPr>
          <p:sp>
            <p:nvSpPr>
              <p:cNvPr id="19" name="Rounded Rectangle 13"/>
              <p:cNvSpPr/>
              <p:nvPr/>
            </p:nvSpPr>
            <p:spPr>
              <a:xfrm>
                <a:off x="990600" y="990600"/>
                <a:ext cx="3048000" cy="1143172"/>
              </a:xfrm>
              <a:prstGeom prst="roundRect">
                <a:avLst/>
              </a:prstGeom>
              <a:noFill/>
              <a:ln w="412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0" name="CaixaDeTexto 10"/>
              <p:cNvSpPr txBox="1">
                <a:spLocks noChangeArrowheads="1"/>
              </p:cNvSpPr>
              <p:nvPr/>
            </p:nvSpPr>
            <p:spPr bwMode="auto">
              <a:xfrm>
                <a:off x="1988374" y="1204938"/>
                <a:ext cx="2286000" cy="6464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pt-PT" sz="3600" b="1" dirty="0" smtClean="0">
                    <a:solidFill>
                      <a:srgbClr val="FF00FF"/>
                    </a:solidFill>
                    <a:latin typeface="Calibri" pitchFamily="-65" charset="0"/>
                  </a:rPr>
                  <a:t>Feminino</a:t>
                </a:r>
              </a:p>
            </p:txBody>
          </p:sp>
        </p:grpSp>
        <p:pic>
          <p:nvPicPr>
            <p:cNvPr id="18" name="Picture 3" descr="C:\Documents and Settings\Administrator\Desktop\ALFA_PPT\PPT LP\imagens PPT LP\20113023_RPD_F115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58320" y="1322276"/>
              <a:ext cx="878140" cy="963716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98762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942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83568" y="2348880"/>
            <a:ext cx="4643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b="1" dirty="0" smtClean="0"/>
              <a:t>Variação </a:t>
            </a:r>
          </a:p>
          <a:p>
            <a:r>
              <a:rPr lang="pt-PT" sz="5400" b="1" dirty="0" smtClean="0"/>
              <a:t>em número</a:t>
            </a:r>
            <a:endParaRPr lang="pt-PT" sz="5400" b="1" dirty="0"/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352" y="881336"/>
            <a:ext cx="8136904" cy="5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sz="2800" dirty="0" smtClean="0"/>
              <a:t>A </a:t>
            </a:r>
            <a:r>
              <a:rPr lang="pt-PT" sz="2800" dirty="0"/>
              <a:t>variação do </a:t>
            </a:r>
            <a:r>
              <a:rPr lang="pt-PT" sz="2800" dirty="0" smtClean="0"/>
              <a:t>adjetivo </a:t>
            </a:r>
            <a:r>
              <a:rPr lang="pt-PT" sz="2800" dirty="0"/>
              <a:t>em </a:t>
            </a:r>
            <a:r>
              <a:rPr lang="pt-PT" sz="2800" dirty="0" smtClean="0"/>
              <a:t>número (do singular para</a:t>
            </a:r>
          </a:p>
          <a:p>
            <a:pPr marL="0" indent="0">
              <a:buNone/>
            </a:pPr>
            <a:r>
              <a:rPr lang="pt-PT" sz="2800" dirty="0" smtClean="0"/>
              <a:t> </a:t>
            </a:r>
            <a:r>
              <a:rPr lang="pt-PT" sz="2800" dirty="0"/>
              <a:t>o </a:t>
            </a:r>
            <a:r>
              <a:rPr lang="pt-PT" sz="2800" dirty="0" smtClean="0"/>
              <a:t>plural) </a:t>
            </a:r>
            <a:r>
              <a:rPr lang="pt-PT" sz="2800" dirty="0"/>
              <a:t>pode fazer-se de diferentes maneiras</a:t>
            </a:r>
            <a:r>
              <a:rPr lang="pt-PT" sz="2800" dirty="0" smtClean="0"/>
              <a:t>:</a:t>
            </a:r>
          </a:p>
          <a:p>
            <a:pPr marL="0" indent="0">
              <a:buNone/>
            </a:pPr>
            <a:endParaRPr lang="pt-PT" sz="3000" dirty="0" smtClean="0"/>
          </a:p>
          <a:p>
            <a:pPr marL="0" indent="0">
              <a:buNone/>
            </a:pPr>
            <a:endParaRPr lang="pt-PT" sz="3000" i="1" dirty="0" smtClean="0"/>
          </a:p>
          <a:p>
            <a:pPr marL="0" indent="0">
              <a:buNone/>
            </a:pPr>
            <a:endParaRPr lang="pt-PT" sz="2800" i="1" dirty="0" smtClean="0"/>
          </a:p>
          <a:p>
            <a:pPr marL="0" indent="0">
              <a:buNone/>
            </a:pPr>
            <a:r>
              <a:rPr lang="pt-PT" sz="2800" i="1" dirty="0" smtClean="0"/>
              <a:t>– </a:t>
            </a:r>
            <a:r>
              <a:rPr lang="pt-PT" sz="2800" dirty="0"/>
              <a:t>Acrescentar um </a:t>
            </a:r>
            <a:r>
              <a:rPr lang="pt-PT" sz="2800" b="1" dirty="0"/>
              <a:t>s</a:t>
            </a:r>
            <a:r>
              <a:rPr lang="pt-PT" sz="2800" dirty="0"/>
              <a:t> quando </a:t>
            </a:r>
            <a:r>
              <a:rPr lang="pt-PT" sz="2800" dirty="0" smtClean="0"/>
              <a:t>o adjetivo termina </a:t>
            </a:r>
            <a:r>
              <a:rPr lang="pt-PT" sz="2800" dirty="0"/>
              <a:t>em vogal ou </a:t>
            </a:r>
            <a:r>
              <a:rPr lang="pt-PT" sz="2800" dirty="0" smtClean="0"/>
              <a:t>ditongo. </a:t>
            </a:r>
          </a:p>
          <a:p>
            <a:pPr marL="0" indent="0">
              <a:buNone/>
            </a:pPr>
            <a:r>
              <a:rPr lang="pt-PT" sz="2800" dirty="0" smtClean="0"/>
              <a:t>Ex.: </a:t>
            </a:r>
            <a:r>
              <a:rPr lang="pt-PT" sz="2800" i="1" dirty="0" smtClean="0"/>
              <a:t>nuvem pequena</a:t>
            </a:r>
            <a:r>
              <a:rPr lang="pt-PT" sz="2800" dirty="0" smtClean="0"/>
              <a:t> / </a:t>
            </a:r>
            <a:r>
              <a:rPr lang="pt-PT" sz="2800" i="1" dirty="0" smtClean="0"/>
              <a:t>nuvens pequenas</a:t>
            </a:r>
            <a:endParaRPr lang="pt-PT" sz="2800" i="1" dirty="0"/>
          </a:p>
          <a:p>
            <a:pPr marL="0" indent="0">
              <a:buNone/>
            </a:pPr>
            <a:endParaRPr lang="pt-PT" sz="1200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sz="2800" i="1" dirty="0" smtClean="0"/>
              <a:t>– </a:t>
            </a:r>
            <a:r>
              <a:rPr lang="pt-PT" sz="2800" dirty="0"/>
              <a:t>Acrescentar </a:t>
            </a:r>
            <a:r>
              <a:rPr lang="pt-PT" sz="2800" b="1" dirty="0"/>
              <a:t>es</a:t>
            </a:r>
            <a:r>
              <a:rPr lang="pt-PT" sz="2800" dirty="0"/>
              <a:t> nos </a:t>
            </a:r>
            <a:r>
              <a:rPr lang="pt-PT" sz="2800" dirty="0" smtClean="0"/>
              <a:t>adjetivos </a:t>
            </a:r>
            <a:r>
              <a:rPr lang="pt-PT" sz="2800" dirty="0"/>
              <a:t>terminados em </a:t>
            </a:r>
            <a:r>
              <a:rPr lang="pt-PT" sz="2800" dirty="0" smtClean="0"/>
              <a:t>consoante.</a:t>
            </a:r>
            <a:r>
              <a:rPr lang="pt-PT" sz="2800" i="1" dirty="0"/>
              <a:t> </a:t>
            </a:r>
            <a:endParaRPr lang="pt-PT" sz="2800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sz="2800" dirty="0" smtClean="0"/>
              <a:t>Ex: </a:t>
            </a:r>
            <a:r>
              <a:rPr lang="pt-PT" sz="2800" i="1" dirty="0" smtClean="0"/>
              <a:t>criança feliz </a:t>
            </a:r>
            <a:r>
              <a:rPr lang="pt-PT" sz="2800" dirty="0" smtClean="0"/>
              <a:t>/ </a:t>
            </a:r>
            <a:r>
              <a:rPr lang="pt-PT" sz="2800" i="1" dirty="0" smtClean="0"/>
              <a:t>crianças felizes</a:t>
            </a:r>
          </a:p>
        </p:txBody>
      </p:sp>
      <p:sp>
        <p:nvSpPr>
          <p:cNvPr id="15" name="CaixaDeTexto 10"/>
          <p:cNvSpPr txBox="1">
            <a:spLocks noChangeArrowheads="1"/>
          </p:cNvSpPr>
          <p:nvPr/>
        </p:nvSpPr>
        <p:spPr bwMode="auto">
          <a:xfrm>
            <a:off x="2043193" y="2266864"/>
            <a:ext cx="16617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PT" sz="3200" b="1" dirty="0">
                <a:solidFill>
                  <a:srgbClr val="E46C0A"/>
                </a:solidFill>
                <a:latin typeface="Calibri" pitchFamily="-65" charset="0"/>
              </a:rPr>
              <a:t>Singular</a:t>
            </a:r>
          </a:p>
        </p:txBody>
      </p: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1128746" y="2080563"/>
            <a:ext cx="2548305" cy="818611"/>
            <a:chOff x="990600" y="990600"/>
            <a:chExt cx="2819400" cy="1143000"/>
          </a:xfrm>
        </p:grpSpPr>
        <p:pic>
          <p:nvPicPr>
            <p:cNvPr id="22" name="Picture 16" descr="20081453_ID045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16670" y="1056535"/>
              <a:ext cx="785657" cy="101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Rounded Rectangle 15"/>
            <p:cNvSpPr/>
            <p:nvPr/>
          </p:nvSpPr>
          <p:spPr bwMode="auto">
            <a:xfrm>
              <a:off x="990600" y="990600"/>
              <a:ext cx="2819400" cy="1143000"/>
            </a:xfrm>
            <a:prstGeom prst="round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26" name="CaixaDeTexto 10"/>
          <p:cNvSpPr txBox="1">
            <a:spLocks noChangeArrowheads="1"/>
          </p:cNvSpPr>
          <p:nvPr/>
        </p:nvSpPr>
        <p:spPr bwMode="auto">
          <a:xfrm>
            <a:off x="6041146" y="2266865"/>
            <a:ext cx="14917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PT" sz="3200" b="1" dirty="0" smtClean="0">
                <a:solidFill>
                  <a:srgbClr val="800000"/>
                </a:solidFill>
                <a:latin typeface="Calibri" pitchFamily="-65" charset="0"/>
              </a:rPr>
              <a:t>Plural</a:t>
            </a:r>
          </a:p>
        </p:txBody>
      </p:sp>
      <p:grpSp>
        <p:nvGrpSpPr>
          <p:cNvPr id="27" name="Grupo 24"/>
          <p:cNvGrpSpPr/>
          <p:nvPr/>
        </p:nvGrpSpPr>
        <p:grpSpPr>
          <a:xfrm>
            <a:off x="4340150" y="1988840"/>
            <a:ext cx="2968154" cy="873784"/>
            <a:chOff x="5324500" y="926659"/>
            <a:chExt cx="2819400" cy="1216449"/>
          </a:xfrm>
        </p:grpSpPr>
        <p:grpSp>
          <p:nvGrpSpPr>
            <p:cNvPr id="28" name="Group 20"/>
            <p:cNvGrpSpPr>
              <a:grpSpLocks/>
            </p:cNvGrpSpPr>
            <p:nvPr/>
          </p:nvGrpSpPr>
          <p:grpSpPr bwMode="auto">
            <a:xfrm>
              <a:off x="5324501" y="926659"/>
              <a:ext cx="1551833" cy="1207704"/>
              <a:chOff x="5324501" y="1899797"/>
              <a:chExt cx="1551833" cy="1207704"/>
            </a:xfrm>
          </p:grpSpPr>
          <p:pic>
            <p:nvPicPr>
              <p:cNvPr id="32" name="Picture 17" descr="20081453_ID045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324501" y="1973247"/>
                <a:ext cx="761147" cy="11342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" name="Picture 19" descr="20081453_ID045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085647" y="1899797"/>
                <a:ext cx="790687" cy="11993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0" name="Rounded Rectangle 15"/>
            <p:cNvSpPr/>
            <p:nvPr/>
          </p:nvSpPr>
          <p:spPr bwMode="auto">
            <a:xfrm>
              <a:off x="5324500" y="1000108"/>
              <a:ext cx="2819400" cy="1143000"/>
            </a:xfrm>
            <a:prstGeom prst="round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136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455" y="836712"/>
            <a:ext cx="8229600" cy="543346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PT" sz="11200" i="1" dirty="0" smtClean="0"/>
              <a:t>–</a:t>
            </a:r>
            <a:r>
              <a:rPr lang="pt-PT" sz="11200" dirty="0" smtClean="0"/>
              <a:t> </a:t>
            </a:r>
            <a:r>
              <a:rPr lang="pt-PT" sz="11200" dirty="0"/>
              <a:t>Substituir a terminação </a:t>
            </a:r>
            <a:r>
              <a:rPr lang="pt-PT" sz="11200" b="1" dirty="0" err="1"/>
              <a:t>ão</a:t>
            </a:r>
            <a:r>
              <a:rPr lang="pt-PT" sz="11200" dirty="0"/>
              <a:t> por </a:t>
            </a:r>
            <a:r>
              <a:rPr lang="pt-PT" sz="11200" b="1" dirty="0" err="1"/>
              <a:t>ões</a:t>
            </a:r>
            <a:r>
              <a:rPr lang="pt-PT" sz="11200" dirty="0"/>
              <a:t>, </a:t>
            </a:r>
            <a:r>
              <a:rPr lang="pt-PT" sz="11200" b="1" dirty="0" err="1"/>
              <a:t>ãos</a:t>
            </a:r>
            <a:r>
              <a:rPr lang="pt-PT" sz="11200" dirty="0"/>
              <a:t> ou </a:t>
            </a:r>
            <a:r>
              <a:rPr lang="pt-PT" sz="11200" b="1" dirty="0" err="1"/>
              <a:t>ães</a:t>
            </a:r>
            <a:r>
              <a:rPr lang="pt-PT" sz="11200" dirty="0"/>
              <a:t>.</a:t>
            </a:r>
          </a:p>
          <a:p>
            <a:pPr marL="0" indent="0">
              <a:buNone/>
            </a:pPr>
            <a:r>
              <a:rPr lang="pt-PT" sz="11200" dirty="0"/>
              <a:t>Ex.: </a:t>
            </a:r>
            <a:r>
              <a:rPr lang="pt-PT" sz="11200" i="1" dirty="0"/>
              <a:t>menino </a:t>
            </a:r>
            <a:r>
              <a:rPr lang="pt-PT" sz="11200" i="1" dirty="0" smtClean="0"/>
              <a:t>comilão </a:t>
            </a:r>
            <a:r>
              <a:rPr lang="pt-PT" sz="11200" dirty="0" smtClean="0"/>
              <a:t>/ </a:t>
            </a:r>
            <a:r>
              <a:rPr lang="pt-PT" sz="11200" i="1" dirty="0" smtClean="0"/>
              <a:t>meninos </a:t>
            </a:r>
            <a:r>
              <a:rPr lang="pt-PT" sz="11200" i="1" dirty="0"/>
              <a:t>comilões</a:t>
            </a:r>
          </a:p>
          <a:p>
            <a:pPr marL="0" indent="0">
              <a:buNone/>
            </a:pPr>
            <a:endParaRPr lang="pt-PT" sz="6400" dirty="0" smtClean="0"/>
          </a:p>
          <a:p>
            <a:pPr marL="0" indent="0">
              <a:buNone/>
            </a:pPr>
            <a:endParaRPr lang="pt-PT" sz="6400" dirty="0"/>
          </a:p>
          <a:p>
            <a:pPr marL="0" indent="0">
              <a:buNone/>
            </a:pPr>
            <a:r>
              <a:rPr lang="pt-PT" sz="11200" i="1" dirty="0"/>
              <a:t>–</a:t>
            </a:r>
            <a:r>
              <a:rPr lang="pt-PT" sz="11200" dirty="0"/>
              <a:t> Substituir o </a:t>
            </a:r>
            <a:r>
              <a:rPr lang="pt-PT" sz="11200" b="1" dirty="0"/>
              <a:t>l</a:t>
            </a:r>
            <a:r>
              <a:rPr lang="pt-PT" sz="11200" dirty="0"/>
              <a:t> por </a:t>
            </a:r>
            <a:r>
              <a:rPr lang="pt-PT" sz="11200" b="1" dirty="0" err="1"/>
              <a:t>is</a:t>
            </a:r>
            <a:r>
              <a:rPr lang="pt-PT" sz="11200" dirty="0"/>
              <a:t> em nomes terminados em </a:t>
            </a:r>
            <a:r>
              <a:rPr lang="pt-PT" sz="11200" b="1" dirty="0"/>
              <a:t>al</a:t>
            </a:r>
            <a:r>
              <a:rPr lang="pt-PT" sz="11200" dirty="0"/>
              <a:t>, </a:t>
            </a:r>
            <a:r>
              <a:rPr lang="pt-PT" sz="11200" b="1" dirty="0"/>
              <a:t>el</a:t>
            </a:r>
            <a:r>
              <a:rPr lang="pt-PT" sz="11200" dirty="0"/>
              <a:t>, </a:t>
            </a:r>
            <a:r>
              <a:rPr lang="pt-PT" sz="11200" b="1" dirty="0" err="1"/>
              <a:t>ol</a:t>
            </a:r>
            <a:r>
              <a:rPr lang="pt-PT" sz="11200" b="1" dirty="0"/>
              <a:t> </a:t>
            </a:r>
            <a:r>
              <a:rPr lang="pt-PT" sz="11200" dirty="0"/>
              <a:t>e </a:t>
            </a:r>
            <a:r>
              <a:rPr lang="pt-PT" sz="11200" b="1" dirty="0" err="1"/>
              <a:t>ul</a:t>
            </a:r>
            <a:r>
              <a:rPr lang="pt-PT" sz="11200" b="1" dirty="0"/>
              <a:t>.</a:t>
            </a:r>
          </a:p>
          <a:p>
            <a:pPr marL="0" indent="0">
              <a:buNone/>
            </a:pPr>
            <a:r>
              <a:rPr lang="pt-PT" sz="11200" dirty="0"/>
              <a:t>Ex.:  </a:t>
            </a:r>
            <a:r>
              <a:rPr lang="pt-PT" sz="11200" i="1" dirty="0"/>
              <a:t>camisola azul </a:t>
            </a:r>
            <a:r>
              <a:rPr lang="pt-PT" sz="11200" dirty="0"/>
              <a:t>/ </a:t>
            </a:r>
            <a:r>
              <a:rPr lang="pt-PT" sz="11200" i="1" dirty="0"/>
              <a:t>camisolas azuis</a:t>
            </a:r>
          </a:p>
          <a:p>
            <a:pPr marL="0" indent="0">
              <a:buNone/>
            </a:pPr>
            <a:endParaRPr lang="pt-PT" sz="6400" dirty="0" smtClean="0"/>
          </a:p>
          <a:p>
            <a:pPr marL="0" indent="0">
              <a:buNone/>
            </a:pPr>
            <a:endParaRPr lang="pt-PT" sz="6400" dirty="0"/>
          </a:p>
          <a:p>
            <a:pPr marL="0" indent="0">
              <a:buNone/>
              <a:tabLst>
                <a:tab pos="360000" algn="l"/>
                <a:tab pos="1800000" algn="l"/>
              </a:tabLst>
            </a:pPr>
            <a:r>
              <a:rPr lang="pt-PT" sz="11200" i="1" dirty="0"/>
              <a:t>–</a:t>
            </a:r>
            <a:r>
              <a:rPr lang="pt-PT" sz="11200" dirty="0"/>
              <a:t> Substituir o </a:t>
            </a:r>
            <a:r>
              <a:rPr lang="pt-PT" sz="11200" b="1" dirty="0"/>
              <a:t>l</a:t>
            </a:r>
            <a:r>
              <a:rPr lang="pt-PT" sz="11200" dirty="0"/>
              <a:t> por </a:t>
            </a:r>
            <a:r>
              <a:rPr lang="pt-PT" sz="11200" b="1" dirty="0" err="1"/>
              <a:t>is</a:t>
            </a:r>
            <a:r>
              <a:rPr lang="pt-PT" sz="11200" dirty="0"/>
              <a:t> ou </a:t>
            </a:r>
            <a:r>
              <a:rPr lang="pt-PT" sz="11200" b="1" dirty="0"/>
              <a:t>eis</a:t>
            </a:r>
            <a:r>
              <a:rPr lang="pt-PT" sz="11200" dirty="0"/>
              <a:t> em nomes terminados em </a:t>
            </a:r>
            <a:r>
              <a:rPr lang="pt-PT" sz="11200" b="1" dirty="0" err="1"/>
              <a:t>il</a:t>
            </a:r>
            <a:r>
              <a:rPr lang="pt-PT" sz="11200" dirty="0"/>
              <a:t>.</a:t>
            </a:r>
          </a:p>
          <a:p>
            <a:pPr marL="0" indent="0">
              <a:buNone/>
              <a:tabLst>
                <a:tab pos="360000" algn="l"/>
                <a:tab pos="1800000" algn="l"/>
              </a:tabLst>
            </a:pPr>
            <a:r>
              <a:rPr lang="pt-PT" sz="11200" dirty="0"/>
              <a:t>Ex.: </a:t>
            </a:r>
            <a:r>
              <a:rPr lang="pt-PT" sz="11200" i="1" dirty="0"/>
              <a:t>pergunta fácil </a:t>
            </a:r>
            <a:r>
              <a:rPr lang="pt-PT" sz="11200" dirty="0"/>
              <a:t>/ </a:t>
            </a:r>
            <a:r>
              <a:rPr lang="pt-PT" sz="11200" i="1" dirty="0"/>
              <a:t>perguntas fác</a:t>
            </a:r>
            <a:r>
              <a:rPr lang="pt-PT" sz="11200" b="1" i="1" dirty="0"/>
              <a:t>eis</a:t>
            </a:r>
          </a:p>
          <a:p>
            <a:pPr marL="0" indent="0">
              <a:buNone/>
              <a:tabLst>
                <a:tab pos="360000" algn="l"/>
                <a:tab pos="1800000" algn="l"/>
              </a:tabLst>
            </a:pPr>
            <a:endParaRPr lang="pt-PT" sz="6400" b="1" dirty="0" smtClean="0"/>
          </a:p>
          <a:p>
            <a:pPr marL="0" indent="0">
              <a:buNone/>
              <a:tabLst>
                <a:tab pos="360000" algn="l"/>
                <a:tab pos="1800000" algn="l"/>
              </a:tabLst>
            </a:pPr>
            <a:endParaRPr lang="pt-PT" sz="6400" b="1" dirty="0"/>
          </a:p>
          <a:p>
            <a:pPr marL="0" indent="0">
              <a:buNone/>
              <a:tabLst>
                <a:tab pos="360000" algn="l"/>
                <a:tab pos="1800000" algn="l"/>
              </a:tabLst>
            </a:pPr>
            <a:r>
              <a:rPr lang="pt-PT" sz="11200" i="1" dirty="0"/>
              <a:t>–</a:t>
            </a:r>
            <a:r>
              <a:rPr lang="pt-PT" sz="11200" dirty="0"/>
              <a:t> Substituir a terminação </a:t>
            </a:r>
            <a:r>
              <a:rPr lang="pt-PT" sz="11200" b="1" dirty="0"/>
              <a:t>m</a:t>
            </a:r>
            <a:r>
              <a:rPr lang="pt-PT" sz="11200" dirty="0"/>
              <a:t> por </a:t>
            </a:r>
            <a:r>
              <a:rPr lang="pt-PT" sz="11200" b="1" dirty="0" err="1"/>
              <a:t>ns</a:t>
            </a:r>
            <a:r>
              <a:rPr lang="pt-PT" sz="11200" dirty="0"/>
              <a:t>.</a:t>
            </a:r>
          </a:p>
          <a:p>
            <a:pPr marL="0" indent="0">
              <a:buNone/>
              <a:tabLst>
                <a:tab pos="360000" algn="l"/>
                <a:tab pos="1800000" algn="l"/>
              </a:tabLst>
            </a:pPr>
            <a:r>
              <a:rPr lang="pt-PT" sz="11200" dirty="0"/>
              <a:t>Ex. </a:t>
            </a:r>
            <a:r>
              <a:rPr lang="pt-PT" sz="11200" i="1" dirty="0"/>
              <a:t>menino rui</a:t>
            </a:r>
            <a:r>
              <a:rPr lang="pt-PT" sz="11200" b="1" i="1" dirty="0"/>
              <a:t>m</a:t>
            </a:r>
            <a:r>
              <a:rPr lang="pt-PT" sz="11200" i="1" dirty="0"/>
              <a:t> </a:t>
            </a:r>
            <a:r>
              <a:rPr lang="pt-PT" sz="11200" dirty="0"/>
              <a:t>/ </a:t>
            </a:r>
            <a:r>
              <a:rPr lang="pt-PT" sz="11200" i="1" dirty="0"/>
              <a:t>meninos </a:t>
            </a:r>
            <a:r>
              <a:rPr lang="pt-PT" sz="11200" i="1" dirty="0" smtClean="0"/>
              <a:t>rui</a:t>
            </a:r>
            <a:r>
              <a:rPr lang="pt-PT" sz="11200" b="1" i="1" dirty="0" smtClean="0"/>
              <a:t>ns</a:t>
            </a:r>
            <a:endParaRPr lang="pt-PT" sz="11200" b="1" i="1" dirty="0">
              <a:cs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99060"/>
            <a:ext cx="2190831" cy="20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0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541</Words>
  <Application>Microsoft Office PowerPoint</Application>
  <PresentationFormat>On-screen Show (4:3)</PresentationFormat>
  <Paragraphs>108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.</dc:creator>
  <cp:lastModifiedBy>DRasteiro</cp:lastModifiedBy>
  <cp:revision>71</cp:revision>
  <dcterms:created xsi:type="dcterms:W3CDTF">2012-02-11T15:07:38Z</dcterms:created>
  <dcterms:modified xsi:type="dcterms:W3CDTF">2013-02-16T17:10:26Z</dcterms:modified>
</cp:coreProperties>
</file>