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74" r:id="rId4"/>
    <p:sldId id="298" r:id="rId5"/>
    <p:sldId id="297" r:id="rId6"/>
    <p:sldId id="300" r:id="rId7"/>
    <p:sldId id="299" r:id="rId8"/>
    <p:sldId id="296" r:id="rId9"/>
    <p:sldId id="293" r:id="rId10"/>
    <p:sldId id="301" r:id="rId11"/>
    <p:sldId id="282" r:id="rId12"/>
    <p:sldId id="285" r:id="rId13"/>
    <p:sldId id="286" r:id="rId14"/>
    <p:sldId id="287" r:id="rId15"/>
    <p:sldId id="289" r:id="rId16"/>
    <p:sldId id="283" r:id="rId17"/>
    <p:sldId id="290" r:id="rId18"/>
    <p:sldId id="291" r:id="rId19"/>
    <p:sldId id="294" r:id="rId20"/>
    <p:sldId id="295" r:id="rId2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0" autoAdjust="0"/>
  </p:normalViewPr>
  <p:slideViewPr>
    <p:cSldViewPr>
      <p:cViewPr>
        <p:scale>
          <a:sx n="75" d="100"/>
          <a:sy n="75" d="100"/>
        </p:scale>
        <p:origin x="-2028" y="-7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F8FA4-CAA9-4DFB-8EE2-9D8CD971EE63}" type="datetimeFigureOut">
              <a:rPr lang="pt-PT" smtClean="0"/>
              <a:t>16-02-2013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AC7D5-D726-4E5E-8FC7-F29A397C215C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1569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12</a:t>
            </a:fld>
            <a:endParaRPr lang="pt-P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13</a:t>
            </a:fld>
            <a:endParaRPr lang="pt-P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14</a:t>
            </a:fld>
            <a:endParaRPr lang="pt-P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15</a:t>
            </a:fld>
            <a:endParaRPr lang="pt-P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16</a:t>
            </a:fld>
            <a:endParaRPr lang="pt-P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17</a:t>
            </a:fld>
            <a:endParaRPr lang="pt-P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18</a:t>
            </a:fld>
            <a:endParaRPr lang="pt-P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19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20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8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1AC7D5-D726-4E5E-8FC7-F29A397C215C}" type="slidenum">
              <a:rPr lang="pt-PT" smtClean="0"/>
              <a:t>9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9B4A9-8D5A-40D9-932C-7688B768CF96}" type="datetimeFigureOut">
              <a:rPr lang="pt-PT" smtClean="0"/>
              <a:pPr/>
              <a:t>16-02-2013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87C0B-4E7E-479C-AE01-2D802C3175C8}" type="slidenum">
              <a:rPr lang="pt-PT" smtClean="0"/>
              <a:pPr/>
              <a:t>‹#›</a:t>
            </a:fld>
            <a:endParaRPr lang="pt-PT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3"/>
            <a:ext cx="9144000" cy="685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01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85723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Exercícios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51078" y="1357298"/>
            <a:ext cx="799288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1. </a:t>
            </a:r>
            <a:r>
              <a:rPr lang="pt-PT" sz="2400" dirty="0" smtClean="0"/>
              <a:t>Escreve as palavras na linha correspondente. De seguida, escreve frases com essas palavras.</a:t>
            </a:r>
          </a:p>
          <a:p>
            <a:endParaRPr lang="pt-PT" sz="2000" dirty="0" smtClean="0"/>
          </a:p>
          <a:p>
            <a:r>
              <a:rPr lang="pt-PT" sz="2400" dirty="0"/>
              <a:t>m</a:t>
            </a:r>
            <a:r>
              <a:rPr lang="pt-PT" sz="2400" dirty="0" smtClean="0"/>
              <a:t>elão        casinha        alcateia        homenzarrão       Andreia</a:t>
            </a:r>
            <a:endParaRPr lang="pt-PT" sz="2400" dirty="0"/>
          </a:p>
          <a:p>
            <a:endParaRPr lang="pt-PT" sz="2000" dirty="0" smtClean="0"/>
          </a:p>
          <a:p>
            <a:r>
              <a:rPr lang="pt-PT" sz="2000" dirty="0" smtClean="0"/>
              <a:t>Nome comum, masculino, singular</a:t>
            </a:r>
          </a:p>
          <a:p>
            <a:r>
              <a:rPr lang="pt-PT" sz="2000" dirty="0" smtClean="0"/>
              <a:t>Frase: </a:t>
            </a:r>
          </a:p>
          <a:p>
            <a:r>
              <a:rPr lang="pt-PT" sz="2000" dirty="0" smtClean="0"/>
              <a:t>Nome comum coletivo, feminino</a:t>
            </a:r>
          </a:p>
          <a:p>
            <a:r>
              <a:rPr lang="pt-PT" sz="2000" dirty="0" smtClean="0"/>
              <a:t>Frase: </a:t>
            </a:r>
          </a:p>
          <a:p>
            <a:r>
              <a:rPr lang="pt-PT" sz="2000" dirty="0" smtClean="0"/>
              <a:t>Nome próprio, feminino</a:t>
            </a:r>
          </a:p>
          <a:p>
            <a:r>
              <a:rPr lang="pt-PT" sz="2000" dirty="0" smtClean="0"/>
              <a:t>Frase: </a:t>
            </a:r>
          </a:p>
          <a:p>
            <a:r>
              <a:rPr lang="pt-PT" sz="2000" dirty="0" smtClean="0"/>
              <a:t>Nome no grau aumentativo</a:t>
            </a:r>
          </a:p>
          <a:p>
            <a:r>
              <a:rPr lang="pt-PT" sz="2000" dirty="0" smtClean="0"/>
              <a:t>Frase: </a:t>
            </a:r>
          </a:p>
          <a:p>
            <a:r>
              <a:rPr lang="pt-PT" sz="2000" dirty="0" smtClean="0"/>
              <a:t>Nome no grau diminutivo</a:t>
            </a:r>
          </a:p>
          <a:p>
            <a:r>
              <a:rPr lang="pt-PT" sz="2000" dirty="0" smtClean="0"/>
              <a:t>Frase: </a:t>
            </a:r>
          </a:p>
        </p:txBody>
      </p:sp>
    </p:spTree>
    <p:extLst>
      <p:ext uri="{BB962C8B-B14F-4D97-AF65-F5344CB8AC3E}">
        <p14:creationId xmlns:p14="http://schemas.microsoft.com/office/powerpoint/2010/main" val="335587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942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857224" y="2143116"/>
            <a:ext cx="4643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b="1" dirty="0" smtClean="0"/>
              <a:t>Variação </a:t>
            </a:r>
          </a:p>
          <a:p>
            <a:r>
              <a:rPr lang="pt-PT" sz="5400" b="1" dirty="0" smtClean="0"/>
              <a:t>em género</a:t>
            </a:r>
            <a:endParaRPr lang="pt-PT" sz="5400" b="1" dirty="0"/>
          </a:p>
        </p:txBody>
      </p:sp>
    </p:spTree>
    <p:extLst>
      <p:ext uri="{BB962C8B-B14F-4D97-AF65-F5344CB8AC3E}">
        <p14:creationId xmlns:p14="http://schemas.microsoft.com/office/powerpoint/2010/main" val="2144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539552" y="1000108"/>
            <a:ext cx="838541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600" dirty="0" smtClean="0"/>
              <a:t>A variação do nome em género (do género masculino para feminino) pode fazer-se de diferentes maneiras:</a:t>
            </a:r>
          </a:p>
          <a:p>
            <a:endParaRPr lang="pt-PT" sz="2600" dirty="0" smtClean="0"/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i="1" dirty="0" smtClean="0"/>
              <a:t>–</a:t>
            </a:r>
            <a:r>
              <a:rPr lang="pt-PT" sz="2600" dirty="0" smtClean="0"/>
              <a:t> Mudar o </a:t>
            </a:r>
            <a:r>
              <a:rPr lang="pt-PT" sz="2600" b="1" dirty="0" err="1" smtClean="0"/>
              <a:t>o</a:t>
            </a:r>
            <a:r>
              <a:rPr lang="pt-PT" sz="2600" dirty="0" smtClean="0"/>
              <a:t> final para </a:t>
            </a:r>
            <a:r>
              <a:rPr lang="pt-PT" sz="2600" b="1" dirty="0" smtClean="0"/>
              <a:t>a</a:t>
            </a:r>
            <a:r>
              <a:rPr lang="pt-PT" sz="2600" dirty="0" smtClean="0"/>
              <a:t>.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dirty="0" smtClean="0"/>
              <a:t>Ex.: pat</a:t>
            </a:r>
            <a:r>
              <a:rPr lang="pt-PT" sz="2600" b="1" dirty="0" smtClean="0"/>
              <a:t>o</a:t>
            </a:r>
            <a:r>
              <a:rPr lang="pt-PT" sz="2600" dirty="0" smtClean="0"/>
              <a:t>/pat</a:t>
            </a:r>
            <a:r>
              <a:rPr lang="pt-PT" sz="2600" b="1" dirty="0" smtClean="0"/>
              <a:t>a</a:t>
            </a:r>
            <a:r>
              <a:rPr lang="pt-PT" sz="2600" dirty="0" smtClean="0"/>
              <a:t>; sac</a:t>
            </a:r>
            <a:r>
              <a:rPr lang="pt-PT" sz="2600" b="1" dirty="0" smtClean="0"/>
              <a:t>o</a:t>
            </a:r>
            <a:r>
              <a:rPr lang="pt-PT" sz="2600" dirty="0" smtClean="0"/>
              <a:t>/sac</a:t>
            </a:r>
            <a:r>
              <a:rPr lang="pt-PT" sz="2600" b="1" dirty="0" smtClean="0"/>
              <a:t>a</a:t>
            </a:r>
            <a:r>
              <a:rPr lang="pt-PT" sz="2600" dirty="0" smtClean="0"/>
              <a:t>.</a:t>
            </a:r>
          </a:p>
          <a:p>
            <a:pPr>
              <a:tabLst>
                <a:tab pos="360000" algn="l"/>
                <a:tab pos="1800000" algn="l"/>
              </a:tabLst>
            </a:pPr>
            <a:endParaRPr lang="pt-PT" sz="2600" dirty="0" smtClean="0"/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i="1" dirty="0" smtClean="0"/>
              <a:t>–</a:t>
            </a:r>
            <a:r>
              <a:rPr lang="pt-PT" sz="2600" dirty="0" smtClean="0"/>
              <a:t> Acrescentar um </a:t>
            </a:r>
            <a:r>
              <a:rPr lang="pt-PT" sz="2600" b="1" dirty="0" smtClean="0"/>
              <a:t>a</a:t>
            </a:r>
            <a:r>
              <a:rPr lang="pt-PT" sz="2600" dirty="0" smtClean="0"/>
              <a:t> em nomes terminados em consoante.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dirty="0" smtClean="0"/>
              <a:t>Ex.: professor/professor</a:t>
            </a:r>
            <a:r>
              <a:rPr lang="pt-PT" sz="2600" b="1" dirty="0" smtClean="0"/>
              <a:t>a</a:t>
            </a:r>
            <a:r>
              <a:rPr lang="pt-PT" sz="2600" dirty="0" smtClean="0"/>
              <a:t>; pintor/pintor</a:t>
            </a:r>
            <a:r>
              <a:rPr lang="pt-PT" sz="2600" b="1" dirty="0" smtClean="0"/>
              <a:t>a</a:t>
            </a:r>
            <a:r>
              <a:rPr lang="pt-PT" sz="2600" dirty="0" smtClean="0"/>
              <a:t>.</a:t>
            </a:r>
          </a:p>
          <a:p>
            <a:pPr>
              <a:tabLst>
                <a:tab pos="360000" algn="l"/>
                <a:tab pos="1800000" algn="l"/>
              </a:tabLst>
            </a:pPr>
            <a:endParaRPr lang="pt-PT" sz="2600" dirty="0" smtClean="0"/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i="1" dirty="0" smtClean="0"/>
              <a:t>–</a:t>
            </a:r>
            <a:r>
              <a:rPr lang="pt-PT" sz="2600" dirty="0" smtClean="0"/>
              <a:t> Mudar o </a:t>
            </a:r>
            <a:r>
              <a:rPr lang="pt-PT" sz="2600" b="1" dirty="0" err="1" smtClean="0"/>
              <a:t>ão</a:t>
            </a:r>
            <a:r>
              <a:rPr lang="pt-PT" sz="2600" dirty="0" smtClean="0"/>
              <a:t> para </a:t>
            </a:r>
            <a:r>
              <a:rPr lang="pt-PT" sz="2600" b="1" dirty="0" err="1" smtClean="0"/>
              <a:t>ona</a:t>
            </a:r>
            <a:r>
              <a:rPr lang="pt-PT" sz="2600" dirty="0" smtClean="0"/>
              <a:t>, </a:t>
            </a:r>
            <a:r>
              <a:rPr lang="pt-PT" sz="2600" b="1" dirty="0" err="1" smtClean="0"/>
              <a:t>ana</a:t>
            </a:r>
            <a:r>
              <a:rPr lang="pt-PT" sz="2600" dirty="0" smtClean="0"/>
              <a:t>, </a:t>
            </a:r>
            <a:r>
              <a:rPr lang="pt-PT" sz="2600" b="1" dirty="0" smtClean="0"/>
              <a:t>ã</a:t>
            </a:r>
            <a:r>
              <a:rPr lang="pt-PT" sz="2600" dirty="0" smtClean="0"/>
              <a:t> ou </a:t>
            </a:r>
            <a:r>
              <a:rPr lang="pt-PT" sz="2600" b="1" dirty="0" err="1" smtClean="0"/>
              <a:t>oa</a:t>
            </a:r>
            <a:r>
              <a:rPr lang="pt-PT" sz="2600" dirty="0" smtClean="0"/>
              <a:t> em nomes terminados em </a:t>
            </a:r>
            <a:r>
              <a:rPr lang="pt-PT" sz="2600" b="1" dirty="0" err="1" smtClean="0"/>
              <a:t>ão</a:t>
            </a:r>
            <a:r>
              <a:rPr lang="pt-PT" sz="2600" dirty="0" smtClean="0"/>
              <a:t>.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dirty="0" smtClean="0"/>
              <a:t>Ex.: patr</a:t>
            </a:r>
            <a:r>
              <a:rPr lang="pt-PT" sz="2600" b="1" dirty="0" smtClean="0"/>
              <a:t>ão</a:t>
            </a:r>
            <a:r>
              <a:rPr lang="pt-PT" sz="2600" dirty="0" smtClean="0"/>
              <a:t>/patr</a:t>
            </a:r>
            <a:r>
              <a:rPr lang="pt-PT" sz="2600" b="1" dirty="0" smtClean="0"/>
              <a:t>oa</a:t>
            </a:r>
            <a:r>
              <a:rPr lang="pt-PT" sz="2600" dirty="0" smtClean="0"/>
              <a:t>; an</a:t>
            </a:r>
            <a:r>
              <a:rPr lang="pt-PT" sz="2600" b="1" dirty="0" smtClean="0"/>
              <a:t>ão</a:t>
            </a:r>
            <a:r>
              <a:rPr lang="pt-PT" sz="2600" dirty="0" smtClean="0"/>
              <a:t>/an</a:t>
            </a:r>
            <a:r>
              <a:rPr lang="pt-PT" sz="2600" b="1" dirty="0" smtClean="0"/>
              <a:t>ã</a:t>
            </a:r>
            <a:r>
              <a:rPr lang="pt-PT" sz="2600" dirty="0" smtClean="0"/>
              <a:t>; Jo</a:t>
            </a:r>
            <a:r>
              <a:rPr lang="pt-PT" sz="2600" b="1" dirty="0" smtClean="0"/>
              <a:t>ão</a:t>
            </a:r>
            <a:r>
              <a:rPr lang="pt-PT" sz="2600" dirty="0" smtClean="0"/>
              <a:t>/Jo</a:t>
            </a:r>
            <a:r>
              <a:rPr lang="pt-PT" sz="2600" b="1" dirty="0" smtClean="0"/>
              <a:t>ana</a:t>
            </a:r>
            <a:r>
              <a:rPr lang="pt-PT" sz="2600" dirty="0" smtClean="0"/>
              <a:t>; solteir</a:t>
            </a:r>
            <a:r>
              <a:rPr lang="pt-PT" sz="2600" b="1" dirty="0" smtClean="0"/>
              <a:t>ão</a:t>
            </a:r>
            <a:r>
              <a:rPr lang="pt-PT" sz="2600" dirty="0" smtClean="0"/>
              <a:t>/solteir</a:t>
            </a:r>
            <a:r>
              <a:rPr lang="pt-PT" sz="2600" b="1" dirty="0" smtClean="0"/>
              <a:t>ona</a:t>
            </a:r>
            <a:r>
              <a:rPr lang="pt-PT" sz="2600" dirty="0" smtClean="0"/>
              <a:t>.</a:t>
            </a:r>
            <a:endParaRPr lang="pt-PT" sz="2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5" y="1574975"/>
            <a:ext cx="864097" cy="1843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1472" y="928670"/>
            <a:ext cx="803297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000" algn="l"/>
                <a:tab pos="1800000" algn="l"/>
              </a:tabLst>
            </a:pPr>
            <a:r>
              <a:rPr lang="pt-PT" sz="2600" i="1" dirty="0" smtClean="0"/>
              <a:t>–</a:t>
            </a:r>
            <a:r>
              <a:rPr lang="pt-PT" sz="2600" dirty="0" smtClean="0"/>
              <a:t> Manter a forma, uma vez que se aplica ambos os géneros.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dirty="0" smtClean="0"/>
              <a:t>Ex.: pessoa, habitante, jovem.</a:t>
            </a:r>
          </a:p>
          <a:p>
            <a:pPr>
              <a:tabLst>
                <a:tab pos="360000" algn="l"/>
                <a:tab pos="1800000" algn="l"/>
              </a:tabLst>
            </a:pPr>
            <a:endParaRPr lang="pt-PT" sz="2600" dirty="0" smtClean="0"/>
          </a:p>
          <a:p>
            <a:pPr>
              <a:tabLst>
                <a:tab pos="360000" algn="l"/>
                <a:tab pos="1800000" algn="l"/>
              </a:tabLst>
            </a:pPr>
            <a:endParaRPr lang="pt-PT" sz="2600" dirty="0" smtClean="0"/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i="1" dirty="0" smtClean="0"/>
              <a:t>–</a:t>
            </a:r>
            <a:r>
              <a:rPr lang="pt-PT" sz="2600" dirty="0" smtClean="0"/>
              <a:t> Manter a forma e distinguir o género apenas pelo artigo que antecede o nome.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dirty="0" smtClean="0"/>
              <a:t>Ex.: </a:t>
            </a:r>
            <a:r>
              <a:rPr lang="pt-PT" sz="2600" b="1" dirty="0" smtClean="0"/>
              <a:t>a</a:t>
            </a:r>
            <a:r>
              <a:rPr lang="pt-PT" sz="2600" dirty="0" smtClean="0"/>
              <a:t> dentista/</a:t>
            </a:r>
            <a:r>
              <a:rPr lang="pt-PT" sz="2600" b="1" dirty="0" smtClean="0"/>
              <a:t>o</a:t>
            </a:r>
            <a:r>
              <a:rPr lang="pt-PT" sz="2600" dirty="0" smtClean="0"/>
              <a:t> dentista; </a:t>
            </a:r>
            <a:r>
              <a:rPr lang="pt-PT" sz="2600" b="1" dirty="0" smtClean="0"/>
              <a:t>uma</a:t>
            </a:r>
            <a:r>
              <a:rPr lang="pt-PT" sz="2600" dirty="0" smtClean="0"/>
              <a:t> chimpanzé/</a:t>
            </a:r>
            <a:r>
              <a:rPr lang="pt-PT" sz="2600" b="1" dirty="0" smtClean="0"/>
              <a:t>um</a:t>
            </a:r>
            <a:r>
              <a:rPr lang="pt-PT" sz="2600" dirty="0" smtClean="0"/>
              <a:t> chimpanzé.</a:t>
            </a:r>
          </a:p>
          <a:p>
            <a:pPr>
              <a:tabLst>
                <a:tab pos="360000" algn="l"/>
                <a:tab pos="1800000" algn="l"/>
              </a:tabLst>
            </a:pPr>
            <a:endParaRPr lang="pt-PT" sz="2600" dirty="0" smtClean="0"/>
          </a:p>
          <a:p>
            <a:pPr>
              <a:tabLst>
                <a:tab pos="360000" algn="l"/>
                <a:tab pos="1800000" algn="l"/>
              </a:tabLst>
            </a:pPr>
            <a:endParaRPr lang="pt-PT" sz="2600" dirty="0" smtClean="0"/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i="1" dirty="0" smtClean="0"/>
              <a:t>–</a:t>
            </a:r>
            <a:r>
              <a:rPr lang="pt-PT" sz="2600" dirty="0" smtClean="0"/>
              <a:t> Ter diferentes formas para os dois géneros.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dirty="0" smtClean="0"/>
              <a:t>Ex.: marido/esposa; pai/mãe.</a:t>
            </a:r>
          </a:p>
          <a:p>
            <a:endParaRPr lang="pt-PT" sz="2600" dirty="0"/>
          </a:p>
        </p:txBody>
      </p:sp>
      <p:pic>
        <p:nvPicPr>
          <p:cNvPr id="5" name="Imagem 4" descr="20113015_RPD_ID02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4265" y="5085184"/>
            <a:ext cx="1611302" cy="1493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571472" y="928670"/>
            <a:ext cx="803297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000" algn="l"/>
                <a:tab pos="1800000" algn="l"/>
              </a:tabLst>
            </a:pPr>
            <a:r>
              <a:rPr lang="pt-PT" sz="2600" i="1" dirty="0" smtClean="0"/>
              <a:t>–</a:t>
            </a:r>
            <a:r>
              <a:rPr lang="pt-PT" sz="2600" dirty="0" smtClean="0"/>
              <a:t> Juntar as palavras macho ou fêmea.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dirty="0" smtClean="0"/>
              <a:t>Ex.: coruja </a:t>
            </a:r>
            <a:r>
              <a:rPr lang="pt-PT" sz="2600" b="1" dirty="0" smtClean="0"/>
              <a:t>macho</a:t>
            </a:r>
            <a:r>
              <a:rPr lang="pt-PT" sz="2600" dirty="0" smtClean="0"/>
              <a:t>/coruja </a:t>
            </a:r>
            <a:r>
              <a:rPr lang="pt-PT" sz="2600" b="1" dirty="0" smtClean="0"/>
              <a:t>fêmea</a:t>
            </a:r>
            <a:r>
              <a:rPr lang="pt-PT" sz="2600" dirty="0" smtClean="0"/>
              <a:t>; andorinha </a:t>
            </a:r>
            <a:r>
              <a:rPr lang="pt-PT" sz="2600" b="1" dirty="0" smtClean="0"/>
              <a:t>macho</a:t>
            </a:r>
            <a:r>
              <a:rPr lang="pt-PT" sz="2600" dirty="0" smtClean="0"/>
              <a:t>/andorinha </a:t>
            </a:r>
            <a:r>
              <a:rPr lang="pt-PT" sz="2600" b="1" dirty="0" smtClean="0"/>
              <a:t>fêmea</a:t>
            </a:r>
            <a:r>
              <a:rPr lang="pt-PT" sz="2600" dirty="0" smtClean="0"/>
              <a:t>.</a:t>
            </a:r>
          </a:p>
          <a:p>
            <a:pPr>
              <a:tabLst>
                <a:tab pos="360000" algn="l"/>
                <a:tab pos="1800000" algn="l"/>
              </a:tabLst>
            </a:pPr>
            <a:endParaRPr lang="pt-PT" sz="2600" dirty="0" smtClean="0"/>
          </a:p>
          <a:p>
            <a:pPr>
              <a:tabLst>
                <a:tab pos="360000" algn="l"/>
                <a:tab pos="1800000" algn="l"/>
              </a:tabLst>
            </a:pPr>
            <a:endParaRPr lang="pt-PT" sz="2600" dirty="0" smtClean="0"/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i="1" dirty="0" smtClean="0"/>
              <a:t>–</a:t>
            </a:r>
            <a:r>
              <a:rPr lang="pt-PT" sz="2600" dirty="0" smtClean="0"/>
              <a:t> Optar por duas formas no feminino.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dirty="0" smtClean="0"/>
              <a:t>Ex.: cardador/cardadora ou cardadeira;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dirty="0" smtClean="0"/>
              <a:t>	   comendador/</a:t>
            </a:r>
            <a:r>
              <a:rPr lang="pt-PT" sz="2600" dirty="0" err="1" smtClean="0"/>
              <a:t>comendadora</a:t>
            </a:r>
            <a:r>
              <a:rPr lang="pt-PT" sz="2600" dirty="0" smtClean="0"/>
              <a:t> ou comendadeira.</a:t>
            </a:r>
          </a:p>
          <a:p>
            <a:pPr>
              <a:tabLst>
                <a:tab pos="360000" algn="l"/>
                <a:tab pos="1800000" algn="l"/>
              </a:tabLst>
            </a:pPr>
            <a:endParaRPr lang="pt-PT" sz="2600" dirty="0" smtClean="0"/>
          </a:p>
          <a:p>
            <a:pPr>
              <a:tabLst>
                <a:tab pos="360000" algn="l"/>
                <a:tab pos="1800000" algn="l"/>
              </a:tabLst>
            </a:pPr>
            <a:endParaRPr lang="pt-PT" sz="2600" dirty="0" smtClean="0"/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i="1" dirty="0" smtClean="0"/>
              <a:t>–</a:t>
            </a:r>
            <a:r>
              <a:rPr lang="pt-PT" sz="2600" dirty="0" smtClean="0"/>
              <a:t> Acrescentar a terminação </a:t>
            </a:r>
            <a:r>
              <a:rPr lang="pt-PT" sz="2600" b="1" dirty="0" err="1" smtClean="0"/>
              <a:t>ina</a:t>
            </a:r>
            <a:r>
              <a:rPr lang="pt-PT" sz="2600" dirty="0" smtClean="0"/>
              <a:t>, </a:t>
            </a:r>
            <a:r>
              <a:rPr lang="pt-PT" sz="2600" b="1" dirty="0" err="1" smtClean="0"/>
              <a:t>isa</a:t>
            </a:r>
            <a:r>
              <a:rPr lang="pt-PT" sz="2600" dirty="0" smtClean="0"/>
              <a:t>, </a:t>
            </a:r>
            <a:r>
              <a:rPr lang="pt-PT" sz="2600" b="1" dirty="0" err="1" smtClean="0"/>
              <a:t>inha</a:t>
            </a:r>
            <a:r>
              <a:rPr lang="pt-PT" sz="2600" dirty="0" smtClean="0"/>
              <a:t>, </a:t>
            </a:r>
            <a:r>
              <a:rPr lang="pt-PT" sz="2600" b="1" dirty="0" err="1" smtClean="0"/>
              <a:t>esa</a:t>
            </a:r>
            <a:r>
              <a:rPr lang="pt-PT" sz="2600" dirty="0" smtClean="0"/>
              <a:t>, </a:t>
            </a:r>
            <a:r>
              <a:rPr lang="pt-PT" sz="2600" b="1" dirty="0" smtClean="0"/>
              <a:t>essa</a:t>
            </a:r>
            <a:r>
              <a:rPr lang="pt-PT" sz="2600" dirty="0" smtClean="0"/>
              <a:t>.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dirty="0" smtClean="0"/>
              <a:t>Ex.: herói/hero</a:t>
            </a:r>
            <a:r>
              <a:rPr lang="pt-PT" sz="2600" b="1" dirty="0" smtClean="0"/>
              <a:t>ína</a:t>
            </a:r>
            <a:r>
              <a:rPr lang="pt-PT" sz="2600" dirty="0" smtClean="0"/>
              <a:t>; papa/pap</a:t>
            </a:r>
            <a:r>
              <a:rPr lang="pt-PT" sz="2600" b="1" dirty="0" smtClean="0"/>
              <a:t>isa</a:t>
            </a:r>
            <a:r>
              <a:rPr lang="pt-PT" sz="2600" dirty="0" smtClean="0"/>
              <a:t>; galo/gal</a:t>
            </a:r>
            <a:r>
              <a:rPr lang="pt-PT" sz="2600" b="1" dirty="0" smtClean="0"/>
              <a:t>inha</a:t>
            </a:r>
            <a:r>
              <a:rPr lang="pt-PT" sz="2600" dirty="0" smtClean="0"/>
              <a:t>; abade/abad</a:t>
            </a:r>
            <a:r>
              <a:rPr lang="pt-PT" sz="2600" b="1" dirty="0" smtClean="0"/>
              <a:t>essa</a:t>
            </a:r>
            <a:r>
              <a:rPr lang="pt-PT" sz="2600" dirty="0" smtClean="0"/>
              <a:t>; cônsul/consul</a:t>
            </a:r>
            <a:r>
              <a:rPr lang="pt-PT" sz="2600" b="1" dirty="0" smtClean="0"/>
              <a:t>esa</a:t>
            </a:r>
            <a:r>
              <a:rPr lang="pt-PT" sz="2600" dirty="0" smtClean="0"/>
              <a:t>.</a:t>
            </a:r>
          </a:p>
          <a:p>
            <a:endParaRPr lang="pt-PT" sz="2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962548"/>
            <a:ext cx="2543686" cy="266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747068" y="1340768"/>
            <a:ext cx="730529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0000" algn="l"/>
                <a:tab pos="1800000" algn="l"/>
              </a:tabLst>
            </a:pPr>
            <a:r>
              <a:rPr lang="pt-PT" sz="2600" i="1" dirty="0" smtClean="0"/>
              <a:t>–</a:t>
            </a:r>
            <a:r>
              <a:rPr lang="pt-PT" sz="2600" dirty="0" smtClean="0"/>
              <a:t> Substituir a terminação </a:t>
            </a:r>
            <a:r>
              <a:rPr lang="pt-PT" sz="2600" b="1" dirty="0" smtClean="0"/>
              <a:t>dor</a:t>
            </a:r>
            <a:r>
              <a:rPr lang="pt-PT" sz="2600" dirty="0" smtClean="0"/>
              <a:t> por </a:t>
            </a:r>
            <a:r>
              <a:rPr lang="pt-PT" sz="2600" b="1" dirty="0" smtClean="0"/>
              <a:t>triz</a:t>
            </a:r>
            <a:r>
              <a:rPr lang="pt-PT" sz="2600" dirty="0" smtClean="0"/>
              <a:t> ou </a:t>
            </a:r>
            <a:r>
              <a:rPr lang="pt-PT" sz="2600" b="1" dirty="0" err="1" smtClean="0"/>
              <a:t>deira</a:t>
            </a:r>
            <a:r>
              <a:rPr lang="pt-PT" sz="2600" dirty="0" smtClean="0"/>
              <a:t>.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600" dirty="0" smtClean="0"/>
              <a:t>Ex.: vende</a:t>
            </a:r>
            <a:r>
              <a:rPr lang="pt-PT" sz="2600" b="1" dirty="0" smtClean="0"/>
              <a:t>dor</a:t>
            </a:r>
            <a:r>
              <a:rPr lang="pt-PT" sz="2600" dirty="0" smtClean="0"/>
              <a:t>/vende</a:t>
            </a:r>
            <a:r>
              <a:rPr lang="pt-PT" sz="2600" b="1" dirty="0" smtClean="0"/>
              <a:t>deira</a:t>
            </a:r>
            <a:r>
              <a:rPr lang="pt-PT" sz="2600" dirty="0" smtClean="0"/>
              <a:t>; impera</a:t>
            </a:r>
            <a:r>
              <a:rPr lang="pt-PT" sz="2600" b="1" dirty="0" smtClean="0"/>
              <a:t>dor</a:t>
            </a:r>
            <a:r>
              <a:rPr lang="pt-PT" sz="2600" dirty="0" smtClean="0"/>
              <a:t>/impera</a:t>
            </a:r>
            <a:r>
              <a:rPr lang="pt-PT" sz="2600" b="1" dirty="0" smtClean="0"/>
              <a:t>triz</a:t>
            </a:r>
            <a:r>
              <a:rPr lang="pt-PT" sz="2600" dirty="0" smtClean="0"/>
              <a:t>.</a:t>
            </a:r>
            <a:endParaRPr lang="pt-PT" sz="2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234549"/>
            <a:ext cx="3411324" cy="292494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9552" y="3433952"/>
            <a:ext cx="47525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800" dirty="0"/>
              <a:t>Mas </a:t>
            </a:r>
            <a:r>
              <a:rPr lang="pt-PT" sz="2800" b="1" dirty="0">
                <a:solidFill>
                  <a:srgbClr val="00B0F0"/>
                </a:solidFill>
              </a:rPr>
              <a:t>atenção</a:t>
            </a:r>
            <a:r>
              <a:rPr lang="pt-PT" sz="2800" dirty="0" smtClean="0"/>
              <a:t>:</a:t>
            </a:r>
            <a:endParaRPr lang="pt-PT" sz="2800" dirty="0"/>
          </a:p>
          <a:p>
            <a:pPr>
              <a:tabLst>
                <a:tab pos="180000" algn="l"/>
              </a:tabLst>
            </a:pPr>
            <a:r>
              <a:rPr lang="pt-PT" sz="2800" dirty="0"/>
              <a:t>Há nomes que têm significados diferentes dependendo do género em que se encontram.</a:t>
            </a:r>
          </a:p>
          <a:p>
            <a:pPr>
              <a:tabLst>
                <a:tab pos="180000" algn="l"/>
              </a:tabLst>
            </a:pPr>
            <a:r>
              <a:rPr lang="pt-PT" sz="2800" dirty="0"/>
              <a:t>Ex.: o prato – a prata; o rolo – a rola.</a:t>
            </a:r>
          </a:p>
        </p:txBody>
      </p: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77804" y="944623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Exercícios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51078" y="142873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b="1" dirty="0" smtClean="0">
                <a:solidFill>
                  <a:srgbClr val="00B0F0"/>
                </a:solidFill>
              </a:rPr>
              <a:t>1.</a:t>
            </a:r>
            <a:r>
              <a:rPr lang="pt-PT" sz="2200" b="1" dirty="0" smtClean="0">
                <a:solidFill>
                  <a:srgbClr val="00B0F0"/>
                </a:solidFill>
              </a:rPr>
              <a:t> </a:t>
            </a:r>
            <a:r>
              <a:rPr lang="pt-PT" sz="2400" dirty="0" smtClean="0"/>
              <a:t>Completa com o masculino ou o feminino das palavras.</a:t>
            </a:r>
            <a:endParaRPr lang="pt-PT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438805"/>
              </p:ext>
            </p:extLst>
          </p:nvPr>
        </p:nvGraphicFramePr>
        <p:xfrm>
          <a:off x="1276160" y="2060848"/>
          <a:ext cx="6336704" cy="418437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240360"/>
                <a:gridCol w="3096344"/>
              </a:tblGrid>
              <a:tr h="465639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Masculino</a:t>
                      </a:r>
                      <a:endParaRPr lang="pt-PT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Feminino</a:t>
                      </a:r>
                      <a:endParaRPr lang="pt-PT" sz="2000" b="1" dirty="0"/>
                    </a:p>
                  </a:txBody>
                  <a:tcPr/>
                </a:tc>
              </a:tr>
              <a:tr h="465639">
                <a:tc>
                  <a:txBody>
                    <a:bodyPr/>
                    <a:lstStyle/>
                    <a:p>
                      <a:pPr algn="ctr"/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vendedeira</a:t>
                      </a:r>
                      <a:endParaRPr lang="pt-PT" sz="2000" dirty="0"/>
                    </a:p>
                  </a:txBody>
                  <a:tcPr/>
                </a:tc>
              </a:tr>
              <a:tr h="459261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embaixador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2000" dirty="0"/>
                    </a:p>
                  </a:txBody>
                  <a:tcPr/>
                </a:tc>
              </a:tr>
              <a:tr h="465639">
                <a:tc>
                  <a:txBody>
                    <a:bodyPr/>
                    <a:lstStyle/>
                    <a:p>
                      <a:pPr algn="ctr"/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galinha</a:t>
                      </a:r>
                      <a:endParaRPr lang="pt-PT" sz="2000" dirty="0"/>
                    </a:p>
                  </a:txBody>
                  <a:tcPr/>
                </a:tc>
              </a:tr>
              <a:tr h="465639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artista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2000" dirty="0"/>
                    </a:p>
                  </a:txBody>
                  <a:tcPr/>
                </a:tc>
              </a:tr>
              <a:tr h="465639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cavalo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2000" dirty="0"/>
                    </a:p>
                  </a:txBody>
                  <a:tcPr/>
                </a:tc>
              </a:tr>
              <a:tr h="465639">
                <a:tc>
                  <a:txBody>
                    <a:bodyPr/>
                    <a:lstStyle/>
                    <a:p>
                      <a:pPr algn="ctr"/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doutora</a:t>
                      </a:r>
                      <a:endParaRPr lang="pt-PT" sz="2000" dirty="0"/>
                    </a:p>
                  </a:txBody>
                  <a:tcPr/>
                </a:tc>
              </a:tr>
              <a:tr h="465639"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anão</a:t>
                      </a:r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sz="2000" dirty="0"/>
                    </a:p>
                  </a:txBody>
                  <a:tcPr/>
                </a:tc>
              </a:tr>
              <a:tr h="465639">
                <a:tc>
                  <a:txBody>
                    <a:bodyPr/>
                    <a:lstStyle/>
                    <a:p>
                      <a:pPr algn="ctr"/>
                      <a:endParaRPr lang="pt-P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2000" dirty="0" smtClean="0"/>
                        <a:t>heroína</a:t>
                      </a:r>
                      <a:endParaRPr lang="pt-PT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942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83568" y="2127585"/>
            <a:ext cx="4643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6000" b="1" dirty="0" smtClean="0"/>
              <a:t>Variação </a:t>
            </a:r>
          </a:p>
          <a:p>
            <a:r>
              <a:rPr lang="pt-PT" sz="6000" b="1" dirty="0" smtClean="0"/>
              <a:t>em número</a:t>
            </a:r>
            <a:endParaRPr lang="pt-PT" sz="6000" b="1" dirty="0"/>
          </a:p>
        </p:txBody>
      </p:sp>
    </p:spTree>
    <p:extLst>
      <p:ext uri="{BB962C8B-B14F-4D97-AF65-F5344CB8AC3E}">
        <p14:creationId xmlns:p14="http://schemas.microsoft.com/office/powerpoint/2010/main" val="2144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1560" y="1052736"/>
            <a:ext cx="8300834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500" dirty="0"/>
              <a:t>A variação do nome em </a:t>
            </a:r>
            <a:r>
              <a:rPr lang="pt-PT" sz="2500" dirty="0" smtClean="0"/>
              <a:t>número (do singular para o plural) </a:t>
            </a:r>
            <a:r>
              <a:rPr lang="pt-PT" sz="2500" dirty="0"/>
              <a:t>pode fazer-se de diferentes maneiras:</a:t>
            </a:r>
          </a:p>
          <a:p>
            <a:endParaRPr lang="pt-PT" sz="1600" dirty="0" smtClean="0"/>
          </a:p>
          <a:p>
            <a:endParaRPr lang="pt-PT" sz="1600" dirty="0" smtClean="0"/>
          </a:p>
          <a:p>
            <a:r>
              <a:rPr lang="pt-PT" sz="2500" i="1" dirty="0" smtClean="0"/>
              <a:t>– </a:t>
            </a:r>
            <a:r>
              <a:rPr lang="pt-PT" sz="2500" dirty="0" smtClean="0"/>
              <a:t>Acrescentar um </a:t>
            </a:r>
            <a:r>
              <a:rPr lang="pt-PT" sz="2500" b="1" dirty="0" smtClean="0"/>
              <a:t>s</a:t>
            </a:r>
            <a:r>
              <a:rPr lang="pt-PT" sz="2500" dirty="0" smtClean="0"/>
              <a:t> quando o nome termina em vogal ou ditongo.</a:t>
            </a:r>
          </a:p>
          <a:p>
            <a:r>
              <a:rPr lang="pt-PT" sz="2500" dirty="0" smtClean="0"/>
              <a:t>Ex.: mota/mota</a:t>
            </a:r>
            <a:r>
              <a:rPr lang="pt-PT" sz="2500" b="1" dirty="0" smtClean="0"/>
              <a:t>s</a:t>
            </a:r>
            <a:r>
              <a:rPr lang="pt-PT" sz="2500" dirty="0" smtClean="0"/>
              <a:t>; carapau/carapau</a:t>
            </a:r>
            <a:r>
              <a:rPr lang="pt-PT" sz="2500" b="1" dirty="0" smtClean="0"/>
              <a:t>s</a:t>
            </a:r>
            <a:r>
              <a:rPr lang="pt-PT" sz="2500" dirty="0" smtClean="0"/>
              <a:t>.</a:t>
            </a:r>
          </a:p>
          <a:p>
            <a:endParaRPr lang="pt-PT" sz="1600" i="1" dirty="0" smtClean="0"/>
          </a:p>
          <a:p>
            <a:endParaRPr lang="pt-PT" sz="1600" i="1" dirty="0" smtClean="0"/>
          </a:p>
          <a:p>
            <a:r>
              <a:rPr lang="pt-PT" sz="2500" i="1" dirty="0" smtClean="0"/>
              <a:t>– </a:t>
            </a:r>
            <a:r>
              <a:rPr lang="pt-PT" sz="2500" dirty="0" smtClean="0"/>
              <a:t>Acrescentar </a:t>
            </a:r>
            <a:r>
              <a:rPr lang="pt-PT" sz="2500" b="1" dirty="0" err="1" smtClean="0"/>
              <a:t>es</a:t>
            </a:r>
            <a:r>
              <a:rPr lang="pt-PT" sz="2500" dirty="0" smtClean="0"/>
              <a:t> nos nomes terminados em consoante.</a:t>
            </a:r>
            <a:endParaRPr lang="pt-PT" sz="2500" i="1" dirty="0" smtClean="0"/>
          </a:p>
          <a:p>
            <a:r>
              <a:rPr lang="pt-PT" sz="2500" dirty="0" smtClean="0"/>
              <a:t>Ex: professor/professor</a:t>
            </a:r>
            <a:r>
              <a:rPr lang="pt-PT" sz="2500" b="1" dirty="0" smtClean="0"/>
              <a:t>es</a:t>
            </a:r>
            <a:r>
              <a:rPr lang="pt-PT" sz="2500" dirty="0" smtClean="0"/>
              <a:t>; vendedor/vendedor</a:t>
            </a:r>
            <a:r>
              <a:rPr lang="pt-PT" sz="2500" b="1" dirty="0" smtClean="0"/>
              <a:t>es</a:t>
            </a:r>
            <a:r>
              <a:rPr lang="pt-PT" sz="2500" dirty="0" smtClean="0"/>
              <a:t>.</a:t>
            </a:r>
          </a:p>
          <a:p>
            <a:endParaRPr lang="pt-PT" sz="1600" i="1" dirty="0" smtClean="0"/>
          </a:p>
          <a:p>
            <a:endParaRPr lang="pt-PT" sz="1600" i="1" dirty="0" smtClean="0"/>
          </a:p>
          <a:p>
            <a:r>
              <a:rPr lang="pt-PT" sz="2500" i="1" dirty="0" smtClean="0"/>
              <a:t>–</a:t>
            </a:r>
            <a:r>
              <a:rPr lang="pt-PT" sz="2500" dirty="0" smtClean="0"/>
              <a:t> Substituir a terminação </a:t>
            </a:r>
            <a:r>
              <a:rPr lang="pt-PT" sz="2500" b="1" dirty="0" err="1" smtClean="0"/>
              <a:t>ão</a:t>
            </a:r>
            <a:r>
              <a:rPr lang="pt-PT" sz="2500" dirty="0" smtClean="0"/>
              <a:t> por </a:t>
            </a:r>
            <a:r>
              <a:rPr lang="pt-PT" sz="2500" b="1" dirty="0" err="1" smtClean="0"/>
              <a:t>ões</a:t>
            </a:r>
            <a:r>
              <a:rPr lang="pt-PT" sz="2500" dirty="0" smtClean="0"/>
              <a:t>, </a:t>
            </a:r>
            <a:r>
              <a:rPr lang="pt-PT" sz="2500" b="1" dirty="0" err="1" smtClean="0"/>
              <a:t>ãos</a:t>
            </a:r>
            <a:r>
              <a:rPr lang="pt-PT" sz="2500" dirty="0" smtClean="0"/>
              <a:t> ou </a:t>
            </a:r>
            <a:r>
              <a:rPr lang="pt-PT" sz="2500" b="1" dirty="0" err="1" smtClean="0"/>
              <a:t>ães</a:t>
            </a:r>
            <a:r>
              <a:rPr lang="pt-PT" sz="2500" dirty="0" smtClean="0"/>
              <a:t>.</a:t>
            </a:r>
          </a:p>
          <a:p>
            <a:r>
              <a:rPr lang="pt-PT" sz="2500" dirty="0" smtClean="0"/>
              <a:t>Ex.: liç</a:t>
            </a:r>
            <a:r>
              <a:rPr lang="pt-PT" sz="2500" b="1" dirty="0" smtClean="0"/>
              <a:t>ão</a:t>
            </a:r>
            <a:r>
              <a:rPr lang="pt-PT" sz="2500" dirty="0" smtClean="0"/>
              <a:t>/liç</a:t>
            </a:r>
            <a:r>
              <a:rPr lang="pt-PT" sz="2500" b="1" dirty="0" smtClean="0"/>
              <a:t>ões</a:t>
            </a:r>
            <a:r>
              <a:rPr lang="pt-PT" sz="2500" dirty="0" smtClean="0"/>
              <a:t>; m</a:t>
            </a:r>
            <a:r>
              <a:rPr lang="pt-PT" sz="2500" b="1" dirty="0" smtClean="0"/>
              <a:t>ão</a:t>
            </a:r>
            <a:r>
              <a:rPr lang="pt-PT" sz="2500" dirty="0" smtClean="0"/>
              <a:t>/m</a:t>
            </a:r>
            <a:r>
              <a:rPr lang="pt-PT" sz="2500" b="1" dirty="0" smtClean="0"/>
              <a:t>ãos</a:t>
            </a:r>
            <a:r>
              <a:rPr lang="pt-PT" sz="2500" dirty="0" smtClean="0"/>
              <a:t>; capit</a:t>
            </a:r>
            <a:r>
              <a:rPr lang="pt-PT" sz="2500" b="1" dirty="0" smtClean="0"/>
              <a:t>ão</a:t>
            </a:r>
            <a:r>
              <a:rPr lang="pt-PT" sz="2500" dirty="0" smtClean="0"/>
              <a:t>/capit</a:t>
            </a:r>
            <a:r>
              <a:rPr lang="pt-PT" sz="2500" b="1" dirty="0" smtClean="0"/>
              <a:t>ães</a:t>
            </a:r>
            <a:r>
              <a:rPr lang="pt-PT" sz="25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651078" y="836712"/>
            <a:ext cx="7778574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500" i="1" dirty="0"/>
              <a:t>–</a:t>
            </a:r>
            <a:r>
              <a:rPr lang="pt-PT" sz="2500" dirty="0"/>
              <a:t> Substituir o </a:t>
            </a:r>
            <a:r>
              <a:rPr lang="pt-PT" sz="2500" b="1" dirty="0"/>
              <a:t>l</a:t>
            </a:r>
            <a:r>
              <a:rPr lang="pt-PT" sz="2500" dirty="0"/>
              <a:t> por </a:t>
            </a:r>
            <a:r>
              <a:rPr lang="pt-PT" sz="2500" b="1" dirty="0" err="1"/>
              <a:t>is</a:t>
            </a:r>
            <a:r>
              <a:rPr lang="pt-PT" sz="2500" dirty="0"/>
              <a:t> em nomes terminados em </a:t>
            </a:r>
            <a:r>
              <a:rPr lang="pt-PT" sz="2500" b="1" dirty="0"/>
              <a:t>al</a:t>
            </a:r>
            <a:r>
              <a:rPr lang="pt-PT" sz="2500" dirty="0"/>
              <a:t>, </a:t>
            </a:r>
            <a:r>
              <a:rPr lang="pt-PT" sz="2500" b="1" dirty="0"/>
              <a:t>el</a:t>
            </a:r>
            <a:r>
              <a:rPr lang="pt-PT" sz="2500" dirty="0"/>
              <a:t>, </a:t>
            </a:r>
            <a:r>
              <a:rPr lang="pt-PT" sz="2500" b="1" dirty="0" err="1"/>
              <a:t>ol</a:t>
            </a:r>
            <a:r>
              <a:rPr lang="pt-PT" sz="2500" b="1" dirty="0"/>
              <a:t> </a:t>
            </a:r>
            <a:r>
              <a:rPr lang="pt-PT" sz="2500" dirty="0"/>
              <a:t>e </a:t>
            </a:r>
            <a:r>
              <a:rPr lang="pt-PT" sz="2500" b="1" dirty="0" err="1"/>
              <a:t>ul</a:t>
            </a:r>
            <a:r>
              <a:rPr lang="pt-PT" sz="2500" b="1" dirty="0"/>
              <a:t>.</a:t>
            </a:r>
          </a:p>
          <a:p>
            <a:r>
              <a:rPr lang="pt-PT" sz="2500" dirty="0"/>
              <a:t>Ex.: animal/anima</a:t>
            </a:r>
            <a:r>
              <a:rPr lang="pt-PT" sz="2500" b="1" dirty="0"/>
              <a:t>is</a:t>
            </a:r>
            <a:r>
              <a:rPr lang="pt-PT" sz="2500" dirty="0"/>
              <a:t>; carrossel/carrossé</a:t>
            </a:r>
            <a:r>
              <a:rPr lang="pt-PT" sz="2500" b="1" dirty="0"/>
              <a:t>is</a:t>
            </a:r>
            <a:r>
              <a:rPr lang="pt-PT" sz="2500" dirty="0"/>
              <a:t>; farol/faró</a:t>
            </a:r>
            <a:r>
              <a:rPr lang="pt-PT" sz="2500" b="1" dirty="0"/>
              <a:t>is</a:t>
            </a:r>
            <a:r>
              <a:rPr lang="pt-PT" sz="2500" dirty="0"/>
              <a:t>; </a:t>
            </a:r>
            <a:r>
              <a:rPr lang="pt-PT" sz="2500" dirty="0" smtClean="0"/>
              <a:t>paul/pau</a:t>
            </a:r>
            <a:r>
              <a:rPr lang="pt-PT" sz="2500" b="1" dirty="0" smtClean="0"/>
              <a:t>is</a:t>
            </a:r>
            <a:r>
              <a:rPr lang="pt-PT" sz="2500" dirty="0" smtClean="0"/>
              <a:t>.</a:t>
            </a:r>
            <a:endParaRPr lang="pt-PT" sz="2500" dirty="0"/>
          </a:p>
          <a:p>
            <a:pPr>
              <a:tabLst>
                <a:tab pos="360000" algn="l"/>
                <a:tab pos="1800000" algn="l"/>
              </a:tabLst>
            </a:pPr>
            <a:endParaRPr lang="pt-PT" sz="1600" i="1" dirty="0" smtClean="0"/>
          </a:p>
          <a:p>
            <a:pPr>
              <a:tabLst>
                <a:tab pos="360000" algn="l"/>
                <a:tab pos="1800000" algn="l"/>
              </a:tabLst>
            </a:pPr>
            <a:endParaRPr lang="pt-PT" sz="1600" i="1" dirty="0" smtClean="0"/>
          </a:p>
          <a:p>
            <a:pPr>
              <a:tabLst>
                <a:tab pos="360000" algn="l"/>
                <a:tab pos="1800000" algn="l"/>
              </a:tabLst>
            </a:pPr>
            <a:r>
              <a:rPr lang="pt-PT" sz="2500" i="1" dirty="0" smtClean="0"/>
              <a:t>–</a:t>
            </a:r>
            <a:r>
              <a:rPr lang="pt-PT" sz="2500" dirty="0" smtClean="0"/>
              <a:t> Substituir o </a:t>
            </a:r>
            <a:r>
              <a:rPr lang="pt-PT" sz="2500" b="1" dirty="0" smtClean="0"/>
              <a:t>l</a:t>
            </a:r>
            <a:r>
              <a:rPr lang="pt-PT" sz="2500" dirty="0" smtClean="0"/>
              <a:t> por </a:t>
            </a:r>
            <a:r>
              <a:rPr lang="pt-PT" sz="2500" b="1" dirty="0" err="1" smtClean="0"/>
              <a:t>is</a:t>
            </a:r>
            <a:r>
              <a:rPr lang="pt-PT" sz="2500" dirty="0" smtClean="0"/>
              <a:t> ou </a:t>
            </a:r>
            <a:r>
              <a:rPr lang="pt-PT" sz="2500" b="1" dirty="0" smtClean="0"/>
              <a:t>eis</a:t>
            </a:r>
            <a:r>
              <a:rPr lang="pt-PT" sz="2500" dirty="0" smtClean="0"/>
              <a:t> em nomes terminados em </a:t>
            </a:r>
            <a:r>
              <a:rPr lang="pt-PT" sz="2500" b="1" dirty="0" err="1" smtClean="0"/>
              <a:t>il</a:t>
            </a:r>
            <a:r>
              <a:rPr lang="pt-PT" sz="2500" dirty="0" smtClean="0"/>
              <a:t>.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500" dirty="0" smtClean="0"/>
              <a:t>Ex.: funil/fun</a:t>
            </a:r>
            <a:r>
              <a:rPr lang="pt-PT" sz="2500" b="1" dirty="0" smtClean="0"/>
              <a:t>is</a:t>
            </a:r>
            <a:r>
              <a:rPr lang="pt-PT" sz="2500" dirty="0" smtClean="0"/>
              <a:t>; fácil/fác</a:t>
            </a:r>
            <a:r>
              <a:rPr lang="pt-PT" sz="2500" b="1" dirty="0" smtClean="0"/>
              <a:t>eis</a:t>
            </a:r>
            <a:r>
              <a:rPr lang="pt-PT" sz="2500" dirty="0" smtClean="0"/>
              <a:t>.</a:t>
            </a:r>
          </a:p>
          <a:p>
            <a:pPr>
              <a:tabLst>
                <a:tab pos="360000" algn="l"/>
                <a:tab pos="1800000" algn="l"/>
              </a:tabLst>
            </a:pPr>
            <a:endParaRPr lang="pt-PT" sz="1600" dirty="0" smtClean="0"/>
          </a:p>
          <a:p>
            <a:pPr>
              <a:tabLst>
                <a:tab pos="360000" algn="l"/>
                <a:tab pos="1800000" algn="l"/>
              </a:tabLst>
            </a:pPr>
            <a:endParaRPr lang="pt-PT" sz="1600" dirty="0" smtClean="0"/>
          </a:p>
          <a:p>
            <a:pPr>
              <a:tabLst>
                <a:tab pos="360000" algn="l"/>
                <a:tab pos="1800000" algn="l"/>
              </a:tabLst>
            </a:pPr>
            <a:r>
              <a:rPr lang="pt-PT" sz="2500" i="1" dirty="0" smtClean="0"/>
              <a:t>–</a:t>
            </a:r>
            <a:r>
              <a:rPr lang="pt-PT" sz="2500" dirty="0" smtClean="0"/>
              <a:t> Substituir a terminação </a:t>
            </a:r>
            <a:r>
              <a:rPr lang="pt-PT" sz="2500" b="1" dirty="0" smtClean="0"/>
              <a:t>m</a:t>
            </a:r>
            <a:r>
              <a:rPr lang="pt-PT" sz="2500" dirty="0" smtClean="0"/>
              <a:t> por </a:t>
            </a:r>
            <a:r>
              <a:rPr lang="pt-PT" sz="2500" b="1" dirty="0" err="1" smtClean="0"/>
              <a:t>ns</a:t>
            </a:r>
            <a:r>
              <a:rPr lang="pt-PT" sz="2500" dirty="0" smtClean="0"/>
              <a:t>.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500" dirty="0" smtClean="0"/>
              <a:t>Ex.: fim/fi</a:t>
            </a:r>
            <a:r>
              <a:rPr lang="pt-PT" sz="2500" b="1" dirty="0" smtClean="0"/>
              <a:t>ns</a:t>
            </a:r>
            <a:r>
              <a:rPr lang="pt-PT" sz="2500" dirty="0" smtClean="0"/>
              <a:t>; carruagem/carruage</a:t>
            </a:r>
            <a:r>
              <a:rPr lang="pt-PT" sz="2500" b="1" dirty="0" smtClean="0"/>
              <a:t>ns</a:t>
            </a:r>
            <a:r>
              <a:rPr lang="pt-PT" sz="2500" dirty="0" smtClean="0"/>
              <a:t>.</a:t>
            </a:r>
          </a:p>
          <a:p>
            <a:pPr>
              <a:tabLst>
                <a:tab pos="360000" algn="l"/>
                <a:tab pos="1800000" algn="l"/>
              </a:tabLst>
            </a:pPr>
            <a:endParaRPr lang="pt-PT" sz="1600" dirty="0" smtClean="0"/>
          </a:p>
          <a:p>
            <a:pPr>
              <a:tabLst>
                <a:tab pos="360000" algn="l"/>
                <a:tab pos="1800000" algn="l"/>
              </a:tabLst>
            </a:pPr>
            <a:endParaRPr lang="pt-PT" sz="1600" dirty="0" smtClean="0"/>
          </a:p>
          <a:p>
            <a:pPr>
              <a:tabLst>
                <a:tab pos="360000" algn="l"/>
                <a:tab pos="1800000" algn="l"/>
              </a:tabLst>
            </a:pPr>
            <a:r>
              <a:rPr lang="pt-PT" sz="2500" i="1" dirty="0" smtClean="0"/>
              <a:t>–</a:t>
            </a:r>
            <a:r>
              <a:rPr lang="pt-PT" sz="2500" dirty="0" smtClean="0"/>
              <a:t> Manter a mesma forma no singular e plural.</a:t>
            </a:r>
          </a:p>
          <a:p>
            <a:pPr>
              <a:tabLst>
                <a:tab pos="360000" algn="l"/>
                <a:tab pos="1800000" algn="l"/>
              </a:tabLst>
            </a:pPr>
            <a:r>
              <a:rPr lang="pt-PT" sz="2500" dirty="0" smtClean="0"/>
              <a:t>Ex.: o lápis/os lápis; o atlas/os atlas.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764" y="3429000"/>
            <a:ext cx="1864288" cy="306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942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838844" y="2967335"/>
            <a:ext cx="4643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b="1" dirty="0" smtClean="0"/>
              <a:t>Nomes</a:t>
            </a:r>
            <a:endParaRPr lang="pt-PT" sz="5400" b="1" dirty="0"/>
          </a:p>
        </p:txBody>
      </p:sp>
    </p:spTree>
    <p:extLst>
      <p:ext uri="{BB962C8B-B14F-4D97-AF65-F5344CB8AC3E}">
        <p14:creationId xmlns:p14="http://schemas.microsoft.com/office/powerpoint/2010/main" val="2144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571472" y="85723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Exercícios</a:t>
            </a:r>
            <a:endParaRPr lang="pt-PT" sz="2400" b="1" dirty="0">
              <a:solidFill>
                <a:srgbClr val="00B0F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51078" y="1342794"/>
            <a:ext cx="799288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smtClean="0">
                <a:solidFill>
                  <a:srgbClr val="00B0F0"/>
                </a:solidFill>
              </a:rPr>
              <a:t>1. </a:t>
            </a:r>
            <a:r>
              <a:rPr lang="pt-PT" sz="2400" dirty="0" smtClean="0"/>
              <a:t>Escreve as seguintes palavras no feminino.</a:t>
            </a:r>
          </a:p>
          <a:p>
            <a:r>
              <a:rPr lang="pt-PT" sz="2600" dirty="0" smtClean="0"/>
              <a:t>	</a:t>
            </a:r>
          </a:p>
          <a:p>
            <a:endParaRPr lang="pt-PT" sz="2600" dirty="0"/>
          </a:p>
          <a:p>
            <a:endParaRPr lang="pt-PT" sz="2600" dirty="0" smtClean="0"/>
          </a:p>
          <a:p>
            <a:r>
              <a:rPr lang="pt-PT" sz="2400" b="1" dirty="0" smtClean="0">
                <a:solidFill>
                  <a:srgbClr val="00B0F0"/>
                </a:solidFill>
              </a:rPr>
              <a:t>2. </a:t>
            </a:r>
            <a:r>
              <a:rPr lang="pt-PT" sz="2400" dirty="0" smtClean="0"/>
              <a:t>Escreve as seguintes palavras no plural.</a:t>
            </a:r>
          </a:p>
          <a:p>
            <a:r>
              <a:rPr lang="pt-PT" sz="2600" dirty="0" smtClean="0"/>
              <a:t>	</a:t>
            </a:r>
          </a:p>
          <a:p>
            <a:endParaRPr lang="pt-PT" sz="2600" dirty="0"/>
          </a:p>
          <a:p>
            <a:endParaRPr lang="pt-PT" sz="2600" dirty="0" smtClean="0"/>
          </a:p>
          <a:p>
            <a:endParaRPr lang="pt-PT" sz="2400" b="1" dirty="0" smtClean="0">
              <a:solidFill>
                <a:srgbClr val="00B0F0"/>
              </a:solidFill>
            </a:endParaRPr>
          </a:p>
          <a:p>
            <a:r>
              <a:rPr lang="pt-PT" sz="2400" b="1" dirty="0" smtClean="0">
                <a:solidFill>
                  <a:srgbClr val="00B0F0"/>
                </a:solidFill>
              </a:rPr>
              <a:t>3. </a:t>
            </a:r>
            <a:r>
              <a:rPr lang="pt-PT" sz="2400" dirty="0" smtClean="0"/>
              <a:t>Explica como se formou o feminino e o plural das palavras.</a:t>
            </a:r>
          </a:p>
          <a:p>
            <a:r>
              <a:rPr lang="pt-PT" sz="2600" dirty="0" smtClean="0"/>
              <a:t>	PINTOR – pintora – pintoras</a:t>
            </a:r>
          </a:p>
          <a:p>
            <a:r>
              <a:rPr lang="pt-PT" sz="2600" dirty="0" smtClean="0"/>
              <a:t>	EMBAIXADOR – embaixatriz – embaixatrizes</a:t>
            </a:r>
            <a:endParaRPr lang="pt-PT" sz="2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908179"/>
              </p:ext>
            </p:extLst>
          </p:nvPr>
        </p:nvGraphicFramePr>
        <p:xfrm>
          <a:off x="1187624" y="1925196"/>
          <a:ext cx="2183904" cy="7416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91952"/>
                <a:gridCol w="1091952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cantor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chinês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512385"/>
              </p:ext>
            </p:extLst>
          </p:nvPr>
        </p:nvGraphicFramePr>
        <p:xfrm>
          <a:off x="3555570" y="1925196"/>
          <a:ext cx="2183904" cy="7416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24136"/>
                <a:gridCol w="959768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jardineiro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avestruz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242769"/>
              </p:ext>
            </p:extLst>
          </p:nvPr>
        </p:nvGraphicFramePr>
        <p:xfrm>
          <a:off x="5940152" y="1925196"/>
          <a:ext cx="2183904" cy="7416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24136"/>
                <a:gridCol w="959768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ator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presidente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339859"/>
              </p:ext>
            </p:extLst>
          </p:nvPr>
        </p:nvGraphicFramePr>
        <p:xfrm>
          <a:off x="1115616" y="3573016"/>
          <a:ext cx="2183904" cy="7416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91952"/>
                <a:gridCol w="1091952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rouxinol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coração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07226"/>
              </p:ext>
            </p:extLst>
          </p:nvPr>
        </p:nvGraphicFramePr>
        <p:xfrm>
          <a:off x="3516052" y="3573016"/>
          <a:ext cx="2183904" cy="7416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91952"/>
                <a:gridCol w="1091952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colagem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pudim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401386"/>
              </p:ext>
            </p:extLst>
          </p:nvPr>
        </p:nvGraphicFramePr>
        <p:xfrm>
          <a:off x="5868144" y="3573016"/>
          <a:ext cx="2183904" cy="7416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091952"/>
                <a:gridCol w="1091952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girassol</a:t>
                      </a:r>
                      <a:endParaRPr lang="pt-PT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paz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87735" y="1243708"/>
            <a:ext cx="824053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Os</a:t>
            </a:r>
            <a:r>
              <a:rPr lang="pt-PT" sz="3600" b="1" dirty="0" smtClean="0">
                <a:solidFill>
                  <a:srgbClr val="FF0000"/>
                </a:solidFill>
              </a:rPr>
              <a:t> </a:t>
            </a:r>
            <a:r>
              <a:rPr lang="pt-PT" sz="3600" b="1" dirty="0" smtClean="0">
                <a:solidFill>
                  <a:srgbClr val="00B0F0"/>
                </a:solidFill>
              </a:rPr>
              <a:t>nomes</a:t>
            </a:r>
            <a:r>
              <a:rPr lang="pt-PT" sz="3600" dirty="0" smtClean="0">
                <a:solidFill>
                  <a:srgbClr val="00B0F0"/>
                </a:solidFill>
              </a:rPr>
              <a:t> </a:t>
            </a:r>
            <a:r>
              <a:rPr lang="pt-PT" sz="3600" dirty="0" smtClean="0"/>
              <a:t>são as palavras que designam pessoas, animais, plantas, objetos, lugares e outras entidades.</a:t>
            </a:r>
          </a:p>
          <a:p>
            <a:endParaRPr lang="pt-PT" sz="3600" dirty="0" smtClean="0"/>
          </a:p>
          <a:p>
            <a:pPr algn="just"/>
            <a:r>
              <a:rPr lang="pt-PT" sz="3600" dirty="0" smtClean="0"/>
              <a:t>Ex.: </a:t>
            </a:r>
            <a:r>
              <a:rPr lang="pt-PT" sz="3600" i="1" dirty="0" smtClean="0"/>
              <a:t>Rita; cão; rosa; caixa; Lisboa.</a:t>
            </a:r>
          </a:p>
          <a:p>
            <a:pPr algn="just"/>
            <a:endParaRPr lang="pt-PT" sz="3600" dirty="0" smtClean="0"/>
          </a:p>
          <a:p>
            <a:pPr algn="just"/>
            <a:r>
              <a:rPr lang="pt-PT" sz="3600" dirty="0" smtClean="0"/>
              <a:t>Podem variar em </a:t>
            </a:r>
            <a:r>
              <a:rPr lang="pt-PT" sz="3600" b="1" dirty="0" smtClean="0"/>
              <a:t>género</a:t>
            </a:r>
            <a:r>
              <a:rPr lang="pt-PT" sz="3600" dirty="0" smtClean="0"/>
              <a:t>, </a:t>
            </a:r>
            <a:r>
              <a:rPr lang="pt-PT" sz="3600" b="1" dirty="0" smtClean="0"/>
              <a:t>número</a:t>
            </a:r>
            <a:r>
              <a:rPr lang="pt-PT" sz="3600" dirty="0" smtClean="0"/>
              <a:t> e </a:t>
            </a:r>
            <a:r>
              <a:rPr lang="pt-PT" sz="3600" b="1" dirty="0" smtClean="0"/>
              <a:t>grau</a:t>
            </a:r>
            <a:r>
              <a:rPr lang="pt-PT" sz="3600" dirty="0" smtClean="0"/>
              <a:t>.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942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11560" y="2348880"/>
            <a:ext cx="4643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b="1" dirty="0" smtClean="0"/>
              <a:t>Subclasses </a:t>
            </a:r>
          </a:p>
          <a:p>
            <a:r>
              <a:rPr lang="pt-PT" sz="5400" b="1" dirty="0" smtClean="0"/>
              <a:t>dos nomes</a:t>
            </a:r>
            <a:endParaRPr lang="pt-PT" sz="5400" b="1" dirty="0"/>
          </a:p>
        </p:txBody>
      </p:sp>
    </p:spTree>
    <p:extLst>
      <p:ext uri="{BB962C8B-B14F-4D97-AF65-F5344CB8AC3E}">
        <p14:creationId xmlns:p14="http://schemas.microsoft.com/office/powerpoint/2010/main" val="2144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4" name="CaixaDeTexto 2"/>
          <p:cNvSpPr txBox="1">
            <a:spLocks noChangeArrowheads="1"/>
          </p:cNvSpPr>
          <p:nvPr/>
        </p:nvSpPr>
        <p:spPr bwMode="auto">
          <a:xfrm>
            <a:off x="1740624" y="1069541"/>
            <a:ext cx="5472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3600" b="1" dirty="0" smtClean="0">
                <a:solidFill>
                  <a:srgbClr val="00B0F0"/>
                </a:solidFill>
              </a:rPr>
              <a:t>Nome próprio</a:t>
            </a:r>
            <a:endParaRPr lang="pt-PT" sz="3600" b="1" dirty="0">
              <a:solidFill>
                <a:srgbClr val="00B0F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925394" y="2326186"/>
            <a:ext cx="71025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Quando se refere a uma entidade particular, individualizada. </a:t>
            </a:r>
          </a:p>
          <a:p>
            <a:r>
              <a:rPr lang="pt-PT" sz="3600" dirty="0" smtClean="0"/>
              <a:t>Escreve-se com letra maiúscula.</a:t>
            </a:r>
          </a:p>
          <a:p>
            <a:endParaRPr lang="pt-PT" sz="3600" dirty="0" smtClean="0"/>
          </a:p>
          <a:p>
            <a:r>
              <a:rPr lang="pt-PT" sz="3600" dirty="0" smtClean="0"/>
              <a:t>Ex.: </a:t>
            </a:r>
            <a:r>
              <a:rPr lang="pt-PT" sz="3600" i="1" dirty="0" smtClean="0"/>
              <a:t>Portugal; Lisboa; Sofia.</a:t>
            </a:r>
            <a:endParaRPr lang="pt-PT" sz="3600" i="1" dirty="0"/>
          </a:p>
        </p:txBody>
      </p:sp>
      <p:pic>
        <p:nvPicPr>
          <p:cNvPr id="6" name="Imagem 5" descr="20113015_RPD_ID02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383" y="4143380"/>
            <a:ext cx="2627617" cy="243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6" name="CaixaDeTexto 2"/>
          <p:cNvSpPr txBox="1">
            <a:spLocks noChangeArrowheads="1"/>
          </p:cNvSpPr>
          <p:nvPr/>
        </p:nvSpPr>
        <p:spPr bwMode="auto">
          <a:xfrm>
            <a:off x="1796522" y="927068"/>
            <a:ext cx="5472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PT" sz="3600" b="1" dirty="0" smtClean="0">
                <a:solidFill>
                  <a:srgbClr val="00B0F0"/>
                </a:solidFill>
              </a:rPr>
              <a:t>Nome comum</a:t>
            </a:r>
            <a:endParaRPr lang="pt-PT" sz="3600" b="1" dirty="0">
              <a:solidFill>
                <a:srgbClr val="00B0F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88162" y="2001600"/>
            <a:ext cx="7488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Quando se refere a pessoas, animais, </a:t>
            </a:r>
            <a:r>
              <a:rPr lang="pt-PT" sz="3600" dirty="0" err="1" smtClean="0"/>
              <a:t>objetos</a:t>
            </a:r>
            <a:r>
              <a:rPr lang="pt-PT" sz="3600" dirty="0" smtClean="0"/>
              <a:t>, plantas e outras entidades em geral. </a:t>
            </a:r>
          </a:p>
          <a:p>
            <a:r>
              <a:rPr lang="pt-PT" sz="3600" dirty="0" smtClean="0"/>
              <a:t>Escreve-se com letra minúscula.</a:t>
            </a:r>
          </a:p>
          <a:p>
            <a:endParaRPr lang="pt-PT" sz="3600" dirty="0" smtClean="0"/>
          </a:p>
          <a:p>
            <a:r>
              <a:rPr lang="pt-PT" sz="3600" dirty="0" smtClean="0"/>
              <a:t>Ex.: </a:t>
            </a:r>
            <a:r>
              <a:rPr lang="pt-PT" sz="3600" i="1" dirty="0" smtClean="0"/>
              <a:t>cão; pai; girassol; mala.</a:t>
            </a:r>
            <a:endParaRPr lang="pt-PT" sz="3600" i="1" dirty="0"/>
          </a:p>
        </p:txBody>
      </p:sp>
      <p:pic>
        <p:nvPicPr>
          <p:cNvPr id="8" name="Imagem 7" descr="20113015_RPD_ID02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3709760"/>
            <a:ext cx="2500298" cy="314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755576" y="1772816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PT" sz="2800" b="1" dirty="0"/>
          </a:p>
        </p:txBody>
      </p:sp>
      <p:sp>
        <p:nvSpPr>
          <p:cNvPr id="4" name="CaixaDeTexto 2"/>
          <p:cNvSpPr txBox="1">
            <a:spLocks noChangeArrowheads="1"/>
          </p:cNvSpPr>
          <p:nvPr/>
        </p:nvSpPr>
        <p:spPr bwMode="auto">
          <a:xfrm>
            <a:off x="785786" y="908720"/>
            <a:ext cx="75009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PT" sz="3600" b="1" dirty="0" smtClean="0">
                <a:solidFill>
                  <a:srgbClr val="00B0F0"/>
                </a:solidFill>
                <a:latin typeface="+mn-lt"/>
              </a:rPr>
              <a:t>Nome comum coletivo</a:t>
            </a:r>
            <a:endParaRPr lang="pt-PT" sz="3600" b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06374" y="2034426"/>
            <a:ext cx="7488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dirty="0" smtClean="0"/>
              <a:t>Quando indica um conjunto de entidades da mesma espécie. </a:t>
            </a:r>
          </a:p>
          <a:p>
            <a:r>
              <a:rPr lang="pt-PT" sz="3600" dirty="0" smtClean="0"/>
              <a:t>Escreve-se com letra minúscula, uma vez que se trata de um nome comum.</a:t>
            </a:r>
          </a:p>
          <a:p>
            <a:endParaRPr lang="pt-PT" sz="3600" dirty="0" smtClean="0"/>
          </a:p>
          <a:p>
            <a:r>
              <a:rPr lang="pt-PT" sz="3600" dirty="0" smtClean="0"/>
              <a:t>Ex.: </a:t>
            </a:r>
            <a:r>
              <a:rPr lang="pt-PT" sz="3600" i="1" dirty="0" smtClean="0"/>
              <a:t>constelação; frota; turma.</a:t>
            </a:r>
            <a:endParaRPr lang="pt-PT" sz="3600" i="1" dirty="0"/>
          </a:p>
        </p:txBody>
      </p: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9"/>
            <a:ext cx="9144000" cy="6840841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83568" y="2551836"/>
            <a:ext cx="4643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5400" b="1" dirty="0" smtClean="0"/>
              <a:t>O grau </a:t>
            </a:r>
          </a:p>
          <a:p>
            <a:r>
              <a:rPr lang="pt-PT" sz="5400" b="1" dirty="0" smtClean="0"/>
              <a:t>dos nomes</a:t>
            </a:r>
            <a:endParaRPr lang="pt-PT" sz="5400" b="1" dirty="0"/>
          </a:p>
        </p:txBody>
      </p:sp>
    </p:spTree>
    <p:extLst>
      <p:ext uri="{BB962C8B-B14F-4D97-AF65-F5344CB8AC3E}">
        <p14:creationId xmlns:p14="http://schemas.microsoft.com/office/powerpoint/2010/main" val="2144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785786" y="2574565"/>
            <a:ext cx="2714644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4038600" algn="l"/>
              </a:tabLst>
            </a:pPr>
            <a:r>
              <a:rPr lang="pt-PT" sz="3200" dirty="0" smtClean="0">
                <a:latin typeface="Calibri" pitchFamily="-65" charset="0"/>
              </a:rPr>
              <a:t>casaquinho</a:t>
            </a: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endParaRPr lang="pt-PT" dirty="0" smtClean="0">
              <a:latin typeface="Calibri" pitchFamily="-65" charset="0"/>
            </a:endParaRP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r>
              <a:rPr lang="pt-PT" sz="3200" dirty="0" smtClean="0">
                <a:latin typeface="Calibri" pitchFamily="-65" charset="0"/>
              </a:rPr>
              <a:t>bigodinho</a:t>
            </a: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endParaRPr lang="pt-PT" dirty="0" smtClean="0">
              <a:latin typeface="Calibri" pitchFamily="-65" charset="0"/>
            </a:endParaRP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r>
              <a:rPr lang="pt-PT" sz="3200" dirty="0" smtClean="0">
                <a:latin typeface="Calibri" pitchFamily="-65" charset="0"/>
              </a:rPr>
              <a:t>cãozito</a:t>
            </a: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endParaRPr lang="pt-PT" dirty="0" smtClean="0">
              <a:latin typeface="Calibri" pitchFamily="-65" charset="0"/>
            </a:endParaRP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r>
              <a:rPr lang="pt-PT" sz="3200" dirty="0" smtClean="0">
                <a:latin typeface="Calibri" pitchFamily="-65" charset="0"/>
              </a:rPr>
              <a:t>chapeuzinho</a:t>
            </a:r>
            <a:endParaRPr lang="pt-PT" sz="3200" dirty="0">
              <a:latin typeface="Calibri" pitchFamily="-65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609592" y="928670"/>
            <a:ext cx="2676524" cy="1564197"/>
            <a:chOff x="990600" y="990600"/>
            <a:chExt cx="2819400" cy="1191761"/>
          </a:xfrm>
        </p:grpSpPr>
        <p:sp>
          <p:nvSpPr>
            <p:cNvPr id="6" name="Rounded Rectangle 15"/>
            <p:cNvSpPr/>
            <p:nvPr/>
          </p:nvSpPr>
          <p:spPr>
            <a:xfrm>
              <a:off x="990600" y="990600"/>
              <a:ext cx="2819400" cy="1143000"/>
            </a:xfrm>
            <a:prstGeom prst="round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7" name="CaixaDeTexto 10"/>
            <p:cNvSpPr txBox="1">
              <a:spLocks noChangeArrowheads="1"/>
            </p:cNvSpPr>
            <p:nvPr/>
          </p:nvSpPr>
          <p:spPr bwMode="auto">
            <a:xfrm>
              <a:off x="1100948" y="1103685"/>
              <a:ext cx="2558549" cy="10786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pt-PT" sz="3200" b="1" dirty="0" smtClean="0">
                  <a:solidFill>
                    <a:srgbClr val="00B0F0"/>
                  </a:solidFill>
                  <a:latin typeface="Calibri" pitchFamily="-65" charset="0"/>
                </a:rPr>
                <a:t>Diminutivo</a:t>
              </a:r>
            </a:p>
            <a:p>
              <a:pPr algn="ctr"/>
              <a:r>
                <a:rPr lang="pt-PT" dirty="0" smtClean="0">
                  <a:latin typeface="Calibri" pitchFamily="-65" charset="0"/>
                </a:rPr>
                <a:t>Transmite a ideia de que é muito pequeno (ou ideia de carinho)</a:t>
              </a:r>
              <a:endParaRPr lang="pt-PT" dirty="0">
                <a:latin typeface="Calibri" pitchFamily="-65" charset="0"/>
              </a:endParaRPr>
            </a:p>
          </p:txBody>
        </p:sp>
      </p:grpSp>
      <p:grpSp>
        <p:nvGrpSpPr>
          <p:cNvPr id="12" name="Group 25"/>
          <p:cNvGrpSpPr>
            <a:grpSpLocks/>
          </p:cNvGrpSpPr>
          <p:nvPr/>
        </p:nvGrpSpPr>
        <p:grpSpPr bwMode="auto">
          <a:xfrm>
            <a:off x="3500430" y="857232"/>
            <a:ext cx="2148574" cy="1571636"/>
            <a:chOff x="990600" y="990600"/>
            <a:chExt cx="2819400" cy="1143000"/>
          </a:xfrm>
        </p:grpSpPr>
        <p:sp>
          <p:nvSpPr>
            <p:cNvPr id="13" name="Rounded Rectangle 15"/>
            <p:cNvSpPr/>
            <p:nvPr/>
          </p:nvSpPr>
          <p:spPr>
            <a:xfrm>
              <a:off x="990600" y="990600"/>
              <a:ext cx="2819400" cy="1143000"/>
            </a:xfrm>
            <a:prstGeom prst="round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" name="CaixaDeTexto 10"/>
            <p:cNvSpPr txBox="1">
              <a:spLocks noChangeArrowheads="1"/>
            </p:cNvSpPr>
            <p:nvPr/>
          </p:nvSpPr>
          <p:spPr bwMode="auto">
            <a:xfrm>
              <a:off x="1459312" y="1354282"/>
              <a:ext cx="2168007" cy="425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pt-PT" sz="3200" b="1" dirty="0" smtClean="0">
                  <a:solidFill>
                    <a:srgbClr val="00B0F0"/>
                  </a:solidFill>
                  <a:latin typeface="Calibri" pitchFamily="-65" charset="0"/>
                </a:rPr>
                <a:t>Normal</a:t>
              </a:r>
              <a:endParaRPr lang="pt-PT" sz="3200" b="1" dirty="0">
                <a:solidFill>
                  <a:srgbClr val="00B0F0"/>
                </a:solidFill>
                <a:latin typeface="Calibri" pitchFamily="-65" charset="0"/>
              </a:endParaRPr>
            </a:p>
          </p:txBody>
        </p:sp>
      </p:grp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5857884" y="928670"/>
            <a:ext cx="2643206" cy="1466725"/>
            <a:chOff x="990600" y="990600"/>
            <a:chExt cx="2819400" cy="1143000"/>
          </a:xfrm>
        </p:grpSpPr>
        <p:sp>
          <p:nvSpPr>
            <p:cNvPr id="16" name="Rounded Rectangle 15"/>
            <p:cNvSpPr/>
            <p:nvPr/>
          </p:nvSpPr>
          <p:spPr>
            <a:xfrm>
              <a:off x="990600" y="990600"/>
              <a:ext cx="2819400" cy="1143000"/>
            </a:xfrm>
            <a:prstGeom prst="roundRect">
              <a:avLst/>
            </a:prstGeom>
            <a:noFill/>
            <a:ln w="412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7" name="CaixaDeTexto 10"/>
            <p:cNvSpPr txBox="1">
              <a:spLocks noChangeArrowheads="1"/>
            </p:cNvSpPr>
            <p:nvPr/>
          </p:nvSpPr>
          <p:spPr bwMode="auto">
            <a:xfrm>
              <a:off x="1066800" y="990600"/>
              <a:ext cx="2667000" cy="1103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pt-PT" sz="3200" b="1" dirty="0" smtClean="0">
                  <a:solidFill>
                    <a:srgbClr val="00B0F0"/>
                  </a:solidFill>
                  <a:latin typeface="Calibri" pitchFamily="-65" charset="0"/>
                </a:rPr>
                <a:t>Aumentativo</a:t>
              </a:r>
            </a:p>
            <a:p>
              <a:pPr algn="ctr"/>
              <a:r>
                <a:rPr lang="pt-PT" dirty="0" smtClean="0">
                  <a:latin typeface="Calibri" pitchFamily="-65" charset="0"/>
                </a:rPr>
                <a:t>Transmite a ideia de que é exageradamente grande</a:t>
              </a:r>
              <a:endParaRPr lang="pt-PT" dirty="0">
                <a:latin typeface="Calibri" pitchFamily="-65" charset="0"/>
              </a:endParaRPr>
            </a:p>
          </p:txBody>
        </p:sp>
      </p:grpSp>
      <p:sp>
        <p:nvSpPr>
          <p:cNvPr id="26" name="CaixaDeTexto 25"/>
          <p:cNvSpPr txBox="1">
            <a:spLocks noChangeArrowheads="1"/>
          </p:cNvSpPr>
          <p:nvPr/>
        </p:nvSpPr>
        <p:spPr bwMode="auto">
          <a:xfrm>
            <a:off x="3834820" y="2571744"/>
            <a:ext cx="216594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4038600" algn="l"/>
              </a:tabLst>
            </a:pPr>
            <a:r>
              <a:rPr lang="pt-PT" sz="3200" dirty="0" smtClean="0">
                <a:latin typeface="Calibri" pitchFamily="-65" charset="0"/>
              </a:rPr>
              <a:t>casaco</a:t>
            </a: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endParaRPr lang="pt-PT" dirty="0" smtClean="0">
              <a:latin typeface="Calibri" pitchFamily="-65" charset="0"/>
            </a:endParaRP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r>
              <a:rPr lang="pt-PT" sz="3200" dirty="0" smtClean="0">
                <a:latin typeface="Calibri" pitchFamily="-65" charset="0"/>
              </a:rPr>
              <a:t>bigode</a:t>
            </a: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endParaRPr lang="pt-PT" dirty="0" smtClean="0">
              <a:latin typeface="Calibri" pitchFamily="-65" charset="0"/>
            </a:endParaRP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r>
              <a:rPr lang="pt-PT" sz="3200" dirty="0" smtClean="0">
                <a:latin typeface="Calibri" pitchFamily="-65" charset="0"/>
              </a:rPr>
              <a:t>cão</a:t>
            </a: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endParaRPr lang="pt-PT" dirty="0" smtClean="0">
              <a:latin typeface="Calibri" pitchFamily="-65" charset="0"/>
            </a:endParaRP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r>
              <a:rPr lang="pt-PT" sz="3200" dirty="0" smtClean="0">
                <a:latin typeface="Calibri" pitchFamily="-65" charset="0"/>
              </a:rPr>
              <a:t>chapéu</a:t>
            </a:r>
            <a:endParaRPr lang="pt-PT" sz="3200" dirty="0">
              <a:latin typeface="Calibri" pitchFamily="-65" charset="0"/>
            </a:endParaRPr>
          </a:p>
        </p:txBody>
      </p:sp>
      <p:sp>
        <p:nvSpPr>
          <p:cNvPr id="27" name="CaixaDeTexto 26"/>
          <p:cNvSpPr txBox="1">
            <a:spLocks noChangeArrowheads="1"/>
          </p:cNvSpPr>
          <p:nvPr/>
        </p:nvSpPr>
        <p:spPr bwMode="auto">
          <a:xfrm>
            <a:off x="6215074" y="2571744"/>
            <a:ext cx="2000264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4038600" algn="l"/>
              </a:tabLst>
            </a:pPr>
            <a:r>
              <a:rPr lang="pt-PT" sz="3200" dirty="0" smtClean="0">
                <a:latin typeface="Calibri" pitchFamily="-65" charset="0"/>
              </a:rPr>
              <a:t>casacão</a:t>
            </a: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endParaRPr lang="pt-PT" dirty="0" smtClean="0">
              <a:latin typeface="Calibri" pitchFamily="-65" charset="0"/>
            </a:endParaRP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r>
              <a:rPr lang="pt-PT" sz="3200" dirty="0" err="1" smtClean="0">
                <a:latin typeface="Calibri" pitchFamily="-65" charset="0"/>
              </a:rPr>
              <a:t>bigodaça</a:t>
            </a:r>
            <a:endParaRPr lang="pt-PT" sz="3200" dirty="0" smtClean="0">
              <a:latin typeface="Calibri" pitchFamily="-65" charset="0"/>
            </a:endParaRP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endParaRPr lang="pt-PT" dirty="0" smtClean="0">
              <a:latin typeface="Calibri" pitchFamily="-65" charset="0"/>
            </a:endParaRP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r>
              <a:rPr lang="pt-PT" sz="3200" dirty="0" smtClean="0">
                <a:latin typeface="Calibri" pitchFamily="-65" charset="0"/>
              </a:rPr>
              <a:t>canzarrão</a:t>
            </a: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endParaRPr lang="pt-PT" dirty="0" smtClean="0">
              <a:latin typeface="Calibri" pitchFamily="-65" charset="0"/>
            </a:endParaRPr>
          </a:p>
          <a:p>
            <a:pPr>
              <a:spcBef>
                <a:spcPts val="600"/>
              </a:spcBef>
              <a:tabLst>
                <a:tab pos="4038600" algn="l"/>
              </a:tabLst>
            </a:pPr>
            <a:r>
              <a:rPr lang="pt-PT" sz="3200" dirty="0" err="1" smtClean="0">
                <a:latin typeface="Calibri" pitchFamily="-65" charset="0"/>
              </a:rPr>
              <a:t>chapelão</a:t>
            </a:r>
            <a:endParaRPr lang="pt-PT" sz="3200" dirty="0">
              <a:latin typeface="Calibri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93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683</Words>
  <Application>Microsoft Office PowerPoint</Application>
  <PresentationFormat>On-screen Show (4:3)</PresentationFormat>
  <Paragraphs>190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Tema do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.</dc:creator>
  <cp:lastModifiedBy>DRasteiro</cp:lastModifiedBy>
  <cp:revision>63</cp:revision>
  <dcterms:created xsi:type="dcterms:W3CDTF">2012-02-11T15:07:38Z</dcterms:created>
  <dcterms:modified xsi:type="dcterms:W3CDTF">2013-02-16T17:18:27Z</dcterms:modified>
</cp:coreProperties>
</file>