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62" r:id="rId4"/>
    <p:sldId id="264" r:id="rId5"/>
    <p:sldId id="266" r:id="rId6"/>
    <p:sldId id="265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599D1-B907-42A4-AA1C-7DBAB5D661E3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0176-E869-4740-AB63-E84C8BE86DC7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97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D0176-E869-4740-AB63-E84C8BE86DC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11560" y="3013501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 smtClean="0"/>
              <a:t>Translineação</a:t>
            </a:r>
            <a:endParaRPr lang="pt-PT" sz="48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683568" y="256490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3200" dirty="0" smtClean="0"/>
              <a:t>Na escrita, quando precisamos de mudar de uma linha para outra, pode ser necessário passar a parte de uma palavra que não coube na linha de cima para o início da linha de baixo. Para tal, utilizamos um hífen (</a:t>
            </a:r>
            <a:r>
              <a:rPr lang="pt-PT" sz="3200" b="1" dirty="0" smtClean="0">
                <a:solidFill>
                  <a:srgbClr val="00B0F0"/>
                </a:solidFill>
              </a:rPr>
              <a:t>-</a:t>
            </a:r>
            <a:r>
              <a:rPr lang="pt-PT" sz="3200" dirty="0" smtClean="0"/>
              <a:t>). Mas ao fazermos essa separação, é necessário respeitar as regras de </a:t>
            </a:r>
            <a:r>
              <a:rPr lang="pt-PT" sz="3200" b="1" dirty="0" smtClean="0">
                <a:solidFill>
                  <a:srgbClr val="00B0F0"/>
                </a:solidFill>
              </a:rPr>
              <a:t>translineação</a:t>
            </a:r>
            <a:r>
              <a:rPr lang="pt-PT" sz="3200" b="1" dirty="0" smtClean="0"/>
              <a:t>.</a:t>
            </a:r>
            <a:endParaRPr lang="pt-PT" sz="32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1036107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00B0F0"/>
                </a:solidFill>
              </a:rPr>
              <a:t>Translineação</a:t>
            </a:r>
            <a:endParaRPr lang="pt-PT" sz="3600" b="1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063" y="764704"/>
            <a:ext cx="1809361" cy="189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642910" y="1700808"/>
            <a:ext cx="778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pt-PT" sz="2000" b="1" dirty="0" smtClean="0">
                <a:solidFill>
                  <a:srgbClr val="00B0F0"/>
                </a:solidFill>
              </a:rPr>
              <a:t>1. </a:t>
            </a:r>
            <a:r>
              <a:rPr lang="pt-PT" sz="2000" dirty="0" smtClean="0"/>
              <a:t>Geralmente, as palavras dividem-se sílaba a sílaba. Ex</a:t>
            </a:r>
            <a:r>
              <a:rPr lang="pt-PT" sz="2000" i="1" dirty="0" smtClean="0"/>
              <a:t>.: es / co / la</a:t>
            </a:r>
          </a:p>
          <a:p>
            <a:pPr marL="342900" indent="-342900"/>
            <a:endParaRPr lang="pt-PT" sz="2000" i="1" dirty="0" smtClean="0"/>
          </a:p>
          <a:p>
            <a:pPr marL="342900" indent="-342900"/>
            <a:r>
              <a:rPr lang="pt-PT" sz="2000" b="1" dirty="0" smtClean="0">
                <a:solidFill>
                  <a:srgbClr val="00B0F0"/>
                </a:solidFill>
              </a:rPr>
              <a:t>2. </a:t>
            </a:r>
            <a:r>
              <a:rPr lang="pt-PT" sz="2000" dirty="0" smtClean="0"/>
              <a:t>Mas nem sempre é assim. Há outras regras que deves saber:</a:t>
            </a:r>
          </a:p>
          <a:p>
            <a:pPr marL="342900" indent="-342900"/>
            <a:endParaRPr lang="pt-PT" sz="2000" dirty="0" smtClean="0"/>
          </a:p>
          <a:p>
            <a:pPr marL="342900" indent="-342900"/>
            <a:r>
              <a:rPr lang="pt-PT" sz="2000" b="1" dirty="0" smtClean="0"/>
              <a:t>	Não se dividem:</a:t>
            </a:r>
          </a:p>
          <a:p>
            <a:pPr marL="342900" indent="-342900"/>
            <a:r>
              <a:rPr lang="pt-PT" sz="2000" dirty="0" smtClean="0"/>
              <a:t>	</a:t>
            </a:r>
            <a:r>
              <a:rPr lang="pt-PT" sz="2000" dirty="0" smtClean="0">
                <a:latin typeface="Calibri"/>
                <a:cs typeface="Calibri"/>
              </a:rPr>
              <a:t>−</a:t>
            </a:r>
            <a:r>
              <a:rPr lang="pt-PT" sz="2000" dirty="0" smtClean="0"/>
              <a:t> </a:t>
            </a:r>
            <a:r>
              <a:rPr lang="pt-PT" sz="2000" dirty="0" smtClean="0"/>
              <a:t>os </a:t>
            </a:r>
            <a:r>
              <a:rPr lang="pt-PT" sz="2000" dirty="0" smtClean="0"/>
              <a:t>ditongos.</a:t>
            </a:r>
          </a:p>
          <a:p>
            <a:pPr marL="342900" indent="-342900"/>
            <a:r>
              <a:rPr lang="pt-PT" sz="2000" dirty="0" smtClean="0"/>
              <a:t>	Ex.: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oli</a:t>
            </a:r>
            <a:r>
              <a:rPr lang="pt-PT" sz="2000" i="1" dirty="0" smtClean="0"/>
              <a:t> / vais </a:t>
            </a:r>
            <a:r>
              <a:rPr lang="pt-PT" sz="2000" b="1" i="1" dirty="0" smtClean="0">
                <a:solidFill>
                  <a:schemeClr val="accent3"/>
                </a:solidFill>
                <a:sym typeface="Wingdings"/>
              </a:rPr>
              <a:t>     </a:t>
            </a:r>
            <a:r>
              <a:rPr lang="pt-PT" sz="2000" i="1" dirty="0" smtClean="0">
                <a:sym typeface="Wingdings"/>
              </a:rPr>
              <a:t>oliva / </a:t>
            </a:r>
            <a:r>
              <a:rPr lang="pt-PT" sz="2000" i="1" dirty="0" err="1" smtClean="0">
                <a:sym typeface="Wingdings"/>
              </a:rPr>
              <a:t>is</a:t>
            </a:r>
            <a:r>
              <a:rPr lang="pt-PT" sz="2000" i="1" dirty="0" smtClean="0">
                <a:sym typeface="Wingdings"/>
              </a:rPr>
              <a:t> </a:t>
            </a:r>
            <a:r>
              <a:rPr lang="pt-PT" sz="2000" b="1" i="1" dirty="0" smtClean="0">
                <a:solidFill>
                  <a:srgbClr val="FF0000"/>
                </a:solidFill>
                <a:sym typeface="Wingdings"/>
              </a:rPr>
              <a:t></a:t>
            </a:r>
          </a:p>
          <a:p>
            <a:pPr marL="342900" indent="-342900"/>
            <a:endParaRPr lang="pt-PT" sz="2000" b="1" i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/>
            <a:r>
              <a:rPr lang="pt-PT" sz="2000" dirty="0" smtClean="0">
                <a:sym typeface="Wingdings"/>
              </a:rPr>
              <a:t>	</a:t>
            </a:r>
            <a:r>
              <a:rPr lang="pt-PT" sz="2000" dirty="0" smtClean="0">
                <a:latin typeface="Calibri"/>
                <a:cs typeface="Calibri"/>
                <a:sym typeface="Wingdings"/>
              </a:rPr>
              <a:t>−</a:t>
            </a:r>
            <a:r>
              <a:rPr lang="pt-PT" sz="2000" dirty="0" smtClean="0">
                <a:sym typeface="Wingdings"/>
              </a:rPr>
              <a:t> </a:t>
            </a:r>
            <a:r>
              <a:rPr lang="pt-PT" sz="2000" dirty="0" smtClean="0">
                <a:sym typeface="Wingdings"/>
              </a:rPr>
              <a:t>os </a:t>
            </a:r>
            <a:r>
              <a:rPr lang="pt-PT" sz="2000" dirty="0" smtClean="0">
                <a:sym typeface="Wingdings"/>
              </a:rPr>
              <a:t>grupos </a:t>
            </a:r>
            <a:r>
              <a:rPr lang="pt-PT" sz="2000" b="1" dirty="0" err="1" smtClean="0">
                <a:sym typeface="Wingdings"/>
              </a:rPr>
              <a:t>ch</a:t>
            </a:r>
            <a:r>
              <a:rPr lang="pt-PT" sz="2000" dirty="0" smtClean="0">
                <a:sym typeface="Wingdings"/>
              </a:rPr>
              <a:t>, </a:t>
            </a:r>
            <a:r>
              <a:rPr lang="pt-PT" sz="2000" b="1" dirty="0" err="1" smtClean="0">
                <a:sym typeface="Wingdings"/>
              </a:rPr>
              <a:t>lh</a:t>
            </a:r>
            <a:r>
              <a:rPr lang="pt-PT" sz="2000" dirty="0" smtClean="0">
                <a:sym typeface="Wingdings"/>
              </a:rPr>
              <a:t>, </a:t>
            </a:r>
            <a:r>
              <a:rPr lang="pt-PT" sz="2000" b="1" dirty="0" err="1" smtClean="0">
                <a:sym typeface="Wingdings"/>
              </a:rPr>
              <a:t>nh</a:t>
            </a:r>
            <a:r>
              <a:rPr lang="pt-PT" sz="2000" dirty="0" smtClean="0">
                <a:sym typeface="Wingdings"/>
              </a:rPr>
              <a:t>.</a:t>
            </a:r>
          </a:p>
          <a:p>
            <a:pPr marL="342900" indent="-342900"/>
            <a:r>
              <a:rPr lang="pt-PT" sz="2000" dirty="0" smtClean="0">
                <a:sym typeface="Wingdings"/>
              </a:rPr>
              <a:t>	Ex.:</a:t>
            </a:r>
            <a:r>
              <a:rPr lang="pt-PT" sz="2000" i="1" dirty="0" smtClean="0">
                <a:sym typeface="Wingdings"/>
              </a:rPr>
              <a:t> </a:t>
            </a:r>
            <a:r>
              <a:rPr lang="pt-PT" sz="2000" i="1" dirty="0" err="1" smtClean="0">
                <a:sym typeface="Wingdings"/>
              </a:rPr>
              <a:t>pa</a:t>
            </a:r>
            <a:r>
              <a:rPr lang="pt-PT" sz="2000" i="1" dirty="0" smtClean="0">
                <a:sym typeface="Wingdings"/>
              </a:rPr>
              <a:t> / lha </a:t>
            </a:r>
            <a:r>
              <a:rPr lang="pt-PT" sz="2000" b="1" i="1" dirty="0" smtClean="0">
                <a:solidFill>
                  <a:schemeClr val="accent3"/>
                </a:solidFill>
                <a:sym typeface="Wingdings"/>
              </a:rPr>
              <a:t> </a:t>
            </a:r>
            <a:r>
              <a:rPr lang="pt-PT" sz="2000" i="1" dirty="0" smtClean="0">
                <a:sym typeface="Wingdings"/>
              </a:rPr>
              <a:t>     </a:t>
            </a:r>
            <a:r>
              <a:rPr lang="pt-PT" sz="2000" i="1" dirty="0" err="1" smtClean="0">
                <a:sym typeface="Wingdings"/>
              </a:rPr>
              <a:t>pal</a:t>
            </a:r>
            <a:r>
              <a:rPr lang="pt-PT" sz="2000" i="1" dirty="0" smtClean="0">
                <a:sym typeface="Wingdings"/>
              </a:rPr>
              <a:t> / </a:t>
            </a:r>
            <a:r>
              <a:rPr lang="pt-PT" sz="2000" i="1" dirty="0" err="1" smtClean="0">
                <a:sym typeface="Wingdings"/>
              </a:rPr>
              <a:t>ha</a:t>
            </a:r>
            <a:r>
              <a:rPr lang="pt-PT" sz="2000" i="1" dirty="0" smtClean="0">
                <a:sym typeface="Wingdings"/>
              </a:rPr>
              <a:t> </a:t>
            </a:r>
            <a:r>
              <a:rPr lang="pt-PT" sz="2000" b="1" i="1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pt-PT" sz="2000" b="1" i="1" dirty="0" smtClean="0"/>
          </a:p>
          <a:p>
            <a:pPr marL="342900" indent="-342900"/>
            <a:endParaRPr lang="pt-PT" sz="2000" b="1" i="1" dirty="0"/>
          </a:p>
          <a:p>
            <a:pPr marL="342900" indent="-342900"/>
            <a:r>
              <a:rPr lang="pt-PT" sz="2000" b="1" dirty="0" smtClean="0"/>
              <a:t>	</a:t>
            </a:r>
            <a:r>
              <a:rPr lang="pt-PT" sz="2000" b="1" dirty="0" smtClean="0">
                <a:latin typeface="Calibri"/>
                <a:cs typeface="Calibri"/>
              </a:rPr>
              <a:t>−</a:t>
            </a:r>
            <a:r>
              <a:rPr lang="pt-PT" sz="2000" b="1" dirty="0" smtClean="0"/>
              <a:t> </a:t>
            </a:r>
            <a:r>
              <a:rPr lang="pt-PT" sz="2000" dirty="0"/>
              <a:t>d</a:t>
            </a:r>
            <a:r>
              <a:rPr lang="pt-PT" sz="2000" dirty="0" smtClean="0"/>
              <a:t>uas </a:t>
            </a:r>
            <a:r>
              <a:rPr lang="pt-PT" sz="2000" dirty="0" smtClean="0"/>
              <a:t>consoantes em início de sílaba.</a:t>
            </a:r>
          </a:p>
          <a:p>
            <a:pPr marL="342900" indent="-342900"/>
            <a:r>
              <a:rPr lang="pt-PT" sz="2000" dirty="0" smtClean="0"/>
              <a:t>	Ex.: </a:t>
            </a:r>
            <a:r>
              <a:rPr lang="pt-PT" sz="2000" i="1" dirty="0" smtClean="0"/>
              <a:t>li </a:t>
            </a:r>
            <a:r>
              <a:rPr lang="pt-PT" sz="2000" dirty="0" smtClean="0"/>
              <a:t>/ </a:t>
            </a:r>
            <a:r>
              <a:rPr lang="pt-PT" sz="2000" i="1" dirty="0" err="1" smtClean="0"/>
              <a:t>vro</a:t>
            </a:r>
            <a:r>
              <a:rPr lang="pt-PT" sz="2000" dirty="0" smtClean="0"/>
              <a:t> </a:t>
            </a:r>
            <a:r>
              <a:rPr lang="pt-PT" sz="2000" i="1" dirty="0">
                <a:solidFill>
                  <a:schemeClr val="accent3"/>
                </a:solidFill>
                <a:sym typeface="Wingdings"/>
              </a:rPr>
              <a:t> </a:t>
            </a:r>
            <a:r>
              <a:rPr lang="pt-PT" sz="2000" i="1" dirty="0" smtClean="0">
                <a:solidFill>
                  <a:schemeClr val="accent3"/>
                </a:solidFill>
                <a:sym typeface="Wingdings"/>
              </a:rPr>
              <a:t>   </a:t>
            </a:r>
            <a:r>
              <a:rPr lang="pt-PT" sz="2000" i="1" dirty="0" err="1" smtClean="0"/>
              <a:t>liv</a:t>
            </a:r>
            <a:r>
              <a:rPr lang="pt-PT" sz="2000" i="1" dirty="0" smtClean="0"/>
              <a:t> </a:t>
            </a:r>
            <a:r>
              <a:rPr lang="pt-PT" sz="2000" dirty="0" smtClean="0"/>
              <a:t>/ </a:t>
            </a:r>
            <a:r>
              <a:rPr lang="pt-PT" sz="2000" i="1" dirty="0" err="1" smtClean="0"/>
              <a:t>ro</a:t>
            </a:r>
            <a:r>
              <a:rPr lang="pt-PT" sz="2000" dirty="0" smtClean="0"/>
              <a:t> </a:t>
            </a:r>
            <a:r>
              <a:rPr lang="pt-PT" sz="2000" i="1" dirty="0">
                <a:solidFill>
                  <a:srgbClr val="FF0000"/>
                </a:solidFill>
                <a:sym typeface="Wingdings"/>
              </a:rPr>
              <a:t></a:t>
            </a:r>
            <a:endParaRPr lang="pt-PT" sz="2000" i="1" dirty="0"/>
          </a:p>
          <a:p>
            <a:pPr marL="342900" indent="-342900"/>
            <a:endParaRPr lang="pt-PT" sz="2000" b="1" dirty="0" smtClean="0"/>
          </a:p>
          <a:p>
            <a:pPr marL="342900" indent="-342900"/>
            <a:r>
              <a:rPr lang="pt-PT" sz="2000" b="1" dirty="0" smtClean="0"/>
              <a:t>	</a:t>
            </a:r>
            <a:endParaRPr lang="pt-PT" sz="2000" b="1" i="1" dirty="0">
              <a:solidFill>
                <a:srgbClr val="FF0000"/>
              </a:solidFill>
              <a:sym typeface="Wingding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4212" y="836712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00B0F0"/>
                </a:solidFill>
              </a:rPr>
              <a:t>Algumas regras de translineação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2"/>
          <p:cNvSpPr/>
          <p:nvPr/>
        </p:nvSpPr>
        <p:spPr>
          <a:xfrm>
            <a:off x="642910" y="1225689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pt-PT" sz="2000" b="1" i="1" dirty="0" smtClean="0">
              <a:solidFill>
                <a:srgbClr val="FF0000"/>
              </a:solidFill>
              <a:sym typeface="Wingdings"/>
            </a:endParaRPr>
          </a:p>
          <a:p>
            <a:pPr algn="just"/>
            <a:endParaRPr lang="pt-PT" sz="2000" i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0382" y="1196752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pt-PT" b="1" dirty="0"/>
              <a:t>Dividem-se:</a:t>
            </a:r>
          </a:p>
          <a:p>
            <a:pPr marL="342900" indent="-342900"/>
            <a:r>
              <a:rPr lang="pt-PT" dirty="0">
                <a:sym typeface="Wingdings"/>
              </a:rPr>
              <a:t>	</a:t>
            </a:r>
            <a:r>
              <a:rPr lang="pt-PT" dirty="0" smtClean="0">
                <a:latin typeface="Calibri"/>
                <a:cs typeface="Calibri"/>
                <a:sym typeface="Wingdings"/>
              </a:rPr>
              <a:t>−</a:t>
            </a:r>
            <a:r>
              <a:rPr lang="pt-PT" dirty="0" smtClean="0">
                <a:sym typeface="Wingdings"/>
              </a:rPr>
              <a:t> </a:t>
            </a:r>
            <a:r>
              <a:rPr lang="pt-PT" dirty="0">
                <a:sym typeface="Wingdings"/>
              </a:rPr>
              <a:t>a</a:t>
            </a:r>
            <a:r>
              <a:rPr lang="pt-PT" dirty="0" smtClean="0">
                <a:sym typeface="Wingdings"/>
              </a:rPr>
              <a:t>s </a:t>
            </a:r>
            <a:r>
              <a:rPr lang="pt-PT" dirty="0">
                <a:sym typeface="Wingdings"/>
              </a:rPr>
              <a:t>letras </a:t>
            </a:r>
            <a:r>
              <a:rPr lang="pt-PT" b="1" dirty="0" err="1">
                <a:sym typeface="Wingdings"/>
              </a:rPr>
              <a:t>rr</a:t>
            </a:r>
            <a:r>
              <a:rPr lang="pt-PT" dirty="0">
                <a:sym typeface="Wingdings"/>
              </a:rPr>
              <a:t> e </a:t>
            </a:r>
            <a:r>
              <a:rPr lang="pt-PT" b="1" dirty="0" err="1">
                <a:sym typeface="Wingdings"/>
              </a:rPr>
              <a:t>ss</a:t>
            </a:r>
            <a:r>
              <a:rPr lang="pt-PT" dirty="0">
                <a:sym typeface="Wingdings"/>
              </a:rPr>
              <a:t>.</a:t>
            </a:r>
          </a:p>
          <a:p>
            <a:pPr marL="342900" indent="-342900"/>
            <a:r>
              <a:rPr lang="pt-PT" dirty="0">
                <a:sym typeface="Wingdings"/>
              </a:rPr>
              <a:t>	Ex.</a:t>
            </a:r>
            <a:r>
              <a:rPr lang="pt-PT" i="1" dirty="0">
                <a:sym typeface="Wingdings"/>
              </a:rPr>
              <a:t>: ter / </a:t>
            </a:r>
            <a:r>
              <a:rPr lang="pt-PT" i="1" dirty="0" err="1">
                <a:sym typeface="Wingdings"/>
              </a:rPr>
              <a:t>ra</a:t>
            </a:r>
            <a:r>
              <a:rPr lang="pt-PT" i="1" dirty="0">
                <a:sym typeface="Wingdings"/>
              </a:rPr>
              <a:t> </a:t>
            </a:r>
            <a:r>
              <a:rPr lang="pt-PT" b="1" i="1" dirty="0">
                <a:solidFill>
                  <a:schemeClr val="accent3"/>
                </a:solidFill>
                <a:sym typeface="Wingdings"/>
              </a:rPr>
              <a:t>  </a:t>
            </a:r>
            <a:r>
              <a:rPr lang="pt-PT" i="1" dirty="0">
                <a:sym typeface="Wingdings"/>
              </a:rPr>
              <a:t>       te / </a:t>
            </a:r>
            <a:r>
              <a:rPr lang="pt-PT" i="1" dirty="0" err="1">
                <a:sym typeface="Wingdings"/>
              </a:rPr>
              <a:t>rra</a:t>
            </a:r>
            <a:r>
              <a:rPr lang="pt-PT" i="1" dirty="0">
                <a:sym typeface="Wingdings"/>
              </a:rPr>
              <a:t> </a:t>
            </a:r>
            <a:r>
              <a:rPr lang="pt-PT" b="1" i="1" dirty="0" smtClean="0">
                <a:solidFill>
                  <a:srgbClr val="FF0000"/>
                </a:solidFill>
                <a:sym typeface="Wingdings"/>
              </a:rPr>
              <a:t></a:t>
            </a:r>
          </a:p>
          <a:p>
            <a:pPr marL="342900" indent="-342900"/>
            <a:endParaRPr lang="pt-PT" b="1" i="1" dirty="0">
              <a:solidFill>
                <a:srgbClr val="FF0000"/>
              </a:solidFill>
              <a:sym typeface="Wingdings"/>
            </a:endParaRPr>
          </a:p>
          <a:p>
            <a:pPr marL="342900" indent="-342900"/>
            <a:r>
              <a:rPr lang="pt-PT" i="1" dirty="0">
                <a:sym typeface="Wingdings"/>
              </a:rPr>
              <a:t>	</a:t>
            </a:r>
            <a:r>
              <a:rPr lang="pt-PT" dirty="0" smtClean="0">
                <a:latin typeface="Calibri"/>
                <a:cs typeface="Calibri"/>
                <a:sym typeface="Wingdings"/>
              </a:rPr>
              <a:t>−</a:t>
            </a:r>
            <a:r>
              <a:rPr lang="pt-PT" dirty="0" smtClean="0">
                <a:sym typeface="Wingdings"/>
              </a:rPr>
              <a:t> </a:t>
            </a:r>
            <a:r>
              <a:rPr lang="pt-PT" dirty="0">
                <a:sym typeface="Wingdings"/>
              </a:rPr>
              <a:t>d</a:t>
            </a:r>
            <a:r>
              <a:rPr lang="pt-PT" dirty="0" smtClean="0"/>
              <a:t>uas </a:t>
            </a:r>
            <a:r>
              <a:rPr lang="pt-PT" dirty="0"/>
              <a:t>consoantes que pertencem a sílabas diferentes.</a:t>
            </a:r>
          </a:p>
          <a:p>
            <a:pPr algn="just"/>
            <a:r>
              <a:rPr lang="pt-PT" i="1" dirty="0"/>
              <a:t>      </a:t>
            </a:r>
            <a:r>
              <a:rPr lang="pt-PT" dirty="0"/>
              <a:t>Ex.:  </a:t>
            </a:r>
            <a:r>
              <a:rPr lang="pt-PT" i="1" dirty="0" err="1"/>
              <a:t>plás</a:t>
            </a:r>
            <a:r>
              <a:rPr lang="pt-PT" i="1" dirty="0"/>
              <a:t> / ti / co</a:t>
            </a:r>
            <a:r>
              <a:rPr lang="pt-PT" b="1" i="1" dirty="0">
                <a:solidFill>
                  <a:schemeClr val="accent3"/>
                </a:solidFill>
                <a:sym typeface="Wingdings"/>
              </a:rPr>
              <a:t>      </a:t>
            </a:r>
            <a:r>
              <a:rPr lang="pt-PT" i="1" dirty="0" err="1">
                <a:sym typeface="Wingdings"/>
              </a:rPr>
              <a:t>plá</a:t>
            </a:r>
            <a:r>
              <a:rPr lang="pt-PT" i="1" dirty="0"/>
              <a:t> / </a:t>
            </a:r>
            <a:r>
              <a:rPr lang="pt-PT" i="1" dirty="0" err="1"/>
              <a:t>sti</a:t>
            </a:r>
            <a:r>
              <a:rPr lang="pt-PT" i="1" dirty="0"/>
              <a:t> / co </a:t>
            </a:r>
            <a:r>
              <a:rPr lang="pt-PT" b="1" i="1" dirty="0" smtClean="0">
                <a:solidFill>
                  <a:srgbClr val="FF0000"/>
                </a:solidFill>
                <a:sym typeface="Wingdings"/>
              </a:rPr>
              <a:t></a:t>
            </a:r>
          </a:p>
          <a:p>
            <a:pPr algn="just"/>
            <a:endParaRPr lang="pt-PT" b="1" i="1" dirty="0">
              <a:solidFill>
                <a:srgbClr val="FF0000"/>
              </a:solidFill>
              <a:sym typeface="Wingdings"/>
            </a:endParaRPr>
          </a:p>
          <a:p>
            <a:pPr marL="342900" indent="-342900"/>
            <a:r>
              <a:rPr lang="pt-PT" b="1" dirty="0" smtClean="0">
                <a:solidFill>
                  <a:srgbClr val="00B0F0"/>
                </a:solidFill>
              </a:rPr>
              <a:t>3</a:t>
            </a:r>
            <a:r>
              <a:rPr lang="pt-PT" b="1" dirty="0">
                <a:solidFill>
                  <a:srgbClr val="00B0F0"/>
                </a:solidFill>
              </a:rPr>
              <a:t>. </a:t>
            </a:r>
            <a:r>
              <a:rPr lang="pt-PT" dirty="0">
                <a:sym typeface="Wingdings"/>
              </a:rPr>
              <a:t>Quando a palavra que pretendes dividir tem um hífen, deves repeti-lo em ambas as linhas</a:t>
            </a:r>
            <a:r>
              <a:rPr lang="pt-PT" dirty="0" smtClean="0">
                <a:sym typeface="Wingdings"/>
              </a:rPr>
              <a:t>.</a:t>
            </a:r>
          </a:p>
          <a:p>
            <a:pPr marL="342900" indent="-342900"/>
            <a:endParaRPr lang="pt-PT" dirty="0">
              <a:sym typeface="Wingdings"/>
            </a:endParaRPr>
          </a:p>
          <a:p>
            <a:pPr marL="342900" indent="-342900"/>
            <a:r>
              <a:rPr lang="pt-PT" dirty="0">
                <a:sym typeface="Wingdings"/>
              </a:rPr>
              <a:t>	Ex.</a:t>
            </a:r>
            <a:r>
              <a:rPr lang="pt-PT" i="1" dirty="0">
                <a:sym typeface="Wingdings"/>
              </a:rPr>
              <a:t>: disse-	disse-</a:t>
            </a:r>
          </a:p>
          <a:p>
            <a:pPr marL="342900" indent="-342900"/>
            <a:r>
              <a:rPr lang="pt-PT" i="1" dirty="0">
                <a:sym typeface="Wingdings"/>
              </a:rPr>
              <a:t>	       -lhe </a:t>
            </a:r>
            <a:r>
              <a:rPr lang="pt-PT" b="1" i="1" dirty="0">
                <a:solidFill>
                  <a:schemeClr val="accent3"/>
                </a:solidFill>
                <a:sym typeface="Wingdings"/>
              </a:rPr>
              <a:t>	</a:t>
            </a:r>
            <a:r>
              <a:rPr lang="pt-PT" i="1" dirty="0">
                <a:sym typeface="Wingdings"/>
              </a:rPr>
              <a:t>lhe </a:t>
            </a:r>
            <a:r>
              <a:rPr lang="pt-PT" b="1" i="1" dirty="0" smtClean="0">
                <a:solidFill>
                  <a:srgbClr val="FF0000"/>
                </a:solidFill>
                <a:sym typeface="Wingdings"/>
              </a:rPr>
              <a:t></a:t>
            </a:r>
          </a:p>
          <a:p>
            <a:pPr marL="342900" indent="-342900"/>
            <a:endParaRPr lang="pt-PT" b="1" i="1" dirty="0">
              <a:solidFill>
                <a:srgbClr val="FF0000"/>
              </a:solidFill>
              <a:sym typeface="Wingdings"/>
            </a:endParaRPr>
          </a:p>
          <a:p>
            <a:pPr marL="342900" indent="-342900"/>
            <a:r>
              <a:rPr lang="pt-PT" b="1" dirty="0" smtClean="0">
                <a:solidFill>
                  <a:srgbClr val="00B0F0"/>
                </a:solidFill>
                <a:sym typeface="Wingdings"/>
              </a:rPr>
              <a:t>4. </a:t>
            </a:r>
            <a:r>
              <a:rPr lang="pt-PT" dirty="0" smtClean="0">
                <a:sym typeface="Wingdings"/>
              </a:rPr>
              <a:t>Deve evitar-se deixar só uma vogal no início ou no fim da linha. </a:t>
            </a:r>
          </a:p>
          <a:p>
            <a:pPr marL="342900" indent="-342900"/>
            <a:endParaRPr lang="pt-PT" dirty="0">
              <a:sym typeface="Wingdings"/>
            </a:endParaRPr>
          </a:p>
          <a:p>
            <a:pPr marL="342900" indent="-342900"/>
            <a:r>
              <a:rPr lang="pt-PT" dirty="0" smtClean="0">
                <a:sym typeface="Wingdings"/>
              </a:rPr>
              <a:t>	Ex.: </a:t>
            </a:r>
            <a:r>
              <a:rPr lang="pt-PT" i="1" dirty="0" err="1" smtClean="0">
                <a:sym typeface="Wingdings"/>
              </a:rPr>
              <a:t>apro</a:t>
            </a:r>
            <a:r>
              <a:rPr lang="pt-PT" i="1" dirty="0" smtClean="0">
                <a:sym typeface="Wingdings"/>
              </a:rPr>
              <a:t>-	a-</a:t>
            </a:r>
          </a:p>
          <a:p>
            <a:pPr marL="342900" indent="-342900"/>
            <a:r>
              <a:rPr lang="pt-PT" i="1" dirty="0">
                <a:sym typeface="Wingdings"/>
              </a:rPr>
              <a:t> </a:t>
            </a:r>
            <a:r>
              <a:rPr lang="pt-PT" i="1" dirty="0" smtClean="0">
                <a:sym typeface="Wingdings"/>
              </a:rPr>
              <a:t>             </a:t>
            </a:r>
            <a:r>
              <a:rPr lang="pt-PT" i="1" dirty="0" err="1" smtClean="0">
                <a:sym typeface="Wingdings"/>
              </a:rPr>
              <a:t>veitar</a:t>
            </a:r>
            <a:r>
              <a:rPr lang="pt-PT" i="1" dirty="0" smtClean="0">
                <a:sym typeface="Wingdings"/>
              </a:rPr>
              <a:t> </a:t>
            </a:r>
            <a:r>
              <a:rPr lang="pt-PT" b="1" i="1" dirty="0" smtClean="0">
                <a:solidFill>
                  <a:schemeClr val="accent3"/>
                </a:solidFill>
                <a:sym typeface="Wingdings"/>
              </a:rPr>
              <a:t>      </a:t>
            </a:r>
            <a:r>
              <a:rPr lang="pt-PT" i="1" dirty="0" err="1" smtClean="0">
                <a:sym typeface="Wingdings"/>
              </a:rPr>
              <a:t>proveitar</a:t>
            </a:r>
            <a:r>
              <a:rPr lang="pt-PT" b="1" i="1" dirty="0">
                <a:solidFill>
                  <a:srgbClr val="FF0000"/>
                </a:solidFill>
                <a:sym typeface="Wingdings"/>
              </a:rPr>
              <a:t></a:t>
            </a:r>
          </a:p>
          <a:p>
            <a:pPr marL="342900" indent="-342900"/>
            <a:endParaRPr lang="pt-PT" b="1" i="1" dirty="0" smtClean="0">
              <a:solidFill>
                <a:srgbClr val="FF00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23899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1472" y="71435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42910" y="1142984"/>
            <a:ext cx="78581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B0F0"/>
                </a:solidFill>
              </a:rPr>
              <a:t>1.</a:t>
            </a:r>
            <a:r>
              <a:rPr lang="pt-PT" sz="2400" b="1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Observa a translineação no texto abaixo. Comenta cada um dos casos, dizendo se está correto ou </a:t>
            </a:r>
            <a:r>
              <a:rPr lang="pt-PT" sz="2400" dirty="0" err="1" smtClean="0"/>
              <a:t>incorreto</a:t>
            </a:r>
            <a:r>
              <a:rPr lang="pt-PT" sz="2400" dirty="0" smtClean="0"/>
              <a:t> e porquê.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27585" y="2183212"/>
            <a:ext cx="75460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Numa manhã de sábado, o Alfa foi </a:t>
            </a:r>
            <a:r>
              <a:rPr lang="pt-PT" sz="2800" dirty="0" err="1" smtClean="0"/>
              <a:t>pas-</a:t>
            </a:r>
            <a:endParaRPr lang="pt-PT" sz="2800" dirty="0" smtClean="0"/>
          </a:p>
          <a:p>
            <a:r>
              <a:rPr lang="pt-PT" sz="2800" dirty="0" err="1" smtClean="0"/>
              <a:t>sear</a:t>
            </a:r>
            <a:r>
              <a:rPr lang="pt-PT" sz="2800" dirty="0" smtClean="0"/>
              <a:t> no parque que ficava junto da sua casa. Começou por observar as </a:t>
            </a:r>
            <a:r>
              <a:rPr lang="pt-PT" sz="2800" dirty="0" err="1" smtClean="0"/>
              <a:t>pedri-</a:t>
            </a:r>
            <a:endParaRPr lang="pt-PT" sz="2800" dirty="0" smtClean="0"/>
          </a:p>
          <a:p>
            <a:r>
              <a:rPr lang="pt-PT" sz="2800" dirty="0" err="1" smtClean="0"/>
              <a:t>nhas</a:t>
            </a:r>
            <a:r>
              <a:rPr lang="pt-PT" sz="2800" dirty="0" smtClean="0"/>
              <a:t> de diferentes tamanhos e formas que havia no chão de terra batida.</a:t>
            </a:r>
          </a:p>
          <a:p>
            <a:r>
              <a:rPr lang="pt-PT" sz="2800" dirty="0" smtClean="0"/>
              <a:t>De repente, começou a chover. O Alfa tirou da sua mochila um enorme guarda-</a:t>
            </a:r>
          </a:p>
          <a:p>
            <a:r>
              <a:rPr lang="pt-PT" sz="2800" dirty="0" smtClean="0"/>
              <a:t>chuva. Decidiu voltar para casa a </a:t>
            </a:r>
            <a:r>
              <a:rPr lang="pt-PT" sz="2800" dirty="0" err="1" smtClean="0"/>
              <a:t>cor-</a:t>
            </a:r>
            <a:endParaRPr lang="pt-PT" sz="2800" dirty="0" smtClean="0"/>
          </a:p>
          <a:p>
            <a:r>
              <a:rPr lang="pt-PT" sz="2800" dirty="0" err="1" smtClean="0"/>
              <a:t>rer</a:t>
            </a:r>
            <a:r>
              <a:rPr lang="pt-PT" sz="2800" dirty="0" smtClean="0"/>
              <a:t> antes que ficasse todo encharcado.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198</Words>
  <Application>Microsoft Office PowerPoint</Application>
  <PresentationFormat>On-screen Show (4:3)</PresentationFormat>
  <Paragraphs>48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28</cp:revision>
  <dcterms:created xsi:type="dcterms:W3CDTF">2012-02-11T15:07:38Z</dcterms:created>
  <dcterms:modified xsi:type="dcterms:W3CDTF">2013-02-16T15:21:40Z</dcterms:modified>
</cp:coreProperties>
</file>