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8" r:id="rId10"/>
    <p:sldId id="283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48" autoAdjust="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DB668-5026-474E-BC9E-57BC3E1EC887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1F8D-BDF8-4C76-A8B6-ED658B8A6A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57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C5DE-60AA-4DB7-9A6A-7DCB4FB99249}" type="slidenum">
              <a:rPr lang="pt-PT" smtClean="0"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1F8D-BDF8-4C76-A8B6-ED658B8A6A4A}" type="slidenum">
              <a:rPr lang="pt-PT" smtClean="0"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B4A9-8D5A-40D9-932C-7688B768CF96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7C0B-4E7E-479C-AE01-2D802C3175C8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"/>
            <a:ext cx="9144000" cy="68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2968" y="88072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Exercícios</a:t>
            </a:r>
            <a:endParaRPr lang="pt-PT" sz="2400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1342394"/>
            <a:ext cx="78889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 smtClean="0">
                <a:solidFill>
                  <a:srgbClr val="00B0F0"/>
                </a:solidFill>
              </a:rPr>
              <a:t>1. </a:t>
            </a:r>
            <a:r>
              <a:rPr lang="pt-PT" sz="2400" dirty="0" smtClean="0"/>
              <a:t>Completa com determinantes possessivos.</a:t>
            </a:r>
            <a:endParaRPr lang="pt-PT" sz="1600" dirty="0" smtClean="0"/>
          </a:p>
          <a:p>
            <a:pPr algn="just">
              <a:spcBef>
                <a:spcPts val="3000"/>
              </a:spcBef>
              <a:spcAft>
                <a:spcPts val="1200"/>
              </a:spcAft>
            </a:pPr>
            <a:r>
              <a:rPr lang="pt-PT" sz="2800" dirty="0" smtClean="0"/>
              <a:t>Hoje, a _______ professora ajeitou suavemente os _____ óculos e disse para fazermos uma composição.</a:t>
            </a:r>
          </a:p>
          <a:p>
            <a:pPr algn="just">
              <a:spcBef>
                <a:spcPts val="3000"/>
              </a:spcBef>
              <a:spcAft>
                <a:spcPts val="1200"/>
              </a:spcAft>
            </a:pPr>
            <a:r>
              <a:rPr lang="pt-PT" sz="2800" dirty="0" smtClean="0"/>
              <a:t>Procurei na mochila o ______ caderno, tirei-o da mochila e, como não tinha caneta, a Joana emprestou-me a ____  lapiseira.</a:t>
            </a:r>
          </a:p>
          <a:p>
            <a:pPr algn="just">
              <a:spcBef>
                <a:spcPts val="3000"/>
              </a:spcBef>
              <a:spcAft>
                <a:spcPts val="1200"/>
              </a:spcAft>
            </a:pPr>
            <a:r>
              <a:rPr lang="pt-PT" sz="2800" dirty="0" smtClean="0"/>
              <a:t>No final, a professora ficou orgulhosa de toda a turma. As ______ composições eram muito originais!</a:t>
            </a:r>
          </a:p>
        </p:txBody>
      </p:sp>
    </p:spTree>
    <p:extLst>
      <p:ext uri="{BB962C8B-B14F-4D97-AF65-F5344CB8AC3E}">
        <p14:creationId xmlns:p14="http://schemas.microsoft.com/office/powerpoint/2010/main" val="2901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2780928"/>
            <a:ext cx="5616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900" b="1" dirty="0" smtClean="0"/>
              <a:t>Determinantes demonstrativos</a:t>
            </a:r>
            <a:endParaRPr lang="pt-PT" sz="4900" b="1" dirty="0"/>
          </a:p>
        </p:txBody>
      </p:sp>
    </p:spTree>
    <p:extLst>
      <p:ext uri="{BB962C8B-B14F-4D97-AF65-F5344CB8AC3E}">
        <p14:creationId xmlns:p14="http://schemas.microsoft.com/office/powerpoint/2010/main" val="40770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85723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itchFamily="-65" charset="0"/>
              </a:rPr>
              <a:t>Os </a:t>
            </a:r>
            <a:r>
              <a:rPr lang="pt-PT" sz="2800" b="1" dirty="0" smtClean="0">
                <a:solidFill>
                  <a:srgbClr val="00B0F0"/>
                </a:solidFill>
                <a:latin typeface="Calibri" pitchFamily="-65" charset="0"/>
              </a:rPr>
              <a:t>determinantes demonstrativos </a:t>
            </a:r>
            <a:r>
              <a:rPr lang="pt-PT" sz="2800" dirty="0" smtClean="0">
                <a:latin typeface="Calibri" pitchFamily="-65" charset="0"/>
              </a:rPr>
              <a:t>indicam a posição ou a relação de proximidade entre uma pessoa, animal ou objeto e a pessoa que está a falar</a:t>
            </a:r>
            <a:r>
              <a:rPr lang="pt-PT" sz="2800" dirty="0">
                <a:latin typeface="Calibri" pitchFamily="-65" charset="0"/>
              </a:rPr>
              <a:t>. </a:t>
            </a:r>
            <a:endParaRPr lang="pt-PT" sz="2800" dirty="0" smtClean="0">
              <a:latin typeface="Calibri" pitchFamily="-65" charset="0"/>
            </a:endParaRPr>
          </a:p>
          <a:p>
            <a:r>
              <a:rPr lang="pt-PT" sz="2800" dirty="0" smtClean="0">
                <a:latin typeface="Calibri" pitchFamily="-65" charset="0"/>
              </a:rPr>
              <a:t>Ex</a:t>
            </a:r>
            <a:r>
              <a:rPr lang="pt-PT" sz="2800" dirty="0">
                <a:latin typeface="Calibri" pitchFamily="-65" charset="0"/>
              </a:rPr>
              <a:t>.: </a:t>
            </a:r>
            <a:r>
              <a:rPr lang="pt-PT" sz="2800" i="1" dirty="0" smtClean="0">
                <a:latin typeface="Calibri" pitchFamily="-65" charset="0"/>
              </a:rPr>
              <a:t>Esta mochila é </a:t>
            </a:r>
            <a:r>
              <a:rPr lang="pt-PT" sz="2800" i="1" dirty="0">
                <a:latin typeface="Calibri" pitchFamily="-65" charset="0"/>
              </a:rPr>
              <a:t>verde e </a:t>
            </a:r>
            <a:r>
              <a:rPr lang="pt-PT" sz="2800" i="1" dirty="0" smtClean="0">
                <a:latin typeface="Calibri" pitchFamily="-65" charset="0"/>
              </a:rPr>
              <a:t>essa caneta é azul.</a:t>
            </a:r>
            <a:endParaRPr lang="pt-PT" sz="2800" i="1" dirty="0">
              <a:latin typeface="Calibri" pitchFamily="-65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51923"/>
              </p:ext>
            </p:extLst>
          </p:nvPr>
        </p:nvGraphicFramePr>
        <p:xfrm>
          <a:off x="971600" y="3068960"/>
          <a:ext cx="6984776" cy="275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0183"/>
                <a:gridCol w="1148398"/>
                <a:gridCol w="1062243"/>
                <a:gridCol w="1148398"/>
                <a:gridCol w="1175554"/>
              </a:tblGrid>
              <a:tr h="36576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Determinantes</a:t>
                      </a:r>
                      <a:r>
                        <a:rPr lang="pt-PT" sz="2000" baseline="0" dirty="0" smtClean="0"/>
                        <a:t> </a:t>
                      </a:r>
                      <a:r>
                        <a:rPr lang="pt-PT" sz="2000" dirty="0" smtClean="0"/>
                        <a:t>demonstrativos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Singular</a:t>
                      </a:r>
                      <a:endParaRPr lang="pt-P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Plural</a:t>
                      </a:r>
                      <a:endParaRPr lang="pt-P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Masculino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Feminino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Masculino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Feminino</a:t>
                      </a:r>
                      <a:endParaRPr lang="pt-P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Próximo de quem fala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estes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Próximo</a:t>
                      </a:r>
                      <a:r>
                        <a:rPr lang="pt-PT" sz="1600" baseline="0" dirty="0" smtClean="0"/>
                        <a:t> da pessoa para quem se fala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esses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Afastado</a:t>
                      </a:r>
                      <a:r>
                        <a:rPr lang="pt-PT" sz="1600" baseline="0" dirty="0" smtClean="0"/>
                        <a:t> das pessoas que falam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aqueles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aquelas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2921168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Pronomes</a:t>
            </a:r>
          </a:p>
        </p:txBody>
      </p:sp>
    </p:spTree>
    <p:extLst>
      <p:ext uri="{BB962C8B-B14F-4D97-AF65-F5344CB8AC3E}">
        <p14:creationId xmlns:p14="http://schemas.microsoft.com/office/powerpoint/2010/main" val="15302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73016"/>
            <a:ext cx="6586884" cy="2304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 smtClean="0"/>
              <a:t>Ex.: </a:t>
            </a:r>
            <a:r>
              <a:rPr lang="pt-PT" sz="2400" dirty="0" smtClean="0"/>
              <a:t>A </a:t>
            </a:r>
            <a:r>
              <a:rPr lang="pt-PT" sz="2400" dirty="0" smtClean="0"/>
              <a:t>Rita tem uma camisola nova. </a:t>
            </a:r>
            <a:r>
              <a:rPr lang="pt-PT" sz="2400" dirty="0" smtClean="0">
                <a:solidFill>
                  <a:srgbClr val="00B0F0"/>
                </a:solidFill>
              </a:rPr>
              <a:t>Ela</a:t>
            </a:r>
            <a:r>
              <a:rPr lang="pt-PT" sz="2400" dirty="0" smtClean="0"/>
              <a:t> comprou-</a:t>
            </a:r>
            <a:r>
              <a:rPr lang="pt-PT" sz="2400" dirty="0" smtClean="0">
                <a:solidFill>
                  <a:srgbClr val="00B0F0"/>
                </a:solidFill>
              </a:rPr>
              <a:t>a</a:t>
            </a:r>
            <a:r>
              <a:rPr lang="pt-PT" sz="2400" dirty="0" smtClean="0"/>
              <a:t> numa loja que abriu recentemente</a:t>
            </a:r>
            <a:r>
              <a:rPr lang="pt-PT" sz="2400" dirty="0" smtClean="0"/>
              <a:t>.</a:t>
            </a:r>
          </a:p>
          <a:p>
            <a:pPr marL="0" indent="0">
              <a:buNone/>
            </a:pPr>
            <a:endParaRPr lang="pt-PT" sz="1200" dirty="0" smtClean="0"/>
          </a:p>
          <a:p>
            <a:pPr marL="0" indent="0">
              <a:buNone/>
            </a:pPr>
            <a:r>
              <a:rPr lang="pt-PT" sz="2800" dirty="0" smtClean="0">
                <a:solidFill>
                  <a:srgbClr val="00B0F0"/>
                </a:solidFill>
              </a:rPr>
              <a:t>Ela</a:t>
            </a:r>
            <a:r>
              <a:rPr lang="pt-PT" sz="2800" dirty="0" smtClean="0"/>
              <a:t> (a Rita); </a:t>
            </a:r>
            <a:endParaRPr lang="pt-PT" sz="2800" dirty="0" smtClean="0"/>
          </a:p>
          <a:p>
            <a:pPr marL="0" indent="0">
              <a:buNone/>
            </a:pPr>
            <a:r>
              <a:rPr lang="pt-PT" sz="2800" dirty="0" smtClean="0">
                <a:solidFill>
                  <a:srgbClr val="00B0F0"/>
                </a:solidFill>
              </a:rPr>
              <a:t>a</a:t>
            </a:r>
            <a:r>
              <a:rPr lang="pt-PT" sz="2800" dirty="0" smtClean="0"/>
              <a:t> </a:t>
            </a:r>
            <a:r>
              <a:rPr lang="pt-PT" sz="2800" dirty="0" smtClean="0"/>
              <a:t>(a camisola nova).</a:t>
            </a:r>
            <a:endParaRPr lang="pt-PT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13403"/>
            <a:ext cx="1664493" cy="41571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90872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/>
              <a:t>Os </a:t>
            </a:r>
            <a:r>
              <a:rPr lang="pt-PT" sz="2800" b="1" dirty="0">
                <a:solidFill>
                  <a:srgbClr val="00B0F0"/>
                </a:solidFill>
              </a:rPr>
              <a:t>pronomes </a:t>
            </a:r>
            <a:r>
              <a:rPr lang="pt-PT" sz="2800" dirty="0"/>
              <a:t>são palavras que substituem os nomes. Eles são muito úteis na redação de textos, pois permitem que os nomes não se repitam constantemente. </a:t>
            </a:r>
          </a:p>
        </p:txBody>
      </p:sp>
    </p:spTree>
    <p:extLst>
      <p:ext uri="{BB962C8B-B14F-4D97-AF65-F5344CB8AC3E}">
        <p14:creationId xmlns:p14="http://schemas.microsoft.com/office/powerpoint/2010/main" val="233626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2276872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Pronomes pessoais</a:t>
            </a:r>
          </a:p>
        </p:txBody>
      </p:sp>
    </p:spTree>
    <p:extLst>
      <p:ext uri="{BB962C8B-B14F-4D97-AF65-F5344CB8AC3E}">
        <p14:creationId xmlns:p14="http://schemas.microsoft.com/office/powerpoint/2010/main" val="2351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67544" y="134076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000" dirty="0" smtClean="0"/>
              <a:t>Os </a:t>
            </a:r>
            <a:r>
              <a:rPr lang="pt-PT" sz="3000" b="1" dirty="0" smtClean="0">
                <a:solidFill>
                  <a:srgbClr val="00B0F0"/>
                </a:solidFill>
              </a:rPr>
              <a:t>pronomes pessoais </a:t>
            </a:r>
            <a:r>
              <a:rPr lang="pt-PT" sz="3000" dirty="0" smtClean="0"/>
              <a:t>são as palavras que se usam em vez dos nomes e</a:t>
            </a:r>
            <a:r>
              <a:rPr lang="pt-PT" sz="3000" dirty="0" smtClean="0">
                <a:solidFill>
                  <a:srgbClr val="FF0000"/>
                </a:solidFill>
              </a:rPr>
              <a:t> </a:t>
            </a:r>
            <a:r>
              <a:rPr lang="pt-PT" sz="3000" dirty="0" smtClean="0"/>
              <a:t>indicam as pessoas que intervêm no discurso.</a:t>
            </a:r>
          </a:p>
          <a:p>
            <a:pPr algn="just"/>
            <a:endParaRPr lang="pt-PT" i="1" dirty="0" smtClean="0"/>
          </a:p>
          <a:p>
            <a:pPr algn="just"/>
            <a:endParaRPr lang="pt-PT" i="1" dirty="0" smtClean="0"/>
          </a:p>
          <a:p>
            <a:pPr algn="just"/>
            <a:endParaRPr lang="pt-PT" i="1" dirty="0" smtClean="0"/>
          </a:p>
          <a:p>
            <a:pPr algn="just"/>
            <a:r>
              <a:rPr lang="pt-PT" sz="2400" i="1" dirty="0" smtClean="0"/>
              <a:t>	        	     SINGULAR			PLURAL</a:t>
            </a:r>
          </a:p>
          <a:p>
            <a:pPr algn="just"/>
            <a:r>
              <a:rPr lang="pt-PT" sz="2400" i="1" dirty="0" smtClean="0"/>
              <a:t>1.ª pessoa	</a:t>
            </a:r>
            <a:r>
              <a:rPr lang="pt-PT" sz="2400" b="1" i="1" dirty="0" smtClean="0">
                <a:solidFill>
                  <a:srgbClr val="00B0F0"/>
                </a:solidFill>
              </a:rPr>
              <a:t>Eu</a:t>
            </a:r>
            <a:r>
              <a:rPr lang="pt-PT" sz="2400" i="1" dirty="0" smtClean="0">
                <a:solidFill>
                  <a:srgbClr val="00B0F0"/>
                </a:solidFill>
              </a:rPr>
              <a:t> </a:t>
            </a:r>
            <a:r>
              <a:rPr lang="pt-PT" sz="2400" i="1" dirty="0" smtClean="0"/>
              <a:t>gosto de flores.	   </a:t>
            </a:r>
            <a:r>
              <a:rPr lang="pt-PT" sz="2400" b="1" i="1" dirty="0" smtClean="0">
                <a:solidFill>
                  <a:srgbClr val="00B0F0"/>
                </a:solidFill>
              </a:rPr>
              <a:t>Nós</a:t>
            </a:r>
            <a:r>
              <a:rPr lang="pt-PT" sz="2400" b="1" i="1" dirty="0" smtClean="0">
                <a:solidFill>
                  <a:srgbClr val="FF0000"/>
                </a:solidFill>
              </a:rPr>
              <a:t> </a:t>
            </a:r>
            <a:r>
              <a:rPr lang="pt-PT" sz="2400" i="1" dirty="0" smtClean="0"/>
              <a:t>gostamos de flores.</a:t>
            </a:r>
          </a:p>
          <a:p>
            <a:pPr algn="just"/>
            <a:r>
              <a:rPr lang="pt-PT" sz="2400" i="1" dirty="0" smtClean="0"/>
              <a:t>2.ª pessoa	</a:t>
            </a:r>
            <a:r>
              <a:rPr lang="pt-PT" sz="2400" b="1" i="1" dirty="0" smtClean="0">
                <a:solidFill>
                  <a:srgbClr val="00B0F0"/>
                </a:solidFill>
              </a:rPr>
              <a:t>Tu</a:t>
            </a:r>
            <a:r>
              <a:rPr lang="pt-PT" sz="2400" i="1" dirty="0" smtClean="0"/>
              <a:t> gostas de flores.        </a:t>
            </a:r>
            <a:r>
              <a:rPr lang="pt-PT" sz="2400" b="1" i="1" dirty="0" smtClean="0">
                <a:solidFill>
                  <a:srgbClr val="00B0F0"/>
                </a:solidFill>
              </a:rPr>
              <a:t>Vós</a:t>
            </a:r>
            <a:r>
              <a:rPr lang="pt-PT" sz="2400" i="1" dirty="0" smtClean="0"/>
              <a:t> gostais de flores.</a:t>
            </a:r>
          </a:p>
          <a:p>
            <a:r>
              <a:rPr lang="pt-PT" sz="2400" i="1" dirty="0" smtClean="0"/>
              <a:t>3.ª pessoa	</a:t>
            </a:r>
            <a:r>
              <a:rPr lang="pt-PT" sz="2400" b="1" i="1" dirty="0" smtClean="0">
                <a:solidFill>
                  <a:srgbClr val="00B0F0"/>
                </a:solidFill>
              </a:rPr>
              <a:t>Ele</a:t>
            </a:r>
            <a:r>
              <a:rPr lang="pt-PT" sz="2400" i="1" dirty="0" smtClean="0"/>
              <a:t> gosta de flores.	   </a:t>
            </a:r>
            <a:r>
              <a:rPr lang="pt-PT" sz="2400" b="1" i="1" dirty="0" smtClean="0">
                <a:solidFill>
                  <a:srgbClr val="00B0F0"/>
                </a:solidFill>
              </a:rPr>
              <a:t>Eles</a:t>
            </a:r>
            <a:r>
              <a:rPr lang="pt-PT" sz="2400" i="1" dirty="0"/>
              <a:t> </a:t>
            </a:r>
            <a:r>
              <a:rPr lang="pt-PT" sz="2400" i="1" dirty="0" smtClean="0"/>
              <a:t>gostam de flores.		</a:t>
            </a:r>
            <a:r>
              <a:rPr lang="pt-PT" sz="2400" b="1" i="1" dirty="0" smtClean="0">
                <a:solidFill>
                  <a:srgbClr val="00B0F0"/>
                </a:solidFill>
              </a:rPr>
              <a:t>Ela</a:t>
            </a:r>
            <a:r>
              <a:rPr lang="pt-PT" sz="2400" i="1" dirty="0" smtClean="0"/>
              <a:t> gosta de flores.	</a:t>
            </a:r>
            <a:r>
              <a:rPr lang="pt-PT" sz="2400" i="1" dirty="0" smtClean="0">
                <a:solidFill>
                  <a:srgbClr val="00B0F0"/>
                </a:solidFill>
              </a:rPr>
              <a:t>   </a:t>
            </a:r>
            <a:r>
              <a:rPr lang="pt-PT" sz="2400" b="1" i="1" dirty="0" smtClean="0">
                <a:solidFill>
                  <a:srgbClr val="00B0F0"/>
                </a:solidFill>
              </a:rPr>
              <a:t>Elas</a:t>
            </a:r>
            <a:r>
              <a:rPr lang="pt-PT" sz="2400" i="1" dirty="0" smtClean="0">
                <a:solidFill>
                  <a:srgbClr val="00B0F0"/>
                </a:solidFill>
              </a:rPr>
              <a:t> </a:t>
            </a:r>
            <a:r>
              <a:rPr lang="pt-PT" sz="2400" i="1" dirty="0" smtClean="0"/>
              <a:t>gostam de flores.</a:t>
            </a:r>
          </a:p>
        </p:txBody>
      </p:sp>
    </p:spTree>
    <p:extLst>
      <p:ext uri="{BB962C8B-B14F-4D97-AF65-F5344CB8AC3E}">
        <p14:creationId xmlns:p14="http://schemas.microsoft.com/office/powerpoint/2010/main" val="25348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1388" y="931951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B0F0"/>
                </a:solidFill>
              </a:rPr>
              <a:t>Singular</a:t>
            </a:r>
          </a:p>
          <a:p>
            <a:r>
              <a:rPr lang="pt-PT" sz="2800" dirty="0" smtClean="0"/>
              <a:t>eu, me , mim, comigo</a:t>
            </a:r>
          </a:p>
          <a:p>
            <a:r>
              <a:rPr lang="pt-PT" sz="2800" dirty="0" smtClean="0"/>
              <a:t>tu, te, ti, contigo, você</a:t>
            </a:r>
          </a:p>
          <a:p>
            <a:r>
              <a:rPr lang="pt-PT" sz="2800" dirty="0" smtClean="0"/>
              <a:t>ele, ela, o, a, lhe, se, si, consigo</a:t>
            </a:r>
            <a:endParaRPr lang="pt-PT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4348" y="3791973"/>
            <a:ext cx="445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B0F0"/>
                </a:solidFill>
              </a:rPr>
              <a:t>Plural</a:t>
            </a:r>
          </a:p>
          <a:p>
            <a:r>
              <a:rPr lang="pt-PT" sz="2800" dirty="0" smtClean="0"/>
              <a:t>nós, nos, connosco</a:t>
            </a:r>
          </a:p>
          <a:p>
            <a:r>
              <a:rPr lang="pt-PT" sz="2800" dirty="0" smtClean="0"/>
              <a:t>vós, vos, convosco, vocês</a:t>
            </a:r>
          </a:p>
          <a:p>
            <a:r>
              <a:rPr lang="pt-PT" sz="2800" dirty="0" smtClean="0"/>
              <a:t>eles, elas, os, as, lhes, se, si, consigo</a:t>
            </a:r>
            <a:endParaRPr lang="pt-PT" sz="2800" dirty="0"/>
          </a:p>
        </p:txBody>
      </p:sp>
      <p:pic>
        <p:nvPicPr>
          <p:cNvPr id="12" name="Imagem 11" descr="20113015_RPD_ID0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72928" y="2643182"/>
            <a:ext cx="1850070" cy="378619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499993" y="1916832"/>
            <a:ext cx="2600534" cy="1965179"/>
          </a:xfrm>
          <a:prstGeom prst="wedgeRoundRectCallout">
            <a:avLst>
              <a:gd name="adj1" fmla="val 62469"/>
              <a:gd name="adj2" fmla="val 27362"/>
              <a:gd name="adj3" fmla="val 1666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4647521" y="2006869"/>
            <a:ext cx="23025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dirty="0"/>
              <a:t>Consegues dizer de cor os pronomes pessoais sem te enganares? Tenta!</a:t>
            </a:r>
          </a:p>
        </p:txBody>
      </p:sp>
    </p:spTree>
    <p:extLst>
      <p:ext uri="{BB962C8B-B14F-4D97-AF65-F5344CB8AC3E}">
        <p14:creationId xmlns:p14="http://schemas.microsoft.com/office/powerpoint/2010/main" val="19525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85723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Exercícios</a:t>
            </a:r>
            <a:endParaRPr lang="pt-PT" sz="2400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1078" y="1285860"/>
            <a:ext cx="802537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400" b="1" dirty="0" smtClean="0">
                <a:solidFill>
                  <a:srgbClr val="00B0F0"/>
                </a:solidFill>
              </a:rPr>
              <a:t>1. </a:t>
            </a:r>
            <a:r>
              <a:rPr lang="pt-PT" sz="2400" dirty="0" smtClean="0"/>
              <a:t>Sublinha nas frases os pronomes pessoais.</a:t>
            </a:r>
            <a:endParaRPr lang="pt-PT" sz="1200" dirty="0" smtClean="0"/>
          </a:p>
          <a:p>
            <a:pPr>
              <a:spcBef>
                <a:spcPts val="1200"/>
              </a:spcBef>
            </a:pPr>
            <a:r>
              <a:rPr lang="pt-PT" sz="2800" dirty="0"/>
              <a:t> </a:t>
            </a:r>
            <a:r>
              <a:rPr lang="pt-PT" sz="2800" dirty="0" smtClean="0"/>
              <a:t>   Eles convidaram-nos para ir convosco à praia.</a:t>
            </a:r>
          </a:p>
          <a:p>
            <a:pPr>
              <a:spcBef>
                <a:spcPts val="1200"/>
              </a:spcBef>
            </a:pPr>
            <a:r>
              <a:rPr lang="pt-PT" sz="2800" dirty="0" smtClean="0"/>
              <a:t>    Comigo vocês estão em segurança.</a:t>
            </a:r>
          </a:p>
          <a:p>
            <a:pPr>
              <a:spcBef>
                <a:spcPts val="1200"/>
              </a:spcBef>
            </a:pPr>
            <a:r>
              <a:rPr lang="pt-PT" sz="2800" dirty="0" smtClean="0"/>
              <a:t>    Ele disse-lhes para guardar isto para ti.</a:t>
            </a:r>
          </a:p>
          <a:p>
            <a:endParaRPr lang="pt-PT" sz="2600" dirty="0" smtClean="0"/>
          </a:p>
          <a:p>
            <a:r>
              <a:rPr lang="pt-PT" sz="2400" b="1" dirty="0" smtClean="0">
                <a:solidFill>
                  <a:srgbClr val="00B0F0"/>
                </a:solidFill>
              </a:rPr>
              <a:t>2. </a:t>
            </a:r>
            <a:r>
              <a:rPr lang="pt-PT" sz="2400" dirty="0" smtClean="0"/>
              <a:t>Reescreve as frases substituindo as partes sublinhadas por pronomes pessoais.</a:t>
            </a:r>
          </a:p>
          <a:p>
            <a:pPr>
              <a:spcBef>
                <a:spcPts val="1200"/>
              </a:spcBef>
            </a:pPr>
            <a:r>
              <a:rPr lang="pt-PT" sz="2600" dirty="0"/>
              <a:t> </a:t>
            </a:r>
            <a:r>
              <a:rPr lang="pt-PT" sz="2600" dirty="0" smtClean="0"/>
              <a:t>    </a:t>
            </a:r>
            <a:r>
              <a:rPr lang="pt-PT" sz="2800" u="sng" dirty="0" smtClean="0"/>
              <a:t>O Alfa e a Joana</a:t>
            </a:r>
            <a:r>
              <a:rPr lang="pt-PT" sz="2800" dirty="0" smtClean="0"/>
              <a:t> jogaram à macaca.</a:t>
            </a:r>
          </a:p>
          <a:p>
            <a:pPr>
              <a:spcBef>
                <a:spcPts val="1200"/>
              </a:spcBef>
            </a:pPr>
            <a:r>
              <a:rPr lang="pt-PT" sz="2800" dirty="0"/>
              <a:t> </a:t>
            </a:r>
            <a:r>
              <a:rPr lang="pt-PT" sz="2800" dirty="0" smtClean="0"/>
              <a:t>    </a:t>
            </a:r>
            <a:r>
              <a:rPr lang="pt-PT" sz="2800" u="sng" dirty="0" smtClean="0"/>
              <a:t>A Luana</a:t>
            </a:r>
            <a:r>
              <a:rPr lang="pt-PT" sz="2800" dirty="0" smtClean="0"/>
              <a:t> bebeu </a:t>
            </a:r>
            <a:r>
              <a:rPr lang="pt-PT" sz="2800" u="sng" dirty="0" smtClean="0"/>
              <a:t>dois copos de água</a:t>
            </a:r>
            <a:r>
              <a:rPr lang="pt-PT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pt-PT" sz="2800" dirty="0"/>
              <a:t> </a:t>
            </a:r>
            <a:r>
              <a:rPr lang="pt-PT" sz="2800" dirty="0" smtClean="0"/>
              <a:t>    </a:t>
            </a:r>
            <a:r>
              <a:rPr lang="pt-PT" sz="2800" u="sng" dirty="0" smtClean="0"/>
              <a:t>Eu e a Maria</a:t>
            </a:r>
            <a:r>
              <a:rPr lang="pt-PT" sz="2800" dirty="0" smtClean="0"/>
              <a:t> somos as melhores alunas.</a:t>
            </a:r>
          </a:p>
        </p:txBody>
      </p:sp>
    </p:spTree>
    <p:extLst>
      <p:ext uri="{BB962C8B-B14F-4D97-AF65-F5344CB8AC3E}">
        <p14:creationId xmlns:p14="http://schemas.microsoft.com/office/powerpoint/2010/main" val="15692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6824" y="2551836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/>
              <a:t>Pronomes possessivos</a:t>
            </a:r>
          </a:p>
        </p:txBody>
      </p:sp>
    </p:spTree>
    <p:extLst>
      <p:ext uri="{BB962C8B-B14F-4D97-AF65-F5344CB8AC3E}">
        <p14:creationId xmlns:p14="http://schemas.microsoft.com/office/powerpoint/2010/main" val="3822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9"/>
            <a:ext cx="9144000" cy="684942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3212976"/>
            <a:ext cx="4929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000" b="1" dirty="0" smtClean="0"/>
              <a:t>Determinantes</a:t>
            </a:r>
            <a:endParaRPr lang="pt-PT" sz="5000" b="1" dirty="0"/>
          </a:p>
        </p:txBody>
      </p:sp>
    </p:spTree>
    <p:extLst>
      <p:ext uri="{BB962C8B-B14F-4D97-AF65-F5344CB8AC3E}">
        <p14:creationId xmlns:p14="http://schemas.microsoft.com/office/powerpoint/2010/main" val="2144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85723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itchFamily="-65" charset="0"/>
              </a:rPr>
              <a:t>Os </a:t>
            </a:r>
            <a:r>
              <a:rPr lang="pt-PT" sz="2800" b="1" dirty="0" smtClean="0">
                <a:solidFill>
                  <a:srgbClr val="00B0F0"/>
                </a:solidFill>
                <a:latin typeface="Calibri" pitchFamily="-65" charset="0"/>
              </a:rPr>
              <a:t>pronomes possessivos  </a:t>
            </a:r>
            <a:r>
              <a:rPr lang="pt-PT" sz="2800" dirty="0" smtClean="0">
                <a:latin typeface="Calibri" pitchFamily="-65" charset="0"/>
              </a:rPr>
              <a:t>substituem um nome e indicam posse de algo. Ex.: O meu livro é sobre cinema. E o </a:t>
            </a:r>
            <a:r>
              <a:rPr lang="pt-PT" sz="2800" dirty="0" smtClean="0">
                <a:solidFill>
                  <a:srgbClr val="00B0F0"/>
                </a:solidFill>
                <a:latin typeface="Calibri" pitchFamily="-65" charset="0"/>
              </a:rPr>
              <a:t>teu</a:t>
            </a:r>
            <a:r>
              <a:rPr lang="pt-PT" sz="2800" dirty="0" smtClean="0">
                <a:latin typeface="Calibri" pitchFamily="-65" charset="0"/>
              </a:rPr>
              <a:t>?</a:t>
            </a:r>
            <a:endParaRPr lang="pt-PT" sz="2800" dirty="0">
              <a:latin typeface="Calibri" pitchFamily="-65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93808"/>
              </p:ext>
            </p:extLst>
          </p:nvPr>
        </p:nvGraphicFramePr>
        <p:xfrm>
          <a:off x="575555" y="2420888"/>
          <a:ext cx="8064897" cy="3897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4"/>
                <a:gridCol w="1374536"/>
                <a:gridCol w="1217752"/>
                <a:gridCol w="1224136"/>
                <a:gridCol w="1512168"/>
                <a:gridCol w="1368151"/>
              </a:tblGrid>
              <a:tr h="412884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Pronomes possessivos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Singular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Plural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Masculino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Feminino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Masculino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Feminino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dirty="0" smtClean="0"/>
                        <a:t>Um</a:t>
                      </a:r>
                      <a:r>
                        <a:rPr lang="pt-PT" baseline="0" dirty="0" smtClean="0"/>
                        <a:t> só possuidor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minha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minhas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tua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tuas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dirty="0" smtClean="0"/>
                        <a:t>Vários</a:t>
                      </a:r>
                      <a:r>
                        <a:rPr lang="pt-PT" baseline="0" dirty="0" smtClean="0"/>
                        <a:t> possuidores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suas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3688" y="2628781"/>
            <a:ext cx="42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Pronomes</a:t>
            </a:r>
          </a:p>
          <a:p>
            <a:r>
              <a:rPr lang="pt-PT" sz="4800" b="1" dirty="0" smtClean="0"/>
              <a:t>demonstrativos</a:t>
            </a:r>
          </a:p>
        </p:txBody>
      </p:sp>
    </p:spTree>
    <p:extLst>
      <p:ext uri="{BB962C8B-B14F-4D97-AF65-F5344CB8AC3E}">
        <p14:creationId xmlns:p14="http://schemas.microsoft.com/office/powerpoint/2010/main" val="4011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126485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itchFamily="-65" charset="0"/>
              </a:rPr>
              <a:t>Os </a:t>
            </a:r>
            <a:r>
              <a:rPr lang="pt-PT" sz="2800" b="1" dirty="0" smtClean="0">
                <a:solidFill>
                  <a:srgbClr val="00B0F0"/>
                </a:solidFill>
                <a:latin typeface="Calibri" pitchFamily="-65" charset="0"/>
              </a:rPr>
              <a:t>pronomes demonstrativos </a:t>
            </a:r>
            <a:r>
              <a:rPr lang="pt-PT" sz="2800" dirty="0" smtClean="0">
                <a:latin typeface="Calibri" pitchFamily="-65" charset="0"/>
              </a:rPr>
              <a:t>substituem o nome indicando a posição ou a relação de proximidade entre uma pessoa, animal ou objeto e a pessoa que está a falar. </a:t>
            </a:r>
            <a:endParaRPr lang="pt-PT" sz="2800" dirty="0">
              <a:latin typeface="Calibri" pitchFamily="-65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89967"/>
              </p:ext>
            </p:extLst>
          </p:nvPr>
        </p:nvGraphicFramePr>
        <p:xfrm>
          <a:off x="636422" y="3212976"/>
          <a:ext cx="7943164" cy="275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4532"/>
                <a:gridCol w="1152128"/>
                <a:gridCol w="1080120"/>
                <a:gridCol w="1224136"/>
                <a:gridCol w="1152128"/>
                <a:gridCol w="1080120"/>
              </a:tblGrid>
              <a:tr h="34087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Pronomes</a:t>
                      </a:r>
                      <a:r>
                        <a:rPr lang="pt-PT" sz="2000" baseline="0" dirty="0" smtClean="0"/>
                        <a:t> </a:t>
                      </a:r>
                      <a:r>
                        <a:rPr lang="pt-PT" sz="2000" dirty="0" smtClean="0"/>
                        <a:t>demonstrativos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Singular</a:t>
                      </a:r>
                      <a:endParaRPr lang="pt-P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Plural</a:t>
                      </a:r>
                      <a:endParaRPr lang="pt-P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600" dirty="0" smtClean="0"/>
                        <a:t>invariável</a:t>
                      </a:r>
                      <a:endParaRPr lang="pt-PT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Masculino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Feminino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Masculino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Feminino</a:t>
                      </a:r>
                      <a:endParaRPr lang="pt-P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Próximo de quem fala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estes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estas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isto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Próximo</a:t>
                      </a:r>
                      <a:r>
                        <a:rPr lang="pt-PT" sz="1600" baseline="0" dirty="0" smtClean="0"/>
                        <a:t> da pessoa para quem se fala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esses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essas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isso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Afastado</a:t>
                      </a:r>
                      <a:r>
                        <a:rPr lang="pt-PT" sz="1600" baseline="0" dirty="0" smtClean="0"/>
                        <a:t> das pessoas que falam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aqueles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aquelas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aquilo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2644169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Pronome ou determinante?</a:t>
            </a:r>
          </a:p>
        </p:txBody>
      </p:sp>
    </p:spTree>
    <p:extLst>
      <p:ext uri="{BB962C8B-B14F-4D97-AF65-F5344CB8AC3E}">
        <p14:creationId xmlns:p14="http://schemas.microsoft.com/office/powerpoint/2010/main" val="2962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19" y="764704"/>
            <a:ext cx="8229600" cy="40461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pt-PT" sz="3000" dirty="0" smtClean="0"/>
              <a:t>Se observares com atenção as tabelas dos determinantes e pronomes demonstrativos vais reparar que as </a:t>
            </a:r>
            <a:r>
              <a:rPr lang="pt-PT" sz="3000" b="1" dirty="0" smtClean="0"/>
              <a:t>palavras são as </a:t>
            </a:r>
            <a:r>
              <a:rPr lang="pt-PT" sz="3000" b="1" dirty="0"/>
              <a:t>mesmas</a:t>
            </a:r>
            <a:r>
              <a:rPr lang="pt-PT" sz="3000" dirty="0"/>
              <a:t> (excetuando isto, isso, aquilo). </a:t>
            </a:r>
            <a:r>
              <a:rPr lang="pt-PT" sz="3000" dirty="0" smtClean="0"/>
              <a:t>O mesmo acontece com os determinantes e pronomes possessivos. Por isso, é normal que tenhas alguma dificuldade em distinguir quais são os determinantes e quais os pronomes  numa frase. </a:t>
            </a:r>
            <a:endParaRPr lang="pt-PT" sz="2100" dirty="0" smtClean="0">
              <a:latin typeface="Apple Chancery" pitchFamily="66" charset="0"/>
            </a:endParaRPr>
          </a:p>
          <a:p>
            <a:pPr marL="0" indent="0">
              <a:buNone/>
            </a:pPr>
            <a:endParaRPr lang="pt-PT" sz="2100" dirty="0" smtClean="0">
              <a:latin typeface="Apple Chancery" pitchFamily="66" charset="0"/>
            </a:endParaRPr>
          </a:p>
          <a:p>
            <a:pPr marL="0" indent="0">
              <a:buNone/>
            </a:pPr>
            <a:r>
              <a:rPr lang="pt-PT" dirty="0" smtClean="0"/>
              <a:t>Ex.: </a:t>
            </a:r>
            <a:r>
              <a:rPr lang="pt-PT" i="1" dirty="0" smtClean="0">
                <a:solidFill>
                  <a:srgbClr val="00B0F0"/>
                </a:solidFill>
              </a:rPr>
              <a:t>Esta</a:t>
            </a:r>
            <a:r>
              <a:rPr lang="pt-PT" i="1" dirty="0" smtClean="0"/>
              <a:t> </a:t>
            </a:r>
            <a:r>
              <a:rPr lang="pt-PT" i="1" dirty="0" smtClean="0"/>
              <a:t>bicicleta é nova, mas </a:t>
            </a:r>
            <a:r>
              <a:rPr lang="pt-PT" i="1" dirty="0" smtClean="0">
                <a:solidFill>
                  <a:srgbClr val="00B0F0"/>
                </a:solidFill>
              </a:rPr>
              <a:t>aquela </a:t>
            </a:r>
            <a:r>
              <a:rPr lang="pt-PT" i="1" dirty="0" smtClean="0"/>
              <a:t>já é muito velha.</a:t>
            </a:r>
          </a:p>
          <a:p>
            <a:pPr marL="0" indent="0">
              <a:buNone/>
            </a:pPr>
            <a:endParaRPr lang="pt-PT" sz="2100" dirty="0" smtClean="0">
              <a:latin typeface="Apple Chancery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84" y="4954860"/>
            <a:ext cx="1712648" cy="1570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4985444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dirty="0" smtClean="0"/>
              <a:t>Na frase anterior, “esta</a:t>
            </a:r>
            <a:r>
              <a:rPr lang="pt-PT" sz="2200" dirty="0"/>
              <a:t>” é um determinante demonstrativo, porque está antes do nome bicicleta; “aquela” é um pronome demonstrativo, porque substitui o nome.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1296" y="4954860"/>
            <a:ext cx="6354960" cy="1440160"/>
          </a:xfrm>
          <a:prstGeom prst="wedgeRoundRectCallout">
            <a:avLst>
              <a:gd name="adj1" fmla="val 56576"/>
              <a:gd name="adj2" fmla="val -9481"/>
              <a:gd name="adj3" fmla="val 1666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4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77986"/>
            <a:ext cx="804207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000" b="1" i="1" dirty="0" smtClean="0">
                <a:solidFill>
                  <a:srgbClr val="00B0F0"/>
                </a:solidFill>
              </a:rPr>
              <a:t>Esta</a:t>
            </a:r>
            <a:r>
              <a:rPr lang="pt-PT" sz="3000" i="1" dirty="0" smtClean="0">
                <a:solidFill>
                  <a:srgbClr val="FF0000"/>
                </a:solidFill>
              </a:rPr>
              <a:t> </a:t>
            </a:r>
            <a:r>
              <a:rPr lang="pt-PT" sz="3000" i="1" dirty="0" smtClean="0"/>
              <a:t>é a </a:t>
            </a:r>
            <a:r>
              <a:rPr lang="pt-PT" sz="3000" b="1" i="1" dirty="0" smtClean="0">
                <a:solidFill>
                  <a:srgbClr val="00B0F0"/>
                </a:solidFill>
              </a:rPr>
              <a:t>minha</a:t>
            </a:r>
            <a:r>
              <a:rPr lang="pt-PT" sz="3000" i="1" dirty="0" smtClean="0"/>
              <a:t> camisola. Onde é que está a </a:t>
            </a:r>
            <a:r>
              <a:rPr lang="pt-PT" sz="3000" b="1" i="1" dirty="0" smtClean="0">
                <a:solidFill>
                  <a:srgbClr val="00B0F0"/>
                </a:solidFill>
              </a:rPr>
              <a:t>tua</a:t>
            </a:r>
            <a:r>
              <a:rPr lang="pt-PT" sz="3000" i="1" dirty="0" smtClean="0"/>
              <a:t>?</a:t>
            </a:r>
          </a:p>
          <a:p>
            <a:pPr marL="0" indent="0">
              <a:buNone/>
            </a:pPr>
            <a:endParaRPr lang="pt-PT" sz="1200" dirty="0"/>
          </a:p>
          <a:p>
            <a:pPr marL="0" indent="0">
              <a:buNone/>
            </a:pPr>
            <a:r>
              <a:rPr lang="pt-PT" sz="3000" b="1" dirty="0" smtClean="0">
                <a:solidFill>
                  <a:srgbClr val="00B0F0"/>
                </a:solidFill>
              </a:rPr>
              <a:t>Esta</a:t>
            </a:r>
            <a:r>
              <a:rPr lang="pt-PT" sz="3000" dirty="0" smtClean="0">
                <a:solidFill>
                  <a:srgbClr val="00B0F0"/>
                </a:solidFill>
              </a:rPr>
              <a:t> </a:t>
            </a:r>
            <a:r>
              <a:rPr lang="pt-PT" sz="3000" dirty="0" smtClean="0"/>
              <a:t>– pronome demonstrativo, porque substitui o nome e refere a relação próxima do objeto em relação à pessoa que fala.</a:t>
            </a:r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120" y="3140968"/>
            <a:ext cx="1087117" cy="3446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160" y="3433038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>
                <a:solidFill>
                  <a:srgbClr val="00B0F0"/>
                </a:solidFill>
              </a:rPr>
              <a:t>Minha</a:t>
            </a:r>
            <a:r>
              <a:rPr lang="pt-PT" sz="3000" dirty="0"/>
              <a:t> (camisola) – determinante possessivo, porque está antes do nome e indica posse de algo.</a:t>
            </a:r>
          </a:p>
          <a:p>
            <a:endParaRPr lang="pt-PT" sz="3000" dirty="0"/>
          </a:p>
          <a:p>
            <a:r>
              <a:rPr lang="pt-PT" sz="3000" b="1" dirty="0">
                <a:solidFill>
                  <a:srgbClr val="00B0F0"/>
                </a:solidFill>
              </a:rPr>
              <a:t>Tua</a:t>
            </a:r>
            <a:r>
              <a:rPr lang="pt-PT" sz="3000" b="1" dirty="0"/>
              <a:t> </a:t>
            </a:r>
            <a:r>
              <a:rPr lang="pt-PT" sz="3000" dirty="0"/>
              <a:t>– pronome possessivo, porque substitui o nome e indica posse.</a:t>
            </a:r>
          </a:p>
        </p:txBody>
      </p:sp>
    </p:spTree>
    <p:extLst>
      <p:ext uri="{BB962C8B-B14F-4D97-AF65-F5344CB8AC3E}">
        <p14:creationId xmlns:p14="http://schemas.microsoft.com/office/powerpoint/2010/main" val="344146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571472" y="85723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Exercícios</a:t>
            </a:r>
            <a:endParaRPr lang="pt-PT" sz="2400" b="1" dirty="0">
              <a:solidFill>
                <a:srgbClr val="00B0F0"/>
              </a:solidFill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642910" y="1285861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1. </a:t>
            </a:r>
            <a:r>
              <a:rPr lang="pt-PT" sz="2400" dirty="0" smtClean="0"/>
              <a:t>Lê as frases e classifica todos os determinantes e pronomes que encontrares.</a:t>
            </a:r>
          </a:p>
          <a:p>
            <a:endParaRPr lang="pt-PT" sz="12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Aquilo que te contei é segredo.</a:t>
            </a:r>
          </a:p>
          <a:p>
            <a:endParaRPr lang="pt-PT" sz="1600" dirty="0" smtClean="0">
              <a:latin typeface="+mj-lt"/>
            </a:endParaRPr>
          </a:p>
          <a:p>
            <a:endParaRPr lang="pt-PT" sz="16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Este livro é meu, mas aquele não!</a:t>
            </a:r>
          </a:p>
          <a:p>
            <a:endParaRPr lang="pt-PT" sz="1600" dirty="0" smtClean="0">
              <a:latin typeface="+mj-lt"/>
            </a:endParaRPr>
          </a:p>
          <a:p>
            <a:endParaRPr lang="pt-PT" sz="16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As vossas vozes são tão desafinadas! E a minha também!</a:t>
            </a:r>
          </a:p>
          <a:p>
            <a:endParaRPr lang="pt-PT" sz="1600" dirty="0" smtClean="0">
              <a:latin typeface="+mj-lt"/>
            </a:endParaRPr>
          </a:p>
          <a:p>
            <a:endParaRPr lang="pt-PT" sz="16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Senhora professora, a sua caneta caiu e partiu! Quer que lhe empreste a minha?</a:t>
            </a:r>
            <a:endParaRPr lang="pt-P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2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2613391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900" b="1" dirty="0" smtClean="0"/>
              <a:t>Determinantes artigos</a:t>
            </a:r>
            <a:endParaRPr lang="pt-PT" sz="4900" b="1" dirty="0"/>
          </a:p>
        </p:txBody>
      </p:sp>
    </p:spTree>
    <p:extLst>
      <p:ext uri="{BB962C8B-B14F-4D97-AF65-F5344CB8AC3E}">
        <p14:creationId xmlns:p14="http://schemas.microsoft.com/office/powerpoint/2010/main" val="2144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0946" y="836712"/>
            <a:ext cx="78694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     Os </a:t>
            </a:r>
            <a:r>
              <a:rPr lang="pt-PT" sz="2800" b="1" dirty="0" smtClean="0">
                <a:solidFill>
                  <a:srgbClr val="00B0F0"/>
                </a:solidFill>
              </a:rPr>
              <a:t>determinantes artigos </a:t>
            </a:r>
            <a:r>
              <a:rPr lang="pt-PT" sz="2800" dirty="0" smtClean="0"/>
              <a:t>são as palavras que </a:t>
            </a:r>
            <a:r>
              <a:rPr lang="pt-PT" sz="2800" b="1" dirty="0" smtClean="0"/>
              <a:t>aparecem antes dos nome</a:t>
            </a:r>
            <a:r>
              <a:rPr lang="pt-PT" sz="2800" dirty="0" smtClean="0"/>
              <a:t>s e que ajudam a identificá-los quanto ao género e ao número.</a:t>
            </a:r>
          </a:p>
          <a:p>
            <a:endParaRPr lang="pt-PT" sz="1200" i="1" dirty="0" smtClean="0"/>
          </a:p>
          <a:p>
            <a:endParaRPr lang="pt-PT" sz="1200" i="1" dirty="0" smtClean="0"/>
          </a:p>
          <a:p>
            <a:r>
              <a:rPr lang="pt-PT" sz="2600" dirty="0" smtClean="0"/>
              <a:t>Ex.: </a:t>
            </a:r>
          </a:p>
          <a:p>
            <a:r>
              <a:rPr lang="pt-PT" sz="2600" b="1" i="1" dirty="0" smtClean="0"/>
              <a:t>a</a:t>
            </a:r>
            <a:r>
              <a:rPr lang="pt-PT" sz="2600" i="1" dirty="0" smtClean="0"/>
              <a:t> caneta / </a:t>
            </a:r>
            <a:r>
              <a:rPr lang="pt-PT" sz="2600" b="1" i="1" dirty="0" smtClean="0"/>
              <a:t>o</a:t>
            </a:r>
            <a:r>
              <a:rPr lang="pt-PT" sz="2600" i="1" dirty="0" smtClean="0"/>
              <a:t> lápis (género feminino ou masculino)</a:t>
            </a:r>
          </a:p>
          <a:p>
            <a:r>
              <a:rPr lang="pt-PT" sz="2600" b="1" i="1" dirty="0" smtClean="0"/>
              <a:t>as</a:t>
            </a:r>
            <a:r>
              <a:rPr lang="pt-PT" sz="2600" i="1" dirty="0" smtClean="0"/>
              <a:t> canetas / </a:t>
            </a:r>
            <a:r>
              <a:rPr lang="pt-PT" sz="2600" b="1" i="1" dirty="0" smtClean="0"/>
              <a:t>os</a:t>
            </a:r>
            <a:r>
              <a:rPr lang="pt-PT" sz="2600" i="1" dirty="0" smtClean="0"/>
              <a:t> lápis (número singular ou plural)</a:t>
            </a:r>
          </a:p>
          <a:p>
            <a:endParaRPr lang="pt-PT" sz="1200" i="1" dirty="0" smtClean="0"/>
          </a:p>
          <a:p>
            <a:r>
              <a:rPr lang="pt-PT" sz="2600" b="1" i="1" dirty="0" smtClean="0"/>
              <a:t>uma</a:t>
            </a:r>
            <a:r>
              <a:rPr lang="pt-PT" sz="2600" i="1" dirty="0" smtClean="0"/>
              <a:t> história / </a:t>
            </a:r>
            <a:r>
              <a:rPr lang="pt-PT" sz="2600" b="1" i="1" dirty="0" smtClean="0"/>
              <a:t>um</a:t>
            </a:r>
            <a:r>
              <a:rPr lang="pt-PT" sz="2600" i="1" dirty="0" smtClean="0"/>
              <a:t> livro (género feminino ou masculino)</a:t>
            </a:r>
          </a:p>
          <a:p>
            <a:r>
              <a:rPr lang="pt-PT" sz="2600" b="1" i="1" dirty="0" smtClean="0"/>
              <a:t>umas</a:t>
            </a:r>
            <a:r>
              <a:rPr lang="pt-PT" sz="2600" i="1" dirty="0" smtClean="0"/>
              <a:t> histórias / </a:t>
            </a:r>
            <a:r>
              <a:rPr lang="pt-PT" sz="2600" b="1" i="1" dirty="0" smtClean="0"/>
              <a:t>uns</a:t>
            </a:r>
            <a:r>
              <a:rPr lang="pt-PT" sz="2600" i="1" dirty="0" smtClean="0"/>
              <a:t> livros (número singular ou plural)</a:t>
            </a:r>
          </a:p>
          <a:p>
            <a:endParaRPr lang="pt-PT" sz="1200" dirty="0" smtClean="0"/>
          </a:p>
          <a:p>
            <a:endParaRPr lang="pt-PT" sz="1200" dirty="0"/>
          </a:p>
          <a:p>
            <a:endParaRPr lang="pt-PT" sz="1200" dirty="0" smtClean="0"/>
          </a:p>
          <a:p>
            <a:r>
              <a:rPr lang="pt-PT" sz="2800" dirty="0" smtClean="0"/>
              <a:t>Os determinantes artigos podem ser definidos ou indefinidos.</a:t>
            </a:r>
            <a:endParaRPr lang="pt-PT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23528" y="5576404"/>
            <a:ext cx="6912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Ex.: </a:t>
            </a:r>
            <a:r>
              <a:rPr lang="pt-PT" sz="2800" b="1" i="1" dirty="0" smtClean="0">
                <a:latin typeface="Calibri" pitchFamily="-65" charset="0"/>
              </a:rPr>
              <a:t>o</a:t>
            </a:r>
            <a:r>
              <a:rPr lang="pt-PT" sz="2800" i="1" dirty="0" smtClean="0">
                <a:latin typeface="Calibri" pitchFamily="-65" charset="0"/>
              </a:rPr>
              <a:t> pato</a:t>
            </a:r>
            <a:r>
              <a:rPr lang="pt-PT" sz="2800" dirty="0" smtClean="0">
                <a:latin typeface="Calibri" pitchFamily="-65" charset="0"/>
              </a:rPr>
              <a:t> / </a:t>
            </a:r>
            <a:r>
              <a:rPr lang="pt-PT" sz="2800" b="1" i="1" dirty="0" smtClean="0">
                <a:latin typeface="Calibri" pitchFamily="-65" charset="0"/>
              </a:rPr>
              <a:t>a</a:t>
            </a:r>
            <a:r>
              <a:rPr lang="pt-PT" sz="2800" i="1" dirty="0" smtClean="0">
                <a:latin typeface="Calibri" pitchFamily="-65" charset="0"/>
              </a:rPr>
              <a:t> pata </a:t>
            </a:r>
            <a:r>
              <a:rPr lang="pt-PT" sz="2800" dirty="0" smtClean="0">
                <a:latin typeface="Calibri" pitchFamily="-65" charset="0"/>
              </a:rPr>
              <a:t>/ </a:t>
            </a:r>
            <a:r>
              <a:rPr lang="pt-PT" sz="2800" b="1" i="1" dirty="0" smtClean="0">
                <a:latin typeface="Calibri" pitchFamily="-65" charset="0"/>
              </a:rPr>
              <a:t>os</a:t>
            </a:r>
            <a:r>
              <a:rPr lang="pt-PT" sz="2800" i="1" dirty="0" smtClean="0">
                <a:latin typeface="Calibri" pitchFamily="-65" charset="0"/>
              </a:rPr>
              <a:t> patos </a:t>
            </a:r>
            <a:r>
              <a:rPr lang="pt-PT" sz="2800" dirty="0" smtClean="0">
                <a:latin typeface="Calibri" pitchFamily="-65" charset="0"/>
              </a:rPr>
              <a:t>/ </a:t>
            </a:r>
            <a:r>
              <a:rPr lang="pt-PT" sz="2800" b="1" i="1" dirty="0" smtClean="0">
                <a:latin typeface="Calibri" pitchFamily="-65" charset="0"/>
              </a:rPr>
              <a:t>as</a:t>
            </a:r>
            <a:r>
              <a:rPr lang="pt-PT" sz="2800" i="1" dirty="0" smtClean="0">
                <a:latin typeface="Calibri" pitchFamily="-65" charset="0"/>
              </a:rPr>
              <a:t> patas</a:t>
            </a:r>
            <a:endParaRPr lang="pt-PT" sz="2800" i="1" dirty="0">
              <a:latin typeface="Calibri" pitchFamily="-65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60353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     Os </a:t>
            </a:r>
            <a:r>
              <a:rPr lang="pt-PT" sz="2800" b="1" dirty="0" smtClean="0">
                <a:latin typeface="Calibri" pitchFamily="-65" charset="0"/>
              </a:rPr>
              <a:t>determinantes artigos definidos </a:t>
            </a:r>
            <a:r>
              <a:rPr lang="pt-PT" sz="2800" dirty="0" smtClean="0">
                <a:latin typeface="Calibri" pitchFamily="-65" charset="0"/>
              </a:rPr>
              <a:t>referem-se a determinados objetos, animais e pessoas que já conhecemos. Ex.: </a:t>
            </a:r>
            <a:r>
              <a:rPr lang="pt-PT" sz="2800" b="1" i="1" dirty="0">
                <a:latin typeface="Calibri" pitchFamily="-65" charset="0"/>
              </a:rPr>
              <a:t>O</a:t>
            </a:r>
            <a:r>
              <a:rPr lang="pt-PT" sz="2800" i="1" dirty="0">
                <a:latin typeface="Calibri" pitchFamily="-65" charset="0"/>
              </a:rPr>
              <a:t> Alfa chutou </a:t>
            </a:r>
            <a:r>
              <a:rPr lang="pt-PT" sz="2800" b="1" i="1" dirty="0">
                <a:latin typeface="Calibri" pitchFamily="-65" charset="0"/>
              </a:rPr>
              <a:t>a</a:t>
            </a:r>
            <a:r>
              <a:rPr lang="pt-PT" sz="2800" i="1" dirty="0">
                <a:latin typeface="Calibri" pitchFamily="-65" charset="0"/>
              </a:rPr>
              <a:t> bola.</a:t>
            </a:r>
          </a:p>
        </p:txBody>
      </p:sp>
      <p:pic>
        <p:nvPicPr>
          <p:cNvPr id="6" name="Imagem 5" descr="20113015_RPD_ID0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284984"/>
            <a:ext cx="1363499" cy="287619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96304"/>
              </p:ext>
            </p:extLst>
          </p:nvPr>
        </p:nvGraphicFramePr>
        <p:xfrm>
          <a:off x="1331640" y="3429000"/>
          <a:ext cx="5210199" cy="172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6733"/>
                <a:gridCol w="1736733"/>
                <a:gridCol w="17367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Determinantes artigos definidos</a:t>
                      </a:r>
                      <a:endParaRPr lang="pt-PT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Singular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Plural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Masculino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o</a:t>
                      </a:r>
                      <a:endParaRPr lang="pt-P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os</a:t>
                      </a:r>
                      <a:endParaRPr lang="pt-PT" sz="2400" dirty="0"/>
                    </a:p>
                  </a:txBody>
                  <a:tcPr anchor="ctr"/>
                </a:tc>
              </a:tr>
              <a:tr h="503912">
                <a:tc>
                  <a:txBody>
                    <a:bodyPr/>
                    <a:lstStyle/>
                    <a:p>
                      <a:r>
                        <a:rPr lang="pt-PT" dirty="0" smtClean="0"/>
                        <a:t>Feminino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</a:t>
                      </a:r>
                      <a:endParaRPr lang="pt-P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as</a:t>
                      </a:r>
                      <a:endParaRPr lang="pt-PT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78547" y="866756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solidFill>
                  <a:srgbClr val="00B0F0"/>
                </a:solidFill>
                <a:latin typeface="+mn-lt"/>
              </a:rPr>
              <a:t>Determinantes artigos definidos</a:t>
            </a:r>
            <a:endParaRPr lang="pt-PT" sz="36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41176" y="5554661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Ex.: </a:t>
            </a:r>
            <a:r>
              <a:rPr lang="pt-PT" sz="2800" b="1" i="1" dirty="0" smtClean="0">
                <a:latin typeface="Calibri" pitchFamily="-65" charset="0"/>
              </a:rPr>
              <a:t>um</a:t>
            </a:r>
            <a:r>
              <a:rPr lang="pt-PT" sz="2800" i="1" dirty="0" smtClean="0">
                <a:latin typeface="Calibri" pitchFamily="-65" charset="0"/>
              </a:rPr>
              <a:t> pato </a:t>
            </a:r>
            <a:r>
              <a:rPr lang="pt-PT" sz="2800" dirty="0" smtClean="0">
                <a:latin typeface="Calibri" pitchFamily="-65" charset="0"/>
              </a:rPr>
              <a:t>/ </a:t>
            </a:r>
            <a:r>
              <a:rPr lang="pt-PT" sz="2800" b="1" i="1" dirty="0" smtClean="0">
                <a:latin typeface="Calibri" pitchFamily="-65" charset="0"/>
              </a:rPr>
              <a:t>uma</a:t>
            </a:r>
            <a:r>
              <a:rPr lang="pt-PT" sz="2800" i="1" dirty="0" smtClean="0">
                <a:latin typeface="Calibri" pitchFamily="-65" charset="0"/>
              </a:rPr>
              <a:t> pata </a:t>
            </a:r>
            <a:r>
              <a:rPr lang="pt-PT" sz="2800" dirty="0" smtClean="0">
                <a:latin typeface="Calibri" pitchFamily="-65" charset="0"/>
              </a:rPr>
              <a:t>/ </a:t>
            </a:r>
            <a:r>
              <a:rPr lang="pt-PT" sz="2800" b="1" i="1" dirty="0" smtClean="0">
                <a:latin typeface="Calibri" pitchFamily="-65" charset="0"/>
              </a:rPr>
              <a:t>uns</a:t>
            </a:r>
            <a:r>
              <a:rPr lang="pt-PT" sz="2800" i="1" dirty="0" smtClean="0">
                <a:latin typeface="Calibri" pitchFamily="-65" charset="0"/>
              </a:rPr>
              <a:t> patos </a:t>
            </a:r>
            <a:r>
              <a:rPr lang="pt-PT" sz="2800" dirty="0" smtClean="0">
                <a:latin typeface="Calibri" pitchFamily="-65" charset="0"/>
              </a:rPr>
              <a:t>/ </a:t>
            </a:r>
            <a:r>
              <a:rPr lang="pt-PT" sz="2800" b="1" i="1" dirty="0" smtClean="0">
                <a:latin typeface="Calibri" pitchFamily="-65" charset="0"/>
              </a:rPr>
              <a:t>umas</a:t>
            </a:r>
            <a:r>
              <a:rPr lang="pt-PT" sz="2800" i="1" dirty="0" smtClean="0">
                <a:latin typeface="Calibri" pitchFamily="-65" charset="0"/>
              </a:rPr>
              <a:t> patas</a:t>
            </a:r>
            <a:endParaRPr lang="pt-PT" sz="2800" i="1" dirty="0">
              <a:latin typeface="Calibri" pitchFamily="-65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546915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itchFamily="-65" charset="0"/>
              </a:rPr>
              <a:t>Os </a:t>
            </a:r>
            <a:r>
              <a:rPr lang="pt-PT" sz="2800" b="1" dirty="0" smtClean="0">
                <a:latin typeface="Calibri" pitchFamily="-65" charset="0"/>
              </a:rPr>
              <a:t>determinantes artigos indefinidos </a:t>
            </a:r>
            <a:r>
              <a:rPr lang="pt-PT" sz="2800" dirty="0" smtClean="0">
                <a:latin typeface="Calibri" pitchFamily="-65" charset="0"/>
              </a:rPr>
              <a:t>referem-se a uns quaisquer objetos, animais e pessoas não identificados. </a:t>
            </a:r>
            <a:r>
              <a:rPr lang="pt-PT" sz="2800" dirty="0">
                <a:latin typeface="Calibri" pitchFamily="-65" charset="0"/>
              </a:rPr>
              <a:t>Ex.: O Alfa chutou </a:t>
            </a:r>
            <a:r>
              <a:rPr lang="pt-PT" sz="2800" b="1" dirty="0">
                <a:latin typeface="Calibri" pitchFamily="-65" charset="0"/>
              </a:rPr>
              <a:t>uma</a:t>
            </a:r>
            <a:r>
              <a:rPr lang="pt-PT" sz="2800" dirty="0">
                <a:latin typeface="Calibri" pitchFamily="-65" charset="0"/>
              </a:rPr>
              <a:t> bola</a:t>
            </a:r>
            <a:r>
              <a:rPr lang="pt-PT" sz="2800" dirty="0" smtClean="0">
                <a:latin typeface="Calibri" pitchFamily="-65" charset="0"/>
              </a:rPr>
              <a:t>.</a:t>
            </a:r>
            <a:endParaRPr lang="pt-PT" sz="2800" dirty="0">
              <a:latin typeface="Calibri" pitchFamily="-65" charset="0"/>
            </a:endParaRPr>
          </a:p>
        </p:txBody>
      </p:sp>
      <p:pic>
        <p:nvPicPr>
          <p:cNvPr id="6" name="Imagem 5" descr="20113015_RPD_ID0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573" y="2931910"/>
            <a:ext cx="1794499" cy="266749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53055"/>
              </p:ext>
            </p:extLst>
          </p:nvPr>
        </p:nvGraphicFramePr>
        <p:xfrm>
          <a:off x="1043608" y="3429000"/>
          <a:ext cx="4752528" cy="168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1584176"/>
                <a:gridCol w="158417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Determinantes artigos indefinidos</a:t>
                      </a:r>
                      <a:endParaRPr lang="pt-PT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Singular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Plural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Masculino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um</a:t>
                      </a:r>
                      <a:endParaRPr lang="pt-P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uns</a:t>
                      </a:r>
                      <a:endParaRPr lang="pt-PT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Feminino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uma</a:t>
                      </a:r>
                      <a:endParaRPr lang="pt-P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umas</a:t>
                      </a:r>
                      <a:endParaRPr lang="pt-PT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778547" y="866756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solidFill>
                  <a:srgbClr val="00B0F0"/>
                </a:solidFill>
                <a:latin typeface="+mn-lt"/>
              </a:rPr>
              <a:t>Determinantes artigos indefinidos</a:t>
            </a:r>
            <a:endParaRPr lang="pt-PT" sz="36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2968" y="880729"/>
            <a:ext cx="200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Exercícios</a:t>
            </a:r>
            <a:endParaRPr lang="pt-PT" sz="2400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1357298"/>
            <a:ext cx="85725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1. </a:t>
            </a:r>
            <a:r>
              <a:rPr lang="pt-PT" sz="2400" dirty="0" smtClean="0"/>
              <a:t>Nas frases, sublinha a vermelho os nomes e a verde os determinantes artigos.</a:t>
            </a:r>
          </a:p>
          <a:p>
            <a:endParaRPr lang="pt-PT" sz="2750" dirty="0" smtClean="0"/>
          </a:p>
          <a:p>
            <a:r>
              <a:rPr lang="pt-PT" sz="2400" dirty="0" smtClean="0"/>
              <a:t>Frase 1: </a:t>
            </a:r>
            <a:r>
              <a:rPr lang="pt-PT" sz="2750" dirty="0" smtClean="0"/>
              <a:t>O Alfa faz os trabalhos de casa.</a:t>
            </a:r>
          </a:p>
          <a:p>
            <a:endParaRPr lang="pt-PT" sz="2750" dirty="0" smtClean="0"/>
          </a:p>
          <a:p>
            <a:r>
              <a:rPr lang="pt-PT" sz="2400" dirty="0" smtClean="0"/>
              <a:t>Frase 2: </a:t>
            </a:r>
            <a:r>
              <a:rPr lang="pt-PT" sz="2750" dirty="0" smtClean="0"/>
              <a:t>Uns meninos divertiam-se a jogar com uma bola.</a:t>
            </a:r>
          </a:p>
          <a:p>
            <a:endParaRPr lang="pt-PT" sz="2750" dirty="0" smtClean="0"/>
          </a:p>
          <a:p>
            <a:r>
              <a:rPr lang="pt-PT" sz="2400" dirty="0" smtClean="0"/>
              <a:t>Frase 3: </a:t>
            </a:r>
            <a:r>
              <a:rPr lang="pt-PT" sz="2750" dirty="0" smtClean="0"/>
              <a:t>A professora marcou umas contas de multiplicar.</a:t>
            </a:r>
          </a:p>
          <a:p>
            <a:endParaRPr lang="pt-PT" sz="2400" dirty="0" smtClean="0"/>
          </a:p>
          <a:p>
            <a:endParaRPr lang="pt-PT" sz="2400" dirty="0" smtClean="0"/>
          </a:p>
          <a:p>
            <a:r>
              <a:rPr lang="pt-PT" sz="2400" b="1" dirty="0" smtClean="0">
                <a:solidFill>
                  <a:srgbClr val="00B0F0"/>
                </a:solidFill>
              </a:rPr>
              <a:t>2. </a:t>
            </a:r>
            <a:r>
              <a:rPr lang="pt-PT" sz="2400" dirty="0" smtClean="0"/>
              <a:t>Classifica os determinantes artigos presentes em cada frase. </a:t>
            </a:r>
          </a:p>
        </p:txBody>
      </p:sp>
    </p:spTree>
    <p:extLst>
      <p:ext uri="{BB962C8B-B14F-4D97-AF65-F5344CB8AC3E}">
        <p14:creationId xmlns:p14="http://schemas.microsoft.com/office/powerpoint/2010/main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"/>
            <a:ext cx="9144000" cy="68408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2780928"/>
            <a:ext cx="5616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900" b="1" dirty="0" smtClean="0"/>
              <a:t>Determinantes possessivos</a:t>
            </a:r>
            <a:endParaRPr lang="pt-PT" sz="4900" b="1" dirty="0"/>
          </a:p>
        </p:txBody>
      </p:sp>
    </p:spTree>
    <p:extLst>
      <p:ext uri="{BB962C8B-B14F-4D97-AF65-F5344CB8AC3E}">
        <p14:creationId xmlns:p14="http://schemas.microsoft.com/office/powerpoint/2010/main" val="863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85723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itchFamily="-65" charset="0"/>
              </a:rPr>
              <a:t>Os </a:t>
            </a:r>
            <a:r>
              <a:rPr lang="pt-PT" sz="2800" b="1" dirty="0" smtClean="0">
                <a:solidFill>
                  <a:srgbClr val="00B0F0"/>
                </a:solidFill>
                <a:latin typeface="Calibri" pitchFamily="-65" charset="0"/>
              </a:rPr>
              <a:t>determinantes possessivos  </a:t>
            </a:r>
            <a:r>
              <a:rPr lang="pt-PT" sz="2800" dirty="0" smtClean="0">
                <a:latin typeface="Calibri" pitchFamily="-65" charset="0"/>
              </a:rPr>
              <a:t>indicam quem possui algo. </a:t>
            </a:r>
          </a:p>
          <a:p>
            <a:r>
              <a:rPr lang="pt-PT" sz="2800" dirty="0" smtClean="0">
                <a:latin typeface="Calibri" pitchFamily="-65" charset="0"/>
              </a:rPr>
              <a:t>Ex.: </a:t>
            </a:r>
            <a:r>
              <a:rPr lang="pt-PT" sz="2800" i="1" dirty="0" smtClean="0">
                <a:latin typeface="Calibri" pitchFamily="-65" charset="0"/>
              </a:rPr>
              <a:t>A minha mochila é verde e o teu estojo também</a:t>
            </a:r>
            <a:r>
              <a:rPr lang="pt-PT" sz="2800" dirty="0" smtClean="0">
                <a:latin typeface="Calibri" pitchFamily="-65" charset="0"/>
              </a:rPr>
              <a:t>.</a:t>
            </a:r>
            <a:endParaRPr lang="pt-PT" sz="2800" dirty="0">
              <a:latin typeface="Calibri" pitchFamily="-65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2480"/>
              </p:ext>
            </p:extLst>
          </p:nvPr>
        </p:nvGraphicFramePr>
        <p:xfrm>
          <a:off x="539550" y="2296036"/>
          <a:ext cx="8064897" cy="3897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4"/>
                <a:gridCol w="1374536"/>
                <a:gridCol w="1217752"/>
                <a:gridCol w="1224136"/>
                <a:gridCol w="1512168"/>
                <a:gridCol w="1368151"/>
              </a:tblGrid>
              <a:tr h="412884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Determinantes possessivos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Singular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Plural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Masculino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Feminino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Masculino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Feminino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dirty="0" smtClean="0"/>
                        <a:t>Um</a:t>
                      </a:r>
                      <a:r>
                        <a:rPr lang="pt-PT" baseline="0" dirty="0" smtClean="0"/>
                        <a:t> só possuidor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minha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minhas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tua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tuas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dirty="0" smtClean="0"/>
                        <a:t>Vários</a:t>
                      </a:r>
                      <a:r>
                        <a:rPr lang="pt-PT" baseline="0" dirty="0" smtClean="0"/>
                        <a:t> possuidores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nossas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vossas</a:t>
                      </a:r>
                      <a:endParaRPr lang="pt-PT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3.ª pessoa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seus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suas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1101</Words>
  <Application>Microsoft Office PowerPoint</Application>
  <PresentationFormat>On-screen Show (4:3)</PresentationFormat>
  <Paragraphs>271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.</dc:creator>
  <cp:lastModifiedBy>DRasteiro</cp:lastModifiedBy>
  <cp:revision>74</cp:revision>
  <dcterms:created xsi:type="dcterms:W3CDTF">2012-02-11T15:07:38Z</dcterms:created>
  <dcterms:modified xsi:type="dcterms:W3CDTF">2013-02-18T12:05:29Z</dcterms:modified>
</cp:coreProperties>
</file>