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599D1-B907-42A4-AA1C-7DBAB5D661E3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0176-E869-4740-AB63-E84C8BE86DC7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97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5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4167" y="2780928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 smtClean="0"/>
              <a:t>Acentuação </a:t>
            </a:r>
          </a:p>
          <a:p>
            <a:r>
              <a:rPr lang="pt-PT" sz="4800" b="1" dirty="0" smtClean="0"/>
              <a:t>de palavras</a:t>
            </a:r>
            <a:endParaRPr lang="pt-PT" sz="48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714348" y="1857364"/>
            <a:ext cx="778674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3200" dirty="0" smtClean="0"/>
              <a:t>Quando falamos, a sílaba que pronunciamos com mais intensidade numa palavra é a </a:t>
            </a:r>
            <a:r>
              <a:rPr lang="pt-PT" sz="3200" b="1" dirty="0" smtClean="0"/>
              <a:t>sílaba tónica</a:t>
            </a:r>
            <a:r>
              <a:rPr lang="pt-PT" sz="3200" dirty="0" smtClean="0"/>
              <a:t>. As restantes são </a:t>
            </a:r>
            <a:r>
              <a:rPr lang="pt-PT" sz="3200" b="1" dirty="0" smtClean="0"/>
              <a:t>sílabas átonas</a:t>
            </a:r>
            <a:r>
              <a:rPr lang="pt-PT" sz="3200" dirty="0" smtClean="0"/>
              <a:t>.</a:t>
            </a:r>
          </a:p>
          <a:p>
            <a:pPr algn="just"/>
            <a:endParaRPr lang="pt-PT" sz="3200" dirty="0" smtClean="0"/>
          </a:p>
          <a:p>
            <a:pPr algn="just"/>
            <a:r>
              <a:rPr lang="pt-PT" sz="3200" dirty="0" smtClean="0"/>
              <a:t>Ex.:</a:t>
            </a:r>
          </a:p>
          <a:p>
            <a:pPr algn="just"/>
            <a:endParaRPr lang="pt-PT" sz="1600" i="1" dirty="0" smtClean="0"/>
          </a:p>
          <a:p>
            <a:pPr algn="just"/>
            <a:r>
              <a:rPr lang="pt-PT" sz="3200" i="1" dirty="0" smtClean="0"/>
              <a:t>coração – </a:t>
            </a:r>
            <a:r>
              <a:rPr lang="pt-PT" sz="3200" i="1" dirty="0" err="1" smtClean="0"/>
              <a:t>co</a:t>
            </a:r>
            <a:r>
              <a:rPr lang="pt-PT" sz="3200" i="1" dirty="0" smtClean="0"/>
              <a:t>  </a:t>
            </a:r>
            <a:r>
              <a:rPr lang="pt-PT" sz="3200" i="1" dirty="0" err="1" smtClean="0"/>
              <a:t>ra</a:t>
            </a:r>
            <a:r>
              <a:rPr lang="pt-PT" sz="3200" i="1" dirty="0" smtClean="0"/>
              <a:t>  </a:t>
            </a:r>
            <a:r>
              <a:rPr lang="pt-PT" sz="3200" i="1" dirty="0" err="1" smtClean="0"/>
              <a:t>ção</a:t>
            </a:r>
            <a:endParaRPr lang="pt-PT" sz="3200" i="1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453254" y="908720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rgbClr val="00B0F0"/>
                </a:solidFill>
              </a:rPr>
              <a:t>Sílaba tónica e sílabas átonas</a:t>
            </a:r>
            <a:endParaRPr lang="pt-PT" sz="3200" b="1" dirty="0">
              <a:solidFill>
                <a:srgbClr val="00B0F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4086" y="5566187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Sílabas átonas</a:t>
            </a:r>
            <a:endParaRPr lang="pt-PT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714876" y="5072074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Sílaba tónica</a:t>
            </a:r>
            <a:endParaRPr lang="pt-PT" sz="2400" dirty="0"/>
          </a:p>
        </p:txBody>
      </p:sp>
      <p:grpSp>
        <p:nvGrpSpPr>
          <p:cNvPr id="12" name="Grupo 11"/>
          <p:cNvGrpSpPr/>
          <p:nvPr/>
        </p:nvGrpSpPr>
        <p:grpSpPr>
          <a:xfrm>
            <a:off x="3551150" y="4625326"/>
            <a:ext cx="1214446" cy="714380"/>
            <a:chOff x="3500430" y="4357694"/>
            <a:chExt cx="1214446" cy="714380"/>
          </a:xfrm>
        </p:grpSpPr>
        <p:sp>
          <p:nvSpPr>
            <p:cNvPr id="8" name="Oval 7"/>
            <p:cNvSpPr/>
            <p:nvPr/>
          </p:nvSpPr>
          <p:spPr>
            <a:xfrm>
              <a:off x="3500430" y="4357694"/>
              <a:ext cx="714380" cy="5000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10" name="Conexão recta unidireccional 9"/>
            <p:cNvCxnSpPr/>
            <p:nvPr/>
          </p:nvCxnSpPr>
          <p:spPr>
            <a:xfrm>
              <a:off x="4357686" y="4786322"/>
              <a:ext cx="357190" cy="2857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Conexão recta unidireccional 13"/>
          <p:cNvCxnSpPr/>
          <p:nvPr/>
        </p:nvCxnSpPr>
        <p:spPr>
          <a:xfrm rot="5400000">
            <a:off x="2964645" y="531536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 rot="5400000">
            <a:off x="2421372" y="5338912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93096"/>
            <a:ext cx="1984409" cy="249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2"/>
          <p:cNvSpPr txBox="1">
            <a:spLocks noChangeArrowheads="1"/>
          </p:cNvSpPr>
          <p:nvPr/>
        </p:nvSpPr>
        <p:spPr bwMode="auto">
          <a:xfrm>
            <a:off x="601693" y="836712"/>
            <a:ext cx="7992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3600" b="1" dirty="0" smtClean="0">
                <a:solidFill>
                  <a:srgbClr val="00B0F0"/>
                </a:solidFill>
                <a:latin typeface="+mn-lt"/>
              </a:rPr>
              <a:t>Classificação das palavras quanto </a:t>
            </a:r>
          </a:p>
          <a:p>
            <a:pPr algn="ctr">
              <a:defRPr/>
            </a:pPr>
            <a:r>
              <a:rPr lang="pt-PT" sz="3600" b="1" dirty="0" smtClean="0">
                <a:solidFill>
                  <a:srgbClr val="00B0F0"/>
                </a:solidFill>
                <a:latin typeface="+mn-lt"/>
              </a:rPr>
              <a:t>à posição da sílaba tónica</a:t>
            </a:r>
            <a:endParaRPr lang="pt-PT" sz="3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13524" y="2281061"/>
            <a:ext cx="81349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00B0F0"/>
                </a:solidFill>
              </a:rPr>
              <a:t>Esdrúxula</a:t>
            </a:r>
            <a:r>
              <a:rPr lang="pt-PT" sz="3200" dirty="0" smtClean="0"/>
              <a:t> </a:t>
            </a:r>
            <a:r>
              <a:rPr lang="pt-PT" sz="3200" dirty="0"/>
              <a:t>– </a:t>
            </a:r>
            <a:r>
              <a:rPr lang="pt-PT" sz="3200" dirty="0" smtClean="0"/>
              <a:t>a sílaba tónica é a antepenúltima. Ex.: </a:t>
            </a:r>
            <a:r>
              <a:rPr lang="pt-PT" sz="3200" b="1" i="1" dirty="0" smtClean="0"/>
              <a:t>sí</a:t>
            </a:r>
            <a:r>
              <a:rPr lang="pt-PT" sz="3200" i="1" dirty="0" smtClean="0"/>
              <a:t>laba; f</a:t>
            </a:r>
            <a:r>
              <a:rPr lang="pt-PT" sz="3200" b="1" i="1" dirty="0" smtClean="0"/>
              <a:t>á</a:t>
            </a:r>
            <a:r>
              <a:rPr lang="pt-PT" sz="3200" i="1" dirty="0" smtClean="0"/>
              <a:t>brica.</a:t>
            </a:r>
          </a:p>
          <a:p>
            <a:endParaRPr lang="pt-PT" sz="3200" dirty="0" smtClean="0"/>
          </a:p>
          <a:p>
            <a:r>
              <a:rPr lang="pt-PT" sz="3200" b="1" dirty="0" smtClean="0">
                <a:solidFill>
                  <a:srgbClr val="00B0F0"/>
                </a:solidFill>
              </a:rPr>
              <a:t>Grave</a:t>
            </a:r>
            <a:r>
              <a:rPr lang="pt-PT" sz="3200" dirty="0" smtClean="0">
                <a:solidFill>
                  <a:srgbClr val="00B0F0"/>
                </a:solidFill>
              </a:rPr>
              <a:t> </a:t>
            </a:r>
            <a:r>
              <a:rPr lang="pt-PT" sz="3200" dirty="0"/>
              <a:t>– </a:t>
            </a:r>
            <a:r>
              <a:rPr lang="pt-PT" sz="3200" dirty="0" smtClean="0"/>
              <a:t>a sílaba tónica é a penúltima.	</a:t>
            </a:r>
          </a:p>
          <a:p>
            <a:r>
              <a:rPr lang="pt-PT" sz="3200" dirty="0" smtClean="0"/>
              <a:t>Ex.: </a:t>
            </a:r>
            <a:r>
              <a:rPr lang="pt-PT" sz="3200" i="1" dirty="0" smtClean="0"/>
              <a:t>sa</a:t>
            </a:r>
            <a:r>
              <a:rPr lang="pt-PT" sz="3200" b="1" i="1" dirty="0" smtClean="0"/>
              <a:t>co</a:t>
            </a:r>
            <a:r>
              <a:rPr lang="pt-PT" sz="3200" i="1" dirty="0" smtClean="0"/>
              <a:t>la; cri</a:t>
            </a:r>
            <a:r>
              <a:rPr lang="pt-PT" sz="3200" b="1" i="1" dirty="0" smtClean="0"/>
              <a:t>an</a:t>
            </a:r>
            <a:r>
              <a:rPr lang="pt-PT" sz="3200" i="1" dirty="0" smtClean="0"/>
              <a:t>ça.</a:t>
            </a:r>
          </a:p>
          <a:p>
            <a:endParaRPr lang="pt-PT" sz="3200" dirty="0" smtClean="0"/>
          </a:p>
          <a:p>
            <a:r>
              <a:rPr lang="pt-PT" sz="3200" b="1" dirty="0" smtClean="0">
                <a:solidFill>
                  <a:srgbClr val="00B0F0"/>
                </a:solidFill>
              </a:rPr>
              <a:t>Aguda</a:t>
            </a:r>
            <a:r>
              <a:rPr lang="pt-PT" sz="3200" dirty="0" smtClean="0"/>
              <a:t> </a:t>
            </a:r>
            <a:r>
              <a:rPr lang="pt-PT" sz="3200" dirty="0"/>
              <a:t>– </a:t>
            </a:r>
            <a:r>
              <a:rPr lang="pt-PT" sz="3200" dirty="0" smtClean="0"/>
              <a:t>a sílaba tónica é a última.	</a:t>
            </a:r>
          </a:p>
          <a:p>
            <a:r>
              <a:rPr lang="pt-PT" sz="3200" dirty="0" smtClean="0"/>
              <a:t>Ex.:  </a:t>
            </a:r>
            <a:r>
              <a:rPr lang="pt-PT" sz="3200" i="1" dirty="0" smtClean="0"/>
              <a:t>ana</a:t>
            </a:r>
            <a:r>
              <a:rPr lang="pt-PT" sz="3200" b="1" i="1" dirty="0" smtClean="0"/>
              <a:t>nás</a:t>
            </a:r>
            <a:r>
              <a:rPr lang="pt-PT" sz="3200" i="1" dirty="0" smtClean="0"/>
              <a:t>; chimpan</a:t>
            </a:r>
            <a:r>
              <a:rPr lang="pt-PT" sz="3200" b="1" i="1" dirty="0" smtClean="0"/>
              <a:t>zé</a:t>
            </a:r>
            <a:r>
              <a:rPr lang="pt-PT" sz="3200" dirty="0" smtClean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79157" y="2636912"/>
            <a:ext cx="186484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11560" y="155679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3200" dirty="0" smtClean="0"/>
              <a:t>Os sinais de acentuação servem para evitarmos erros de leitura e para marcarem, geralmente, a sílaba tónica. </a:t>
            </a:r>
          </a:p>
          <a:p>
            <a:pPr algn="just"/>
            <a:endParaRPr lang="pt-PT" sz="1600" dirty="0" smtClean="0"/>
          </a:p>
          <a:p>
            <a:pPr algn="just"/>
            <a:endParaRPr lang="pt-PT" sz="1600" dirty="0" smtClean="0"/>
          </a:p>
          <a:p>
            <a:pPr algn="just"/>
            <a:r>
              <a:rPr lang="pt-PT" sz="2800" dirty="0" smtClean="0"/>
              <a:t>Exemplos de acentos gráficos:</a:t>
            </a:r>
          </a:p>
          <a:p>
            <a:pPr algn="just"/>
            <a:endParaRPr lang="pt-PT" sz="1600" i="1" dirty="0" smtClean="0"/>
          </a:p>
          <a:p>
            <a:pPr algn="just"/>
            <a:r>
              <a:rPr lang="pt-PT" sz="2800" b="1" dirty="0" smtClean="0">
                <a:solidFill>
                  <a:srgbClr val="00B0F0"/>
                </a:solidFill>
              </a:rPr>
              <a:t>Acento circunflexo </a:t>
            </a:r>
            <a:r>
              <a:rPr lang="pt-PT" sz="2800" dirty="0" smtClean="0"/>
              <a:t>(</a:t>
            </a:r>
            <a:r>
              <a:rPr lang="pt-PT" sz="2800" b="1" dirty="0" smtClean="0">
                <a:solidFill>
                  <a:srgbClr val="00B0F0"/>
                </a:solidFill>
              </a:rPr>
              <a:t>^</a:t>
            </a:r>
            <a:r>
              <a:rPr lang="pt-PT" sz="2800" dirty="0" smtClean="0"/>
              <a:t>)</a:t>
            </a:r>
            <a:r>
              <a:rPr lang="pt-PT" sz="2800" dirty="0" smtClean="0">
                <a:solidFill>
                  <a:srgbClr val="FF0000"/>
                </a:solidFill>
              </a:rPr>
              <a:t> </a:t>
            </a:r>
            <a:r>
              <a:rPr lang="pt-PT" sz="2800" dirty="0" smtClean="0"/>
              <a:t>–</a:t>
            </a:r>
            <a:r>
              <a:rPr lang="pt-PT" sz="2800" i="1" dirty="0" smtClean="0">
                <a:solidFill>
                  <a:srgbClr val="FF0000"/>
                </a:solidFill>
              </a:rPr>
              <a:t> </a:t>
            </a:r>
            <a:r>
              <a:rPr lang="pt-PT" sz="2800" i="1" dirty="0" smtClean="0"/>
              <a:t>estômago, pôr.</a:t>
            </a:r>
          </a:p>
          <a:p>
            <a:pPr algn="just"/>
            <a:endParaRPr lang="pt-PT" sz="1600" dirty="0" smtClean="0"/>
          </a:p>
          <a:p>
            <a:r>
              <a:rPr lang="pt-PT" sz="2800" b="1" dirty="0" smtClean="0">
                <a:solidFill>
                  <a:srgbClr val="00B0F0"/>
                </a:solidFill>
              </a:rPr>
              <a:t>Acento agudo </a:t>
            </a:r>
            <a:r>
              <a:rPr lang="pt-PT" sz="2800" dirty="0" smtClean="0"/>
              <a:t>(</a:t>
            </a:r>
            <a:r>
              <a:rPr lang="pt-PT" sz="2800" b="1" dirty="0" smtClean="0">
                <a:solidFill>
                  <a:srgbClr val="00B0F0"/>
                </a:solidFill>
              </a:rPr>
              <a:t>´</a:t>
            </a:r>
            <a:r>
              <a:rPr lang="pt-PT" sz="2800" dirty="0" smtClean="0"/>
              <a:t>)</a:t>
            </a:r>
            <a:r>
              <a:rPr lang="pt-PT" sz="2800" dirty="0" smtClean="0">
                <a:solidFill>
                  <a:srgbClr val="FF0000"/>
                </a:solidFill>
              </a:rPr>
              <a:t> </a:t>
            </a:r>
            <a:r>
              <a:rPr lang="pt-PT" sz="2800" dirty="0" smtClean="0"/>
              <a:t>–</a:t>
            </a:r>
            <a:r>
              <a:rPr lang="pt-PT" sz="2800" i="1" dirty="0" smtClean="0">
                <a:solidFill>
                  <a:srgbClr val="FF0000"/>
                </a:solidFill>
              </a:rPr>
              <a:t> </a:t>
            </a:r>
            <a:r>
              <a:rPr lang="pt-PT" sz="2800" i="1" dirty="0" smtClean="0"/>
              <a:t>rádio, comédia.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2800" b="1" dirty="0" smtClean="0">
                <a:solidFill>
                  <a:srgbClr val="00B0F0"/>
                </a:solidFill>
              </a:rPr>
              <a:t>Acento grave </a:t>
            </a:r>
            <a:r>
              <a:rPr lang="pt-PT" sz="2800" dirty="0" smtClean="0"/>
              <a:t>(</a:t>
            </a:r>
            <a:r>
              <a:rPr lang="pt-PT" sz="2800" b="1" dirty="0" smtClean="0">
                <a:solidFill>
                  <a:srgbClr val="00B0F0"/>
                </a:solidFill>
              </a:rPr>
              <a:t>`</a:t>
            </a:r>
            <a:r>
              <a:rPr lang="pt-PT" sz="2800" dirty="0" smtClean="0"/>
              <a:t>) – </a:t>
            </a:r>
            <a:r>
              <a:rPr lang="pt-PT" sz="2800" i="1" dirty="0" smtClean="0"/>
              <a:t>àquele, àquilo.</a:t>
            </a:r>
            <a:endParaRPr lang="pt-PT" sz="2800" i="1" dirty="0" smtClean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596" y="71435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PT" sz="3600" b="1" dirty="0"/>
              <a:t>Acentos gráficos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355" y="4653136"/>
            <a:ext cx="2087374" cy="193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2910" y="1285861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B0F0"/>
                </a:solidFill>
              </a:rPr>
              <a:t>1.  </a:t>
            </a:r>
            <a:r>
              <a:rPr lang="pt-PT" sz="2400" dirty="0" smtClean="0"/>
              <a:t>Reescreve as palavras acentuando-as corretamente.</a:t>
            </a:r>
          </a:p>
          <a:p>
            <a:endParaRPr lang="pt-PT" sz="2400" dirty="0" smtClean="0"/>
          </a:p>
          <a:p>
            <a:pPr algn="just"/>
            <a:r>
              <a:rPr lang="pt-PT" sz="2400" dirty="0" smtClean="0"/>
              <a:t>       ca    arvore     </a:t>
            </a:r>
            <a:r>
              <a:rPr lang="pt-PT" sz="2400" dirty="0" err="1" smtClean="0"/>
              <a:t>amavel</a:t>
            </a:r>
            <a:r>
              <a:rPr lang="pt-PT" sz="2400" dirty="0" smtClean="0"/>
              <a:t>      </a:t>
            </a:r>
            <a:r>
              <a:rPr lang="pt-PT" sz="2400" dirty="0" err="1" smtClean="0"/>
              <a:t>simpatico</a:t>
            </a:r>
            <a:r>
              <a:rPr lang="pt-PT" sz="2400" dirty="0" smtClean="0"/>
              <a:t>     </a:t>
            </a:r>
            <a:r>
              <a:rPr lang="pt-PT" sz="2400" dirty="0" err="1" smtClean="0"/>
              <a:t>dificil</a:t>
            </a:r>
            <a:r>
              <a:rPr lang="pt-PT" sz="2400" dirty="0"/>
              <a:t> </a:t>
            </a:r>
            <a:r>
              <a:rPr lang="pt-PT" sz="2400" dirty="0" smtClean="0"/>
              <a:t>     </a:t>
            </a:r>
            <a:r>
              <a:rPr lang="pt-PT" sz="2400" dirty="0" err="1" smtClean="0"/>
              <a:t>bisavo</a:t>
            </a:r>
            <a:endParaRPr lang="pt-PT" sz="2400" dirty="0" smtClean="0"/>
          </a:p>
          <a:p>
            <a:pPr algn="just"/>
            <a:endParaRPr lang="pt-PT" sz="2400" dirty="0" smtClean="0"/>
          </a:p>
          <a:p>
            <a:pPr algn="just"/>
            <a:r>
              <a:rPr lang="pt-PT" sz="2800" b="1" dirty="0">
                <a:solidFill>
                  <a:srgbClr val="00B0F0"/>
                </a:solidFill>
              </a:rPr>
              <a:t>2</a:t>
            </a:r>
            <a:r>
              <a:rPr lang="pt-PT" sz="2800" b="1" dirty="0" smtClean="0">
                <a:solidFill>
                  <a:srgbClr val="00B0F0"/>
                </a:solidFill>
              </a:rPr>
              <a:t>.</a:t>
            </a:r>
            <a:r>
              <a:rPr lang="pt-PT" sz="2400" b="1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Rodeia a sílaba tónica das palavras que escreveste no exercício 1.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800" b="1" dirty="0" smtClean="0">
                <a:solidFill>
                  <a:srgbClr val="00B0F0"/>
                </a:solidFill>
              </a:rPr>
              <a:t>3.</a:t>
            </a:r>
            <a:r>
              <a:rPr lang="pt-PT" sz="2400" b="1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Agora, escreve essas palavras à frente da classificação correta.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2400" dirty="0" smtClean="0"/>
              <a:t>	esdrúxulas</a:t>
            </a:r>
          </a:p>
          <a:p>
            <a:pPr algn="just"/>
            <a:r>
              <a:rPr lang="pt-PT" sz="2400" dirty="0" smtClean="0"/>
              <a:t>	graves</a:t>
            </a:r>
          </a:p>
          <a:p>
            <a:pPr algn="just"/>
            <a:r>
              <a:rPr lang="pt-PT" sz="2400" dirty="0" smtClean="0"/>
              <a:t>	agudas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175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24</cp:revision>
  <dcterms:created xsi:type="dcterms:W3CDTF">2012-02-11T15:07:38Z</dcterms:created>
  <dcterms:modified xsi:type="dcterms:W3CDTF">2013-02-16T17:17:00Z</dcterms:modified>
</cp:coreProperties>
</file>