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8" r:id="rId3"/>
    <p:sldId id="269" r:id="rId4"/>
    <p:sldId id="270" r:id="rId5"/>
    <p:sldId id="272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-112" charset="-128"/>
          <a:cs typeface="Geneva" pitchFamily="-65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pitchFamily="-112" charset="-128"/>
          <a:cs typeface="Geneva" pitchFamily="-65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Geneva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Geneva" pitchFamily="-65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"/>
            <a:ext cx="9144000" cy="6856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084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3568" y="2780928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Expansão </a:t>
            </a:r>
          </a:p>
          <a:p>
            <a:r>
              <a:rPr lang="pt-PT" sz="5400" b="1" dirty="0" smtClean="0"/>
              <a:t>de frases</a:t>
            </a:r>
            <a:endParaRPr lang="pt-PT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 bwMode="auto">
          <a:xfrm>
            <a:off x="862013" y="838200"/>
            <a:ext cx="431958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ts val="8100"/>
              </a:lnSpc>
            </a:pPr>
            <a:r>
              <a:rPr lang="en-US" sz="3200" i="1" dirty="0" smtClean="0">
                <a:latin typeface="Calibri" pitchFamily="-65" charset="0"/>
              </a:rPr>
              <a:t>O </a:t>
            </a:r>
            <a:r>
              <a:rPr lang="en-US" sz="3200" i="1" dirty="0" err="1" smtClean="0">
                <a:latin typeface="Calibri" pitchFamily="-65" charset="0"/>
              </a:rPr>
              <a:t>Tomás</a:t>
            </a:r>
            <a:r>
              <a:rPr lang="en-US" sz="3200" i="1" dirty="0" smtClean="0">
                <a:latin typeface="Calibri" pitchFamily="-65" charset="0"/>
              </a:rPr>
              <a:t> </a:t>
            </a:r>
            <a:r>
              <a:rPr lang="en-US" sz="3200" i="1" dirty="0" err="1">
                <a:latin typeface="Calibri" pitchFamily="-65" charset="0"/>
              </a:rPr>
              <a:t>estuda</a:t>
            </a:r>
            <a:r>
              <a:rPr lang="en-US" sz="3200" i="1" dirty="0">
                <a:latin typeface="Calibri" pitchFamily="-65" charset="0"/>
              </a:rPr>
              <a:t>.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16000" y="2254165"/>
            <a:ext cx="1871663" cy="584200"/>
          </a:xfrm>
          <a:prstGeom prst="rect">
            <a:avLst/>
          </a:prstGeom>
          <a:solidFill>
            <a:srgbClr val="00B0F0">
              <a:alpha val="36000"/>
            </a:srgbClr>
          </a:solidFill>
          <a:ln w="9525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pt-PT" sz="3200" dirty="0">
                <a:latin typeface="Calibri" pitchFamily="-65" charset="0"/>
              </a:rPr>
              <a:t>O quê?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880367" y="4365104"/>
            <a:ext cx="8280400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ts val="4400"/>
              </a:lnSpc>
            </a:pPr>
            <a:r>
              <a:rPr lang="en-US" sz="3200" i="1" dirty="0" smtClean="0">
                <a:latin typeface="Calibri" pitchFamily="-65" charset="0"/>
              </a:rPr>
              <a:t>O </a:t>
            </a:r>
            <a:r>
              <a:rPr lang="en-US" sz="3200" i="1" dirty="0" err="1" smtClean="0">
                <a:latin typeface="Calibri" pitchFamily="-65" charset="0"/>
              </a:rPr>
              <a:t>Tomás</a:t>
            </a:r>
            <a:r>
              <a:rPr lang="en-US" sz="3200" i="1" dirty="0" smtClean="0">
                <a:latin typeface="Calibri" pitchFamily="-65" charset="0"/>
              </a:rPr>
              <a:t> </a:t>
            </a:r>
            <a:r>
              <a:rPr lang="en-US" sz="3200" i="1" dirty="0" err="1" smtClean="0">
                <a:latin typeface="Calibri" pitchFamily="-65" charset="0"/>
              </a:rPr>
              <a:t>estuda</a:t>
            </a:r>
            <a:r>
              <a:rPr lang="en-US" sz="3200" i="1" dirty="0" smtClean="0">
                <a:latin typeface="Calibri" pitchFamily="-65" charset="0"/>
              </a:rPr>
              <a:t> </a:t>
            </a:r>
            <a:r>
              <a:rPr lang="en-US" sz="3200" i="1" dirty="0" err="1" smtClean="0">
                <a:latin typeface="Calibri" pitchFamily="-65" charset="0"/>
              </a:rPr>
              <a:t>português</a:t>
            </a:r>
            <a:r>
              <a:rPr lang="en-US" sz="3200" i="1" dirty="0" smtClean="0">
                <a:latin typeface="Calibri" pitchFamily="-65" charset="0"/>
              </a:rPr>
              <a:t>, </a:t>
            </a:r>
            <a:r>
              <a:rPr lang="en-US" sz="3200" b="1" i="1" dirty="0" smtClean="0">
                <a:solidFill>
                  <a:srgbClr val="00B0F0"/>
                </a:solidFill>
                <a:latin typeface="Calibri" pitchFamily="-65" charset="0"/>
              </a:rPr>
              <a:t>no </a:t>
            </a:r>
            <a:r>
              <a:rPr lang="en-US" sz="3200" b="1" i="1" dirty="0">
                <a:solidFill>
                  <a:srgbClr val="00B0F0"/>
                </a:solidFill>
                <a:latin typeface="Calibri" pitchFamily="-65" charset="0"/>
              </a:rPr>
              <a:t>quarto</a:t>
            </a:r>
            <a:r>
              <a:rPr lang="en-US" sz="3200" i="1" dirty="0">
                <a:latin typeface="Calibri" pitchFamily="-65" charset="0"/>
              </a:rPr>
              <a:t>.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-540568" y="2717800"/>
            <a:ext cx="75184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ts val="8100"/>
              </a:lnSpc>
            </a:pPr>
            <a:r>
              <a:rPr lang="en-US" sz="3200" i="1" dirty="0" smtClean="0">
                <a:latin typeface="Calibri" pitchFamily="-65" charset="0"/>
              </a:rPr>
              <a:t>O </a:t>
            </a:r>
            <a:r>
              <a:rPr lang="en-US" sz="3200" i="1" dirty="0" err="1" smtClean="0">
                <a:latin typeface="Calibri" pitchFamily="-65" charset="0"/>
              </a:rPr>
              <a:t>Tomás</a:t>
            </a:r>
            <a:r>
              <a:rPr lang="en-US" sz="3200" i="1" dirty="0" smtClean="0">
                <a:latin typeface="Calibri" pitchFamily="-65" charset="0"/>
              </a:rPr>
              <a:t> </a:t>
            </a:r>
            <a:r>
              <a:rPr lang="en-US" sz="3200" i="1" dirty="0" err="1" smtClean="0">
                <a:latin typeface="Calibri" pitchFamily="-65" charset="0"/>
              </a:rPr>
              <a:t>estuda</a:t>
            </a:r>
            <a:r>
              <a:rPr lang="en-US" sz="3200" i="1" dirty="0" smtClean="0">
                <a:latin typeface="Calibri" pitchFamily="-65" charset="0"/>
              </a:rPr>
              <a:t> </a:t>
            </a:r>
            <a:r>
              <a:rPr lang="en-US" sz="3200" b="1" i="1" dirty="0" err="1">
                <a:solidFill>
                  <a:srgbClr val="00B0F0"/>
                </a:solidFill>
                <a:latin typeface="Calibri" pitchFamily="-65" charset="0"/>
              </a:rPr>
              <a:t>p</a:t>
            </a:r>
            <a:r>
              <a:rPr lang="en-US" sz="3200" b="1" i="1" dirty="0" err="1" smtClean="0">
                <a:solidFill>
                  <a:srgbClr val="00B0F0"/>
                </a:solidFill>
                <a:latin typeface="Calibri" pitchFamily="-65" charset="0"/>
              </a:rPr>
              <a:t>ortuguês</a:t>
            </a:r>
            <a:r>
              <a:rPr lang="en-US" sz="3200" i="1" dirty="0" smtClean="0">
                <a:latin typeface="Calibri" pitchFamily="-65" charset="0"/>
              </a:rPr>
              <a:t>.</a:t>
            </a:r>
            <a:endParaRPr lang="en-US" sz="3200" i="1" dirty="0">
              <a:latin typeface="Calibri" pitchFamily="-65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0152" y="1372672"/>
            <a:ext cx="277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Imagem GPE0208326</a:t>
            </a:r>
            <a:endParaRPr lang="pt-PT" dirty="0"/>
          </a:p>
        </p:txBody>
      </p:sp>
      <p:sp>
        <p:nvSpPr>
          <p:cNvPr id="10" name="CaixaDeTexto 5"/>
          <p:cNvSpPr txBox="1">
            <a:spLocks noChangeArrowheads="1"/>
          </p:cNvSpPr>
          <p:nvPr/>
        </p:nvSpPr>
        <p:spPr bwMode="auto">
          <a:xfrm>
            <a:off x="1015999" y="4225040"/>
            <a:ext cx="1871663" cy="584200"/>
          </a:xfrm>
          <a:prstGeom prst="rect">
            <a:avLst/>
          </a:prstGeom>
          <a:solidFill>
            <a:srgbClr val="00B0F0">
              <a:alpha val="36000"/>
            </a:srgbClr>
          </a:solidFill>
          <a:ln w="9525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pt-PT" sz="3200" dirty="0" smtClean="0">
                <a:latin typeface="Calibri" pitchFamily="-65" charset="0"/>
              </a:rPr>
              <a:t>Onde?</a:t>
            </a:r>
            <a:endParaRPr lang="pt-PT" sz="3200" dirty="0">
              <a:latin typeface="Calibri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8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 bwMode="auto">
          <a:xfrm>
            <a:off x="791078" y="4053647"/>
            <a:ext cx="5688632" cy="127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ts val="4400"/>
              </a:lnSpc>
            </a:pPr>
            <a:r>
              <a:rPr lang="en-US" sz="3200" dirty="0" smtClean="0">
                <a:latin typeface="Calibri" pitchFamily="-65" charset="0"/>
              </a:rPr>
              <a:t>O </a:t>
            </a:r>
            <a:r>
              <a:rPr lang="en-US" sz="3200" dirty="0" err="1" smtClean="0">
                <a:latin typeface="Calibri" pitchFamily="-65" charset="0"/>
              </a:rPr>
              <a:t>Tomás</a:t>
            </a:r>
            <a:r>
              <a:rPr lang="en-US" sz="3200" dirty="0" smtClean="0">
                <a:latin typeface="Calibri" pitchFamily="-65" charset="0"/>
              </a:rPr>
              <a:t> </a:t>
            </a:r>
            <a:r>
              <a:rPr lang="en-US" sz="3200" dirty="0" err="1" smtClean="0">
                <a:latin typeface="Calibri" pitchFamily="-65" charset="0"/>
              </a:rPr>
              <a:t>estuda</a:t>
            </a:r>
            <a:r>
              <a:rPr lang="en-US" sz="3200" dirty="0">
                <a:latin typeface="Calibri" pitchFamily="-65" charset="0"/>
              </a:rPr>
              <a:t> </a:t>
            </a:r>
            <a:r>
              <a:rPr lang="en-US" sz="3200" dirty="0" err="1">
                <a:latin typeface="Calibri" pitchFamily="-65" charset="0"/>
              </a:rPr>
              <a:t>português</a:t>
            </a:r>
            <a:r>
              <a:rPr lang="en-US" sz="3200" dirty="0">
                <a:latin typeface="Calibri" pitchFamily="-65" charset="0"/>
              </a:rPr>
              <a:t> , </a:t>
            </a:r>
            <a:r>
              <a:rPr lang="en-US" sz="3200" b="1" dirty="0" err="1" smtClean="0">
                <a:solidFill>
                  <a:srgbClr val="00B0F0"/>
                </a:solidFill>
                <a:latin typeface="Calibri" pitchFamily="-65" charset="0"/>
              </a:rPr>
              <a:t>atentamente</a:t>
            </a:r>
            <a:r>
              <a:rPr lang="en-US" sz="3200" dirty="0" smtClean="0">
                <a:latin typeface="Calibri" pitchFamily="-65" charset="0"/>
              </a:rPr>
              <a:t>.</a:t>
            </a:r>
            <a:endParaRPr lang="en-US" sz="3200" dirty="0">
              <a:latin typeface="Calibri" pitchFamily="-65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1831468" y="1556792"/>
            <a:ext cx="4823917" cy="1711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ts val="8100"/>
              </a:lnSpc>
            </a:pPr>
            <a:r>
              <a:rPr lang="en-US" sz="3200" b="1" dirty="0" err="1" smtClean="0">
                <a:solidFill>
                  <a:srgbClr val="00B0F0"/>
                </a:solidFill>
                <a:latin typeface="Calibri" pitchFamily="-65" charset="0"/>
              </a:rPr>
              <a:t>Hoje</a:t>
            </a:r>
            <a:r>
              <a:rPr lang="en-US" sz="3200" dirty="0" smtClean="0">
                <a:latin typeface="Calibri" pitchFamily="-65" charset="0"/>
              </a:rPr>
              <a:t>, o </a:t>
            </a:r>
            <a:r>
              <a:rPr lang="en-US" sz="3200" dirty="0" err="1" smtClean="0">
                <a:latin typeface="Calibri" pitchFamily="-65" charset="0"/>
              </a:rPr>
              <a:t>Tomás</a:t>
            </a:r>
            <a:r>
              <a:rPr lang="en-US" sz="3200" dirty="0" smtClean="0">
                <a:latin typeface="Calibri" pitchFamily="-65" charset="0"/>
              </a:rPr>
              <a:t> </a:t>
            </a:r>
            <a:r>
              <a:rPr lang="en-US" sz="3200" dirty="0" err="1" smtClean="0">
                <a:latin typeface="Calibri" pitchFamily="-65" charset="0"/>
              </a:rPr>
              <a:t>estuda</a:t>
            </a:r>
            <a:r>
              <a:rPr lang="en-US" sz="3200" dirty="0" smtClean="0">
                <a:latin typeface="Calibri" pitchFamily="-65" charset="0"/>
              </a:rPr>
              <a:t> </a:t>
            </a:r>
            <a:r>
              <a:rPr lang="en-US" sz="3200" dirty="0" err="1" smtClean="0">
                <a:latin typeface="Calibri" pitchFamily="-65" charset="0"/>
              </a:rPr>
              <a:t>estuda</a:t>
            </a:r>
            <a:r>
              <a:rPr lang="en-US" sz="3200" dirty="0" smtClean="0">
                <a:latin typeface="Calibri" pitchFamily="-65" charset="0"/>
              </a:rPr>
              <a:t> </a:t>
            </a:r>
            <a:r>
              <a:rPr lang="en-US" sz="3200" dirty="0" err="1" smtClean="0">
                <a:latin typeface="Calibri" pitchFamily="-65" charset="0"/>
              </a:rPr>
              <a:t>português</a:t>
            </a:r>
            <a:r>
              <a:rPr lang="en-US" sz="3200" dirty="0" smtClean="0">
                <a:latin typeface="Calibri" pitchFamily="-65" charset="0"/>
              </a:rPr>
              <a:t>.</a:t>
            </a:r>
            <a:endParaRPr lang="en-US" sz="3200" dirty="0">
              <a:latin typeface="Calibri" pitchFamily="-65" charset="0"/>
            </a:endParaRPr>
          </a:p>
        </p:txBody>
      </p:sp>
      <p:sp>
        <p:nvSpPr>
          <p:cNvPr id="7" name="CaixaDeTexto 5"/>
          <p:cNvSpPr txBox="1">
            <a:spLocks noChangeArrowheads="1"/>
          </p:cNvSpPr>
          <p:nvPr/>
        </p:nvSpPr>
        <p:spPr bwMode="auto">
          <a:xfrm>
            <a:off x="900568" y="1556792"/>
            <a:ext cx="1871663" cy="584200"/>
          </a:xfrm>
          <a:prstGeom prst="rect">
            <a:avLst/>
          </a:prstGeom>
          <a:solidFill>
            <a:srgbClr val="00B0F0">
              <a:alpha val="36000"/>
            </a:srgbClr>
          </a:solidFill>
          <a:ln w="9525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pt-PT" sz="3200" dirty="0" smtClean="0">
                <a:latin typeface="Calibri" pitchFamily="-65" charset="0"/>
              </a:rPr>
              <a:t>Quando</a:t>
            </a:r>
            <a:r>
              <a:rPr lang="pt-PT" sz="3200" dirty="0" smtClean="0">
                <a:latin typeface="Calibri" pitchFamily="-65" charset="0"/>
              </a:rPr>
              <a:t>?</a:t>
            </a:r>
            <a:endParaRPr lang="pt-PT" sz="3200" dirty="0">
              <a:latin typeface="Calibri" pitchFamily="-65" charset="0"/>
            </a:endParaRPr>
          </a:p>
        </p:txBody>
      </p:sp>
      <p:sp>
        <p:nvSpPr>
          <p:cNvPr id="11" name="CaixaDeTexto 5"/>
          <p:cNvSpPr txBox="1">
            <a:spLocks noChangeArrowheads="1"/>
          </p:cNvSpPr>
          <p:nvPr/>
        </p:nvSpPr>
        <p:spPr bwMode="auto">
          <a:xfrm>
            <a:off x="912397" y="3717032"/>
            <a:ext cx="1871663" cy="584200"/>
          </a:xfrm>
          <a:prstGeom prst="rect">
            <a:avLst/>
          </a:prstGeom>
          <a:solidFill>
            <a:srgbClr val="00B0F0">
              <a:alpha val="36000"/>
            </a:srgbClr>
          </a:solidFill>
          <a:ln w="9525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pt-PT" sz="3200" dirty="0" smtClean="0">
                <a:latin typeface="Calibri" pitchFamily="-65" charset="0"/>
              </a:rPr>
              <a:t>Como</a:t>
            </a:r>
            <a:r>
              <a:rPr lang="pt-PT" sz="3200" dirty="0" smtClean="0">
                <a:latin typeface="Calibri" pitchFamily="-65" charset="0"/>
              </a:rPr>
              <a:t>?</a:t>
            </a:r>
            <a:endParaRPr lang="pt-PT" sz="3200" dirty="0">
              <a:latin typeface="Calibri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424" y="1412776"/>
            <a:ext cx="8030024" cy="5040560"/>
          </a:xfrm>
        </p:spPr>
        <p:txBody>
          <a:bodyPr/>
          <a:lstStyle/>
          <a:p>
            <a:pPr marL="0" indent="0">
              <a:buNone/>
            </a:pPr>
            <a:r>
              <a:rPr lang="pt-PT" sz="2400" b="1" dirty="0" smtClean="0">
                <a:solidFill>
                  <a:srgbClr val="00B0F0"/>
                </a:solidFill>
              </a:rPr>
              <a:t>1. </a:t>
            </a:r>
            <a:r>
              <a:rPr lang="pt-PT" sz="2400" dirty="0" smtClean="0"/>
              <a:t>Lê a frase.</a:t>
            </a:r>
          </a:p>
          <a:p>
            <a:pPr marL="0" indent="0" algn="ctr">
              <a:buNone/>
            </a:pPr>
            <a:r>
              <a:rPr lang="pt-PT" sz="2800" dirty="0" smtClean="0"/>
              <a:t>A Joana dança.</a:t>
            </a:r>
          </a:p>
          <a:p>
            <a:pPr marL="0" indent="0" algn="ctr">
              <a:buNone/>
            </a:pPr>
            <a:endParaRPr lang="pt-PT" sz="2400" dirty="0" smtClean="0"/>
          </a:p>
          <a:p>
            <a:pPr marL="0" indent="0">
              <a:buNone/>
            </a:pPr>
            <a:r>
              <a:rPr lang="pt-PT" sz="2400" b="1" dirty="0" smtClean="0">
                <a:solidFill>
                  <a:srgbClr val="00B0F0"/>
                </a:solidFill>
              </a:rPr>
              <a:t>1.1 </a:t>
            </a:r>
            <a:r>
              <a:rPr lang="pt-PT" sz="2400" dirty="0" smtClean="0"/>
              <a:t>Expande a frase anterior, respondendo às seguintes questões</a:t>
            </a:r>
            <a:r>
              <a:rPr lang="pt-PT" sz="24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pt-PT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PT" sz="2800" dirty="0" smtClean="0"/>
              <a:t>O </a:t>
            </a:r>
            <a:r>
              <a:rPr lang="pt-PT" sz="2800" dirty="0" smtClean="0"/>
              <a:t>quê?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t-PT" sz="2800" dirty="0" smtClean="0"/>
              <a:t>Onde?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t-PT" sz="2800" dirty="0" smtClean="0"/>
              <a:t>Quando?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t-PT" sz="2800" dirty="0" smtClean="0"/>
              <a:t>Como?</a:t>
            </a:r>
          </a:p>
        </p:txBody>
      </p:sp>
      <p:sp>
        <p:nvSpPr>
          <p:cNvPr id="4" name="CaixaDeTexto 5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54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157</TotalTime>
  <Words>77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DRasteiro</dc:creator>
  <cp:lastModifiedBy>DRasteiro</cp:lastModifiedBy>
  <cp:revision>23</cp:revision>
  <dcterms:created xsi:type="dcterms:W3CDTF">2011-03-14T23:49:12Z</dcterms:created>
  <dcterms:modified xsi:type="dcterms:W3CDTF">2013-02-18T16:38:59Z</dcterms:modified>
</cp:coreProperties>
</file>