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4DD98-1E39-4805-94BC-C7EB355F701A}" type="datetimeFigureOut">
              <a:rPr lang="pt-PT" smtClean="0"/>
              <a:t>18-02-2013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A4518-213E-40AC-B7AF-D587D5CA0B5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39444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A4518-213E-40AC-B7AF-D587D5CA0B5D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A4518-213E-40AC-B7AF-D587D5CA0B5D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A4518-213E-40AC-B7AF-D587D5CA0B5D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A4518-213E-40AC-B7AF-D587D5CA0B5D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"/>
            <a:ext cx="9144000" cy="685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0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42429"/>
            <a:ext cx="9144000" cy="684084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83568" y="2500829"/>
            <a:ext cx="4929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/>
              <a:t>Sujeito </a:t>
            </a:r>
          </a:p>
          <a:p>
            <a:r>
              <a:rPr lang="pt-PT" sz="5400" b="1" dirty="0" smtClean="0"/>
              <a:t>e predicado</a:t>
            </a:r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 bwMode="auto">
          <a:xfrm>
            <a:off x="1956932" y="1073925"/>
            <a:ext cx="522215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ts val="8100"/>
              </a:lnSpc>
            </a:pPr>
            <a:r>
              <a:rPr lang="en-US" sz="4000" i="1" dirty="0" smtClean="0">
                <a:cs typeface="Arabic Typesetting" pitchFamily="66" charset="-78"/>
              </a:rPr>
              <a:t>A Joana </a:t>
            </a:r>
            <a:r>
              <a:rPr lang="en-US" sz="4000" i="1" dirty="0" err="1" smtClean="0">
                <a:cs typeface="Arabic Typesetting" pitchFamily="66" charset="-78"/>
              </a:rPr>
              <a:t>toca</a:t>
            </a:r>
            <a:r>
              <a:rPr lang="en-US" sz="4000" i="1" dirty="0" smtClean="0">
                <a:cs typeface="Arabic Typesetting" pitchFamily="66" charset="-78"/>
              </a:rPr>
              <a:t> </a:t>
            </a:r>
            <a:r>
              <a:rPr lang="en-US" sz="4000" i="1" dirty="0" err="1" smtClean="0">
                <a:cs typeface="Arabic Typesetting" pitchFamily="66" charset="-78"/>
              </a:rPr>
              <a:t>guitarra</a:t>
            </a:r>
            <a:r>
              <a:rPr lang="en-US" sz="4000" i="1" dirty="0" smtClean="0">
                <a:cs typeface="Arabic Typesetting" pitchFamily="66" charset="-78"/>
              </a:rPr>
              <a:t>.</a:t>
            </a:r>
            <a:endParaRPr lang="en-US" sz="4000" i="1" dirty="0">
              <a:cs typeface="Arabic Typesetting" pitchFamily="66" charset="-78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5008267" y="2417764"/>
            <a:ext cx="2691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PT" sz="3200" b="1" dirty="0" smtClean="0">
                <a:solidFill>
                  <a:srgbClr val="00B0F0"/>
                </a:solidFill>
              </a:rPr>
              <a:t>Predicado</a:t>
            </a:r>
            <a:endParaRPr lang="pt-PT" sz="3200" b="1" dirty="0">
              <a:solidFill>
                <a:srgbClr val="00B0F0"/>
              </a:solidFill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314416" y="2404645"/>
            <a:ext cx="2691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PT" sz="3200" b="1" dirty="0" smtClean="0">
                <a:solidFill>
                  <a:srgbClr val="00B0F0"/>
                </a:solidFill>
              </a:rPr>
              <a:t>Sujeito</a:t>
            </a:r>
            <a:endParaRPr lang="pt-PT" sz="3200" b="1" dirty="0">
              <a:solidFill>
                <a:srgbClr val="00B0F0"/>
              </a:solidFill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 bwMode="auto">
          <a:xfrm>
            <a:off x="611560" y="4005064"/>
            <a:ext cx="345638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 smtClean="0"/>
          </a:p>
        </p:txBody>
      </p:sp>
      <p:sp>
        <p:nvSpPr>
          <p:cNvPr id="15" name="CaixaDeTexto 14"/>
          <p:cNvSpPr txBox="1"/>
          <p:nvPr/>
        </p:nvSpPr>
        <p:spPr>
          <a:xfrm>
            <a:off x="924736" y="4348117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 </a:t>
            </a:r>
            <a:r>
              <a:rPr lang="en-US" sz="2400" dirty="0" err="1" smtClean="0"/>
              <a:t>sujeito</a:t>
            </a:r>
            <a:r>
              <a:rPr lang="en-US" sz="2400" dirty="0" smtClean="0"/>
              <a:t> </a:t>
            </a:r>
            <a:r>
              <a:rPr lang="en-US" sz="2400" dirty="0" err="1" smtClean="0"/>
              <a:t>indica</a:t>
            </a:r>
            <a:r>
              <a:rPr lang="en-US" sz="2400" dirty="0" smtClean="0"/>
              <a:t> </a:t>
            </a:r>
            <a:r>
              <a:rPr lang="en-US" sz="2400" dirty="0" err="1" smtClean="0"/>
              <a:t>quem</a:t>
            </a:r>
            <a:r>
              <a:rPr lang="en-US" sz="2400" dirty="0" smtClean="0"/>
              <a:t> </a:t>
            </a:r>
            <a:r>
              <a:rPr lang="en-US" sz="2400" dirty="0" err="1" smtClean="0"/>
              <a:t>pratica</a:t>
            </a:r>
            <a:r>
              <a:rPr lang="en-US" sz="2400" dirty="0" smtClean="0"/>
              <a:t> a </a:t>
            </a:r>
            <a:r>
              <a:rPr lang="en-US" sz="2400" dirty="0" err="1" smtClean="0"/>
              <a:t>ação</a:t>
            </a:r>
            <a:r>
              <a:rPr lang="en-US" sz="2400" dirty="0" smtClean="0"/>
              <a:t>.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4568010" y="4289972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 </a:t>
            </a:r>
            <a:r>
              <a:rPr lang="en-US" sz="2400" dirty="0" err="1" smtClean="0"/>
              <a:t>predicado</a:t>
            </a:r>
            <a:r>
              <a:rPr lang="en-US" sz="2400" dirty="0" smtClean="0"/>
              <a:t> </a:t>
            </a:r>
            <a:r>
              <a:rPr lang="en-US" sz="2400" dirty="0" err="1" smtClean="0"/>
              <a:t>indica</a:t>
            </a:r>
            <a:r>
              <a:rPr lang="en-US" sz="2400" dirty="0" smtClean="0"/>
              <a:t> a </a:t>
            </a:r>
            <a:r>
              <a:rPr lang="en-US" sz="2400" dirty="0" err="1" smtClean="0"/>
              <a:t>ação</a:t>
            </a:r>
            <a:r>
              <a:rPr lang="en-US" sz="2400" dirty="0" smtClean="0"/>
              <a:t> </a:t>
            </a:r>
            <a:r>
              <a:rPr lang="en-US" sz="2400" dirty="0" err="1" smtClean="0"/>
              <a:t>praticada</a:t>
            </a:r>
            <a:r>
              <a:rPr lang="en-US" sz="2400" dirty="0" smtClean="0"/>
              <a:t> </a:t>
            </a:r>
            <a:r>
              <a:rPr lang="en-US" sz="2400" dirty="0" err="1" smtClean="0"/>
              <a:t>pelo</a:t>
            </a:r>
            <a:r>
              <a:rPr lang="en-US" sz="2400" dirty="0" smtClean="0"/>
              <a:t> </a:t>
            </a:r>
            <a:r>
              <a:rPr lang="en-US" sz="2400" dirty="0" err="1" smtClean="0"/>
              <a:t>sujeito</a:t>
            </a:r>
            <a:r>
              <a:rPr lang="en-US" sz="2400" dirty="0" smtClean="0"/>
              <a:t>.</a:t>
            </a:r>
          </a:p>
        </p:txBody>
      </p:sp>
      <p:grpSp>
        <p:nvGrpSpPr>
          <p:cNvPr id="18" name="Grupo 17"/>
          <p:cNvGrpSpPr/>
          <p:nvPr/>
        </p:nvGrpSpPr>
        <p:grpSpPr>
          <a:xfrm>
            <a:off x="1171540" y="3041265"/>
            <a:ext cx="2917899" cy="1220024"/>
            <a:chOff x="1142976" y="2137538"/>
            <a:chExt cx="2917899" cy="1220024"/>
          </a:xfrm>
        </p:grpSpPr>
        <p:sp>
          <p:nvSpPr>
            <p:cNvPr id="11" name="Título 1"/>
            <p:cNvSpPr txBox="1">
              <a:spLocks/>
            </p:cNvSpPr>
            <p:nvPr/>
          </p:nvSpPr>
          <p:spPr bwMode="auto">
            <a:xfrm>
              <a:off x="1142976" y="2137538"/>
              <a:ext cx="2917899" cy="505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 anchorCtr="1"/>
            <a:lstStyle/>
            <a:p>
              <a:pPr algn="ctr">
                <a:lnSpc>
                  <a:spcPts val="8100"/>
                </a:lnSpc>
              </a:pPr>
              <a:r>
                <a:rPr lang="en-US" sz="4000" dirty="0">
                  <a:latin typeface="Calibri" pitchFamily="-65" charset="0"/>
                </a:rPr>
                <a:t>A </a:t>
              </a:r>
              <a:r>
                <a:rPr lang="en-US" sz="4000" dirty="0" smtClean="0">
                  <a:latin typeface="Calibri" pitchFamily="-65" charset="0"/>
                </a:rPr>
                <a:t>Joana</a:t>
              </a:r>
              <a:endParaRPr lang="en-US" sz="4000" dirty="0">
                <a:latin typeface="Calibri" pitchFamily="-65" charset="0"/>
              </a:endParaRPr>
            </a:p>
          </p:txBody>
        </p:sp>
        <p:cxnSp>
          <p:nvCxnSpPr>
            <p:cNvPr id="17" name="Conexão recta unidireccional 16"/>
            <p:cNvCxnSpPr/>
            <p:nvPr/>
          </p:nvCxnSpPr>
          <p:spPr>
            <a:xfrm rot="5400000">
              <a:off x="2465373" y="3106735"/>
              <a:ext cx="500066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1"/>
          <p:cNvSpPr txBox="1">
            <a:spLocks/>
          </p:cNvSpPr>
          <p:nvPr/>
        </p:nvSpPr>
        <p:spPr bwMode="auto">
          <a:xfrm>
            <a:off x="4786314" y="3065836"/>
            <a:ext cx="342195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ts val="4400"/>
              </a:lnSpc>
            </a:pPr>
            <a:r>
              <a:rPr lang="en-US" sz="4000" dirty="0" err="1" smtClean="0">
                <a:latin typeface="Calibri" pitchFamily="-65" charset="0"/>
              </a:rPr>
              <a:t>toca</a:t>
            </a:r>
            <a:r>
              <a:rPr lang="en-US" sz="4000" dirty="0" smtClean="0">
                <a:latin typeface="Calibri" pitchFamily="-65" charset="0"/>
              </a:rPr>
              <a:t> </a:t>
            </a:r>
            <a:r>
              <a:rPr lang="en-US" sz="4000" dirty="0" err="1" smtClean="0">
                <a:latin typeface="Calibri" pitchFamily="-65" charset="0"/>
              </a:rPr>
              <a:t>guitarra</a:t>
            </a:r>
            <a:r>
              <a:rPr lang="en-US" sz="4000" dirty="0" smtClean="0">
                <a:latin typeface="Calibri" pitchFamily="-65" charset="0"/>
              </a:rPr>
              <a:t>.</a:t>
            </a:r>
            <a:endParaRPr lang="en-US" sz="4000" dirty="0">
              <a:latin typeface="Calibri" pitchFamily="-65" charset="0"/>
            </a:endParaRPr>
          </a:p>
        </p:txBody>
      </p:sp>
      <p:cxnSp>
        <p:nvCxnSpPr>
          <p:cNvPr id="20" name="Conexão recta unidireccional 16"/>
          <p:cNvCxnSpPr/>
          <p:nvPr/>
        </p:nvCxnSpPr>
        <p:spPr>
          <a:xfrm rot="5400000">
            <a:off x="6100436" y="4001833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5" grpId="0"/>
      <p:bldP spid="1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/>
          <p:cNvSpPr txBox="1"/>
          <p:nvPr/>
        </p:nvSpPr>
        <p:spPr>
          <a:xfrm>
            <a:off x="611560" y="764704"/>
            <a:ext cx="78261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 </a:t>
            </a:r>
            <a:r>
              <a:rPr lang="en-US" sz="2800" dirty="0" err="1" smtClean="0"/>
              <a:t>sujeito</a:t>
            </a:r>
            <a:r>
              <a:rPr lang="en-US" sz="2800" dirty="0" smtClean="0"/>
              <a:t> e o </a:t>
            </a:r>
            <a:r>
              <a:rPr lang="en-US" sz="2800" dirty="0" err="1" smtClean="0"/>
              <a:t>predicado</a:t>
            </a:r>
            <a:r>
              <a:rPr lang="en-US" sz="2800" dirty="0" smtClean="0"/>
              <a:t> </a:t>
            </a:r>
            <a:r>
              <a:rPr lang="en-US" sz="2800" dirty="0" err="1" smtClean="0"/>
              <a:t>concordam</a:t>
            </a:r>
            <a:r>
              <a:rPr lang="en-US" sz="2800" dirty="0" smtClean="0"/>
              <a:t> </a:t>
            </a:r>
            <a:r>
              <a:rPr lang="en-US" sz="2800" dirty="0" smtClean="0"/>
              <a:t>(entre </a:t>
            </a:r>
            <a:r>
              <a:rPr lang="en-US" sz="2800" dirty="0" err="1" smtClean="0"/>
              <a:t>si</a:t>
            </a:r>
            <a:r>
              <a:rPr lang="en-US" sz="2800" dirty="0" smtClean="0"/>
              <a:t>)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número</a:t>
            </a:r>
            <a:r>
              <a:rPr lang="en-US" sz="2800" dirty="0" smtClean="0"/>
              <a:t> e </a:t>
            </a:r>
            <a:r>
              <a:rPr lang="en-US" sz="2800" dirty="0" err="1" smtClean="0"/>
              <a:t>pessoa</a:t>
            </a:r>
            <a:r>
              <a:rPr lang="en-US" sz="2800" dirty="0" smtClean="0"/>
              <a:t>.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650033" y="1844824"/>
            <a:ext cx="8257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F0"/>
                </a:solidFill>
              </a:rPr>
              <a:t>Número</a:t>
            </a:r>
            <a:endParaRPr lang="en-US" sz="2800" b="1" dirty="0" smtClean="0">
              <a:solidFill>
                <a:srgbClr val="00B0F0"/>
              </a:solidFill>
            </a:endParaRPr>
          </a:p>
          <a:p>
            <a:r>
              <a:rPr lang="en-US" sz="2800" dirty="0" smtClean="0"/>
              <a:t>Singular </a:t>
            </a:r>
            <a:r>
              <a:rPr lang="en-US" sz="2800" dirty="0" smtClean="0"/>
              <a:t>– O </a:t>
            </a:r>
            <a:r>
              <a:rPr lang="en-US" sz="2800" dirty="0" err="1" smtClean="0"/>
              <a:t>melro</a:t>
            </a:r>
            <a:r>
              <a:rPr lang="en-US" sz="2800" dirty="0" smtClean="0"/>
              <a:t> </a:t>
            </a:r>
            <a:r>
              <a:rPr lang="en-US" sz="2800" dirty="0" err="1" smtClean="0"/>
              <a:t>canta</a:t>
            </a:r>
            <a:r>
              <a:rPr lang="en-US" sz="2800" dirty="0" smtClean="0"/>
              <a:t>.</a:t>
            </a:r>
            <a:r>
              <a:rPr lang="en-US" sz="2800" dirty="0"/>
              <a:t> </a:t>
            </a:r>
            <a:r>
              <a:rPr lang="en-US" sz="2800" dirty="0" smtClean="0"/>
              <a:t>/ </a:t>
            </a:r>
            <a:r>
              <a:rPr lang="en-US" sz="2800" dirty="0" smtClean="0"/>
              <a:t>Plural </a:t>
            </a:r>
            <a:r>
              <a:rPr lang="en-US" sz="2800" dirty="0" smtClean="0"/>
              <a:t>– Os </a:t>
            </a:r>
            <a:r>
              <a:rPr lang="en-US" sz="2800" dirty="0" err="1" smtClean="0"/>
              <a:t>melros</a:t>
            </a:r>
            <a:r>
              <a:rPr lang="en-US" sz="2800" dirty="0" smtClean="0"/>
              <a:t> </a:t>
            </a:r>
            <a:r>
              <a:rPr lang="en-US" sz="2800" dirty="0" err="1" smtClean="0"/>
              <a:t>cantam</a:t>
            </a:r>
            <a:r>
              <a:rPr lang="en-US" sz="2800" dirty="0" smtClean="0"/>
              <a:t>.</a:t>
            </a:r>
          </a:p>
        </p:txBody>
      </p:sp>
      <p:sp>
        <p:nvSpPr>
          <p:cNvPr id="9" name="CaixaDeTexto 21"/>
          <p:cNvSpPr txBox="1"/>
          <p:nvPr/>
        </p:nvSpPr>
        <p:spPr>
          <a:xfrm>
            <a:off x="645106" y="2924944"/>
            <a:ext cx="292895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</a:rPr>
              <a:t>Pessoa</a:t>
            </a:r>
            <a:endParaRPr lang="en-US" sz="1200" dirty="0" smtClean="0"/>
          </a:p>
          <a:p>
            <a:r>
              <a:rPr lang="en-US" sz="3000" dirty="0" err="1" smtClean="0"/>
              <a:t>Eu</a:t>
            </a:r>
            <a:r>
              <a:rPr lang="en-US" sz="3000" dirty="0" smtClean="0"/>
              <a:t> </a:t>
            </a:r>
            <a:r>
              <a:rPr lang="en-US" sz="3000" dirty="0" smtClean="0"/>
              <a:t>canto</a:t>
            </a:r>
          </a:p>
          <a:p>
            <a:r>
              <a:rPr lang="en-US" sz="3000" dirty="0" err="1" smtClean="0"/>
              <a:t>Tu</a:t>
            </a:r>
            <a:r>
              <a:rPr lang="en-US" sz="3000" dirty="0" smtClean="0"/>
              <a:t> </a:t>
            </a:r>
            <a:r>
              <a:rPr lang="en-US" sz="3000" dirty="0" err="1" smtClean="0"/>
              <a:t>cantas</a:t>
            </a:r>
            <a:endParaRPr lang="en-US" sz="3000" dirty="0" smtClean="0"/>
          </a:p>
          <a:p>
            <a:r>
              <a:rPr lang="en-US" sz="3000" dirty="0" err="1" smtClean="0"/>
              <a:t>Ele</a:t>
            </a:r>
            <a:r>
              <a:rPr lang="en-US" sz="3000" dirty="0" smtClean="0"/>
              <a:t>/</a:t>
            </a:r>
            <a:r>
              <a:rPr lang="en-US" sz="3000" dirty="0" err="1" smtClean="0"/>
              <a:t>Ela</a:t>
            </a:r>
            <a:r>
              <a:rPr lang="en-US" sz="3000" dirty="0" smtClean="0"/>
              <a:t> </a:t>
            </a:r>
            <a:r>
              <a:rPr lang="en-US" sz="3000" dirty="0" err="1" smtClean="0"/>
              <a:t>canta</a:t>
            </a:r>
            <a:endParaRPr lang="en-US" sz="3000" dirty="0" smtClean="0"/>
          </a:p>
          <a:p>
            <a:r>
              <a:rPr lang="en-US" sz="3000" dirty="0" err="1" smtClean="0"/>
              <a:t>Nós</a:t>
            </a:r>
            <a:r>
              <a:rPr lang="en-US" sz="3000" dirty="0" smtClean="0"/>
              <a:t> </a:t>
            </a:r>
            <a:r>
              <a:rPr lang="en-US" sz="3000" dirty="0" err="1" smtClean="0"/>
              <a:t>cantamos</a:t>
            </a:r>
            <a:endParaRPr lang="en-US" sz="3000" dirty="0" smtClean="0"/>
          </a:p>
          <a:p>
            <a:r>
              <a:rPr lang="en-US" sz="3000" dirty="0" err="1" smtClean="0"/>
              <a:t>Vós</a:t>
            </a:r>
            <a:r>
              <a:rPr lang="en-US" sz="3000" dirty="0" smtClean="0"/>
              <a:t> </a:t>
            </a:r>
            <a:r>
              <a:rPr lang="en-US" sz="3000" dirty="0" err="1" smtClean="0"/>
              <a:t>cantais</a:t>
            </a:r>
            <a:endParaRPr lang="en-US" sz="3000" dirty="0" smtClean="0"/>
          </a:p>
          <a:p>
            <a:r>
              <a:rPr lang="en-US" sz="3000" dirty="0" err="1" smtClean="0"/>
              <a:t>Eles</a:t>
            </a:r>
            <a:r>
              <a:rPr lang="en-US" sz="3000" dirty="0" smtClean="0"/>
              <a:t>/</a:t>
            </a:r>
            <a:r>
              <a:rPr lang="en-US" sz="3000" dirty="0" err="1" smtClean="0"/>
              <a:t>Elas</a:t>
            </a:r>
            <a:r>
              <a:rPr lang="en-US" sz="3000" dirty="0" smtClean="0"/>
              <a:t> </a:t>
            </a:r>
            <a:r>
              <a:rPr lang="en-US" sz="3000" dirty="0" err="1" smtClean="0"/>
              <a:t>cantam</a:t>
            </a:r>
            <a:endParaRPr lang="en-US" sz="3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501008"/>
            <a:ext cx="3135102" cy="268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5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5" name="CaixaDeTexto 6"/>
          <p:cNvSpPr txBox="1"/>
          <p:nvPr/>
        </p:nvSpPr>
        <p:spPr>
          <a:xfrm>
            <a:off x="642910" y="1285861"/>
            <a:ext cx="785818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1.</a:t>
            </a:r>
            <a:r>
              <a:rPr lang="pt-PT" sz="2400" dirty="0" smtClean="0">
                <a:solidFill>
                  <a:srgbClr val="00B0F0"/>
                </a:solidFill>
              </a:rPr>
              <a:t> </a:t>
            </a:r>
            <a:r>
              <a:rPr lang="pt-PT" sz="2400" dirty="0" smtClean="0"/>
              <a:t>Lê as frases. Rodeia o sujeito e  sublinha o predicado.</a:t>
            </a:r>
          </a:p>
          <a:p>
            <a:endParaRPr lang="pt-PT" sz="1600" dirty="0" smtClean="0">
              <a:latin typeface="+mj-lt"/>
            </a:endParaRPr>
          </a:p>
          <a:p>
            <a:endParaRPr lang="pt-PT" sz="1200" dirty="0" smtClean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pt-PT" sz="2800" dirty="0" smtClean="0">
                <a:latin typeface="+mj-lt"/>
              </a:rPr>
              <a:t>O Manuel e o João jogam futebol.</a:t>
            </a:r>
          </a:p>
          <a:p>
            <a:pPr>
              <a:spcBef>
                <a:spcPts val="600"/>
              </a:spcBef>
            </a:pPr>
            <a:endParaRPr lang="pt-PT" sz="1200" dirty="0" smtClean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pt-PT" sz="2800" dirty="0" smtClean="0">
                <a:latin typeface="+mj-lt"/>
              </a:rPr>
              <a:t>A Maria dança </a:t>
            </a:r>
            <a:r>
              <a:rPr lang="pt-PT" sz="2800" i="1" dirty="0" smtClean="0">
                <a:latin typeface="+mj-lt"/>
              </a:rPr>
              <a:t>ballet</a:t>
            </a:r>
            <a:r>
              <a:rPr lang="pt-PT" sz="2800" dirty="0" smtClean="0">
                <a:latin typeface="+mj-lt"/>
              </a:rPr>
              <a:t>.</a:t>
            </a:r>
          </a:p>
          <a:p>
            <a:pPr>
              <a:spcBef>
                <a:spcPts val="600"/>
              </a:spcBef>
            </a:pPr>
            <a:endParaRPr lang="pt-PT" sz="1200" dirty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pt-PT" sz="2800" dirty="0" smtClean="0">
                <a:latin typeface="+mj-lt"/>
              </a:rPr>
              <a:t>Os alunos estudam português.</a:t>
            </a:r>
          </a:p>
          <a:p>
            <a:pPr>
              <a:spcBef>
                <a:spcPts val="600"/>
              </a:spcBef>
            </a:pPr>
            <a:endParaRPr lang="pt-PT" sz="1200" dirty="0" smtClean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pt-PT" sz="2800" dirty="0" smtClean="0">
                <a:latin typeface="+mj-lt"/>
              </a:rPr>
              <a:t>O rebanho pasta.</a:t>
            </a:r>
          </a:p>
          <a:p>
            <a:pPr>
              <a:spcBef>
                <a:spcPts val="600"/>
              </a:spcBef>
            </a:pPr>
            <a:endParaRPr lang="pt-PT" sz="1200" dirty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pt-PT" sz="2800" dirty="0" smtClean="0">
                <a:latin typeface="+mj-lt"/>
              </a:rPr>
              <a:t>A Inês apanhou a borboleta.</a:t>
            </a:r>
            <a:endParaRPr lang="pt-PT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936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121</Words>
  <Application>Microsoft Office PowerPoint</Application>
  <PresentationFormat>On-screen Show (4:3)</PresentationFormat>
  <Paragraphs>36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.</dc:creator>
  <cp:lastModifiedBy>DRasteiro</cp:lastModifiedBy>
  <cp:revision>72</cp:revision>
  <dcterms:created xsi:type="dcterms:W3CDTF">2012-02-11T15:07:38Z</dcterms:created>
  <dcterms:modified xsi:type="dcterms:W3CDTF">2013-02-18T16:26:54Z</dcterms:modified>
</cp:coreProperties>
</file>