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6" r:id="rId5"/>
    <p:sldId id="265" r:id="rId6"/>
    <p:sldId id="267" r:id="rId7"/>
    <p:sldId id="268" r:id="rId8"/>
    <p:sldId id="264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C8C-B0C3-4884-A971-FB22606792F0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6F57-CAD4-49C8-967F-E6C03FA8CF2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6537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E8A1-1E0D-4FA9-8DF0-09EA032CCB18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E8A1-1E0D-4FA9-8DF0-09EA032CCB18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E8A1-1E0D-4FA9-8DF0-09EA032CCB18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E8A1-1E0D-4FA9-8DF0-09EA032CCB18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6F57-CAD4-49C8-967F-E6C03FA8CF24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B4A9-8D5A-40D9-932C-7688B768CF96}" type="datetimeFigureOut">
              <a:rPr lang="pt-PT" smtClean="0"/>
              <a:pPr/>
              <a:t>21-02-2014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7C0B-4E7E-479C-AE01-2D802C3175C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1_LP_3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3" y="0"/>
            <a:ext cx="9131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0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2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1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1714488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Tempos verbais</a:t>
            </a:r>
          </a:p>
        </p:txBody>
      </p:sp>
    </p:spTree>
    <p:extLst>
      <p:ext uri="{BB962C8B-B14F-4D97-AF65-F5344CB8AC3E}">
        <p14:creationId xmlns:p14="http://schemas.microsoft.com/office/powerpoint/2010/main" xmlns="" val="22322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6" name="Rectângulo 5"/>
          <p:cNvSpPr/>
          <p:nvPr/>
        </p:nvSpPr>
        <p:spPr>
          <a:xfrm>
            <a:off x="642910" y="857232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b="1" dirty="0" smtClean="0">
                <a:solidFill>
                  <a:srgbClr val="FF0000"/>
                </a:solidFill>
              </a:rPr>
              <a:t>Tempos </a:t>
            </a:r>
            <a:r>
              <a:rPr lang="pt-PT" sz="3200" b="1" dirty="0" smtClean="0"/>
              <a:t>verbais são os momentos em que a </a:t>
            </a:r>
            <a:r>
              <a:rPr lang="pt-PT" sz="3200" b="1" dirty="0" err="1" smtClean="0"/>
              <a:t>ação</a:t>
            </a:r>
            <a:r>
              <a:rPr lang="pt-PT" sz="3200" b="1" dirty="0" smtClean="0"/>
              <a:t> se passa.</a:t>
            </a:r>
          </a:p>
          <a:p>
            <a:pPr algn="just"/>
            <a:endParaRPr lang="pt-PT" sz="3200" b="1" i="1" dirty="0" smtClean="0"/>
          </a:p>
          <a:p>
            <a:pPr algn="just"/>
            <a:r>
              <a:rPr lang="pt-PT" sz="3200" b="1" i="1" dirty="0" smtClean="0"/>
              <a:t>PRESENTE: </a:t>
            </a:r>
            <a:r>
              <a:rPr lang="pt-PT" sz="3200" b="1" i="1" dirty="0" smtClean="0">
                <a:solidFill>
                  <a:srgbClr val="FF0000"/>
                </a:solidFill>
              </a:rPr>
              <a:t>Agora</a:t>
            </a:r>
            <a:r>
              <a:rPr lang="pt-PT" sz="3200" b="1" i="1" dirty="0" smtClean="0"/>
              <a:t>, estudo na escola.</a:t>
            </a:r>
          </a:p>
          <a:p>
            <a:pPr algn="just"/>
            <a:endParaRPr lang="pt-PT" sz="3200" b="1" i="1" dirty="0" smtClean="0"/>
          </a:p>
          <a:p>
            <a:pPr algn="just"/>
            <a:r>
              <a:rPr lang="pt-PT" sz="3200" b="1" i="1" dirty="0" smtClean="0"/>
              <a:t>PASSADO: </a:t>
            </a:r>
            <a:r>
              <a:rPr lang="pt-PT" sz="3200" b="1" i="1" dirty="0" smtClean="0">
                <a:solidFill>
                  <a:srgbClr val="FF0000"/>
                </a:solidFill>
              </a:rPr>
              <a:t>Ontem</a:t>
            </a:r>
            <a:r>
              <a:rPr lang="pt-PT" sz="3200" b="1" i="1" dirty="0" smtClean="0"/>
              <a:t>, estudei em casa.</a:t>
            </a:r>
          </a:p>
          <a:p>
            <a:pPr algn="just"/>
            <a:endParaRPr lang="pt-PT" sz="3200" b="1" i="1" dirty="0" smtClean="0"/>
          </a:p>
          <a:p>
            <a:pPr algn="just"/>
            <a:r>
              <a:rPr lang="pt-PT" sz="3200" b="1" i="1" dirty="0" smtClean="0"/>
              <a:t>FUTURO: </a:t>
            </a:r>
            <a:r>
              <a:rPr lang="pt-PT" sz="3200" b="1" i="1" dirty="0" smtClean="0">
                <a:solidFill>
                  <a:srgbClr val="FF0000"/>
                </a:solidFill>
              </a:rPr>
              <a:t>Amanhã</a:t>
            </a:r>
            <a:r>
              <a:rPr lang="pt-PT" sz="3200" b="1" i="1" dirty="0" smtClean="0"/>
              <a:t>, estudarei no </a:t>
            </a:r>
          </a:p>
          <a:p>
            <a:pPr algn="just"/>
            <a:r>
              <a:rPr lang="pt-PT" sz="3200" b="1" i="1" dirty="0" smtClean="0"/>
              <a:t>centro de estudo.</a:t>
            </a:r>
          </a:p>
        </p:txBody>
      </p:sp>
      <p:pic>
        <p:nvPicPr>
          <p:cNvPr id="5" name="Imagem 4" descr="20113015_RPD_ID0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3198" y="3286124"/>
            <a:ext cx="2114549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/>
              <a:t>Os verbos podem variar em:</a:t>
            </a:r>
          </a:p>
          <a:p>
            <a:endParaRPr lang="pt-PT" sz="1600" dirty="0"/>
          </a:p>
          <a:p>
            <a:r>
              <a:rPr lang="pt-PT" sz="2200" dirty="0">
                <a:latin typeface="Calibri" pitchFamily="-65" charset="0"/>
              </a:rPr>
              <a:t>–</a:t>
            </a:r>
            <a:r>
              <a:rPr lang="pt-PT" sz="2200" dirty="0" smtClean="0"/>
              <a:t> </a:t>
            </a:r>
            <a:r>
              <a:rPr lang="pt-PT" sz="2200" b="1" dirty="0" smtClean="0"/>
              <a:t>Pessoa e número</a:t>
            </a:r>
          </a:p>
          <a:p>
            <a:r>
              <a:rPr lang="pt-PT" sz="2200" dirty="0"/>
              <a:t>	</a:t>
            </a:r>
            <a:r>
              <a:rPr lang="pt-PT" sz="2200" dirty="0" smtClean="0"/>
              <a:t>1.ª pessoa do singular: Eu estudo.</a:t>
            </a:r>
          </a:p>
          <a:p>
            <a:r>
              <a:rPr lang="pt-PT" sz="2200" dirty="0"/>
              <a:t>	</a:t>
            </a:r>
            <a:r>
              <a:rPr lang="pt-PT" sz="2200" dirty="0" smtClean="0"/>
              <a:t>2.ª pessoa do singular: Tu estudas.</a:t>
            </a:r>
          </a:p>
          <a:p>
            <a:r>
              <a:rPr lang="pt-PT" sz="2200" dirty="0"/>
              <a:t>	</a:t>
            </a:r>
            <a:r>
              <a:rPr lang="pt-PT" sz="2200" dirty="0" smtClean="0"/>
              <a:t>3.ª pessoa do singular: Ele/Ela estuda.</a:t>
            </a:r>
          </a:p>
          <a:p>
            <a:endParaRPr lang="pt-PT" sz="2200" dirty="0"/>
          </a:p>
          <a:p>
            <a:r>
              <a:rPr lang="pt-PT" sz="2200" dirty="0" smtClean="0"/>
              <a:t>	1.ª </a:t>
            </a:r>
            <a:r>
              <a:rPr lang="pt-PT" sz="2200" dirty="0"/>
              <a:t>pessoa do </a:t>
            </a:r>
            <a:r>
              <a:rPr lang="pt-PT" sz="2200" dirty="0" smtClean="0"/>
              <a:t>plural: Nós estudamos.</a:t>
            </a:r>
            <a:endParaRPr lang="pt-PT" sz="2200" dirty="0"/>
          </a:p>
          <a:p>
            <a:r>
              <a:rPr lang="pt-PT" sz="2200" dirty="0"/>
              <a:t>	2.ª pessoa do </a:t>
            </a:r>
            <a:r>
              <a:rPr lang="pt-PT" sz="2200" dirty="0" smtClean="0"/>
              <a:t>plural: Vós estudais</a:t>
            </a:r>
            <a:r>
              <a:rPr lang="pt-PT" sz="2200" dirty="0"/>
              <a:t>.</a:t>
            </a:r>
          </a:p>
          <a:p>
            <a:r>
              <a:rPr lang="pt-PT" sz="2200" dirty="0"/>
              <a:t>	3.ª pessoa do </a:t>
            </a:r>
            <a:r>
              <a:rPr lang="pt-PT" sz="2200" dirty="0" smtClean="0"/>
              <a:t>plural: Eles/Elas estudam.</a:t>
            </a:r>
          </a:p>
          <a:p>
            <a:endParaRPr lang="pt-PT" sz="1600" dirty="0"/>
          </a:p>
          <a:p>
            <a:r>
              <a:rPr lang="pt-PT" sz="2200" dirty="0" smtClean="0">
                <a:latin typeface="Calibri" pitchFamily="-65" charset="0"/>
              </a:rPr>
              <a:t>– </a:t>
            </a:r>
            <a:r>
              <a:rPr lang="pt-PT" sz="2200" b="1" dirty="0" smtClean="0">
                <a:latin typeface="Calibri" pitchFamily="-65" charset="0"/>
              </a:rPr>
              <a:t>Tempo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9592" y="4861121"/>
            <a:ext cx="7416824" cy="656111"/>
            <a:chOff x="899592" y="4509120"/>
            <a:chExt cx="7416824" cy="656111"/>
          </a:xfrm>
        </p:grpSpPr>
        <p:sp>
          <p:nvSpPr>
            <p:cNvPr id="6" name="Oval 5"/>
            <p:cNvSpPr/>
            <p:nvPr/>
          </p:nvSpPr>
          <p:spPr>
            <a:xfrm>
              <a:off x="899592" y="4509120"/>
              <a:ext cx="1368152" cy="64807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Passado</a:t>
              </a:r>
              <a:endParaRPr lang="pt-PT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267744" y="4833156"/>
              <a:ext cx="6048672" cy="0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19872" y="4517159"/>
              <a:ext cx="1440160" cy="64807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Presente</a:t>
              </a: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084168" y="4509120"/>
              <a:ext cx="1368152" cy="64807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Futuro</a:t>
              </a:r>
              <a:endParaRPr lang="pt-PT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5576" y="557850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/>
              <a:t>Ontem, ele estudou.</a:t>
            </a:r>
            <a:endParaRPr lang="pt-PT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3415196" y="5578505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/>
              <a:t>Hoje, ele estuda.</a:t>
            </a:r>
            <a:endParaRPr lang="pt-PT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5590981"/>
            <a:ext cx="163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/>
              <a:t>Amanhã, ele estudará.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xmlns="" val="25118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85723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0000"/>
                </a:solidFill>
              </a:rPr>
              <a:t>Exercícios</a:t>
            </a:r>
            <a:endParaRPr lang="pt-PT" sz="24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1078" y="1357298"/>
            <a:ext cx="7778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</a:rPr>
              <a:t>1. </a:t>
            </a:r>
            <a:r>
              <a:rPr lang="pt-PT" sz="2800" dirty="0" smtClean="0"/>
              <a:t>Escreve os verbos na coluna certa.</a:t>
            </a:r>
          </a:p>
          <a:p>
            <a:r>
              <a:rPr lang="pt-PT" sz="2800" dirty="0" smtClean="0"/>
              <a:t>saltei		dormiste	comemos	fazes</a:t>
            </a:r>
          </a:p>
          <a:p>
            <a:r>
              <a:rPr lang="pt-PT" sz="2800" dirty="0" smtClean="0"/>
              <a:t>	brincarás	seremos	fiz	       termino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4348" y="528638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</a:rPr>
              <a:t>2. </a:t>
            </a:r>
            <a:r>
              <a:rPr lang="pt-PT" sz="2800" dirty="0" smtClean="0"/>
              <a:t>Escreve frases para cada um dos verbos e tempos verbais.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71604" y="3000372"/>
            <a:ext cx="1643074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PASSADO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71868" y="3000372"/>
            <a:ext cx="1643074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PRESENTE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43570" y="3000372"/>
            <a:ext cx="1643074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FUTURO</a:t>
            </a:r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 smtClean="0"/>
          </a:p>
          <a:p>
            <a:pPr algn="ctr"/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12602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2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1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3116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Verbos</a:t>
            </a:r>
          </a:p>
        </p:txBody>
      </p:sp>
    </p:spTree>
    <p:extLst>
      <p:ext uri="{BB962C8B-B14F-4D97-AF65-F5344CB8AC3E}">
        <p14:creationId xmlns:p14="http://schemas.microsoft.com/office/powerpoint/2010/main" xmlns="" val="2144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Rectângulo 4"/>
          <p:cNvSpPr/>
          <p:nvPr/>
        </p:nvSpPr>
        <p:spPr>
          <a:xfrm>
            <a:off x="500034" y="952103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Verbos são as palavras que indicam </a:t>
            </a:r>
            <a:r>
              <a:rPr lang="pt-PT" sz="2400" b="1" dirty="0" err="1" smtClean="0"/>
              <a:t>ações</a:t>
            </a:r>
            <a:r>
              <a:rPr lang="pt-PT" sz="2400" b="1" dirty="0" smtClean="0"/>
              <a:t> e estados.</a:t>
            </a:r>
          </a:p>
          <a:p>
            <a:endParaRPr lang="pt-PT" sz="2400" b="1" i="1" dirty="0" smtClean="0">
              <a:solidFill>
                <a:srgbClr val="FF0000"/>
              </a:solidFill>
            </a:endParaRPr>
          </a:p>
          <a:p>
            <a:r>
              <a:rPr lang="pt-PT" sz="2400" b="1" i="1" dirty="0" smtClean="0">
                <a:solidFill>
                  <a:srgbClr val="FF0000"/>
                </a:solidFill>
              </a:rPr>
              <a:t>	</a:t>
            </a:r>
            <a:r>
              <a:rPr lang="pt-PT" sz="2400" b="1" dirty="0" smtClean="0">
                <a:solidFill>
                  <a:srgbClr val="FF0000"/>
                </a:solidFill>
              </a:rPr>
              <a:t>Exemplo: </a:t>
            </a:r>
          </a:p>
          <a:p>
            <a:r>
              <a:rPr lang="pt-PT" sz="2400" b="1" i="1" dirty="0" smtClean="0"/>
              <a:t>	A Joana </a:t>
            </a:r>
            <a:r>
              <a:rPr lang="pt-PT" sz="2400" b="1" i="1" dirty="0" smtClean="0">
                <a:solidFill>
                  <a:srgbClr val="FF0000"/>
                </a:solidFill>
              </a:rPr>
              <a:t>brinca</a:t>
            </a:r>
            <a:r>
              <a:rPr lang="pt-PT" sz="2400" b="1" i="1" dirty="0" smtClean="0"/>
              <a:t>.</a:t>
            </a:r>
          </a:p>
          <a:p>
            <a:r>
              <a:rPr lang="pt-PT" sz="2400" b="1" i="1" dirty="0" smtClean="0"/>
              <a:t>	O gato está </a:t>
            </a:r>
            <a:r>
              <a:rPr lang="pt-PT" sz="2400" b="1" i="1" dirty="0" smtClean="0">
                <a:solidFill>
                  <a:srgbClr val="FF0000"/>
                </a:solidFill>
              </a:rPr>
              <a:t>satisfeito</a:t>
            </a:r>
            <a:r>
              <a:rPr lang="pt-PT" sz="2400" b="1" i="1" dirty="0" smtClean="0"/>
              <a:t>.</a:t>
            </a:r>
          </a:p>
          <a:p>
            <a:r>
              <a:rPr lang="pt-PT" sz="2400" b="1" i="1" dirty="0" smtClean="0"/>
              <a:t>	As árvores são </a:t>
            </a:r>
            <a:r>
              <a:rPr lang="pt-PT" sz="2400" b="1" i="1" dirty="0" smtClean="0">
                <a:solidFill>
                  <a:srgbClr val="FF0000"/>
                </a:solidFill>
              </a:rPr>
              <a:t>altíssimas</a:t>
            </a:r>
            <a:r>
              <a:rPr lang="pt-PT" sz="2400" b="1" i="1" dirty="0" smtClean="0"/>
              <a:t>.</a:t>
            </a:r>
          </a:p>
          <a:p>
            <a:pPr algn="ctr"/>
            <a:endParaRPr lang="pt-PT" sz="2400" dirty="0" smtClean="0"/>
          </a:p>
          <a:p>
            <a:pPr algn="ctr"/>
            <a:r>
              <a:rPr lang="pt-PT" sz="2400" b="1" dirty="0" smtClean="0"/>
              <a:t>O verbo é uma palavra variável, pois pode apresentar muitas formas.</a:t>
            </a:r>
          </a:p>
          <a:p>
            <a:pPr algn="ctr"/>
            <a:r>
              <a:rPr lang="pt-PT" sz="2400" b="1" dirty="0" smtClean="0"/>
              <a:t>Ex.:</a:t>
            </a:r>
            <a:r>
              <a:rPr lang="pt-PT" sz="2400" b="1" i="1" dirty="0" smtClean="0"/>
              <a:t> A Joana </a:t>
            </a:r>
            <a:r>
              <a:rPr lang="pt-PT" sz="2400" b="1" i="1" dirty="0" smtClean="0">
                <a:solidFill>
                  <a:srgbClr val="FF0000"/>
                </a:solidFill>
              </a:rPr>
              <a:t>brinca</a:t>
            </a:r>
            <a:r>
              <a:rPr lang="pt-PT" sz="2400" b="1" i="1" dirty="0" smtClean="0"/>
              <a:t>. / A Joana </a:t>
            </a:r>
            <a:r>
              <a:rPr lang="pt-PT" sz="2400" b="1" i="1" dirty="0" smtClean="0">
                <a:solidFill>
                  <a:srgbClr val="FF0000"/>
                </a:solidFill>
              </a:rPr>
              <a:t>brincou</a:t>
            </a:r>
            <a:r>
              <a:rPr lang="pt-PT" sz="2400" b="1" i="1" dirty="0" smtClean="0"/>
              <a:t>. / A Joana </a:t>
            </a:r>
            <a:r>
              <a:rPr lang="pt-PT" sz="2400" b="1" i="1" dirty="0" smtClean="0">
                <a:solidFill>
                  <a:srgbClr val="FF0000"/>
                </a:solidFill>
              </a:rPr>
              <a:t>brincará</a:t>
            </a:r>
            <a:r>
              <a:rPr lang="pt-PT" sz="2400" b="1" i="1" dirty="0" smtClean="0"/>
              <a:t>.</a:t>
            </a:r>
          </a:p>
          <a:p>
            <a:pPr algn="ctr"/>
            <a:endParaRPr lang="pt-PT" sz="2400" b="1" i="1" dirty="0" smtClean="0"/>
          </a:p>
          <a:p>
            <a:pPr algn="ctr"/>
            <a:r>
              <a:rPr lang="pt-PT" sz="2400" b="1" dirty="0" smtClean="0"/>
              <a:t>O nome do verbo é-nos dados pelo infinitivo. A palavra </a:t>
            </a:r>
            <a:r>
              <a:rPr lang="pt-PT" sz="2400" b="1" dirty="0" smtClean="0">
                <a:solidFill>
                  <a:srgbClr val="FF0000"/>
                </a:solidFill>
              </a:rPr>
              <a:t>BRINCAVA</a:t>
            </a:r>
            <a:r>
              <a:rPr lang="pt-PT" sz="2400" b="1" dirty="0" smtClean="0"/>
              <a:t> é uma forma verbal do verbo </a:t>
            </a:r>
            <a:r>
              <a:rPr lang="pt-PT" sz="2400" b="1" dirty="0" smtClean="0">
                <a:solidFill>
                  <a:srgbClr val="FF0000"/>
                </a:solidFill>
              </a:rPr>
              <a:t>BRINCAR</a:t>
            </a:r>
            <a:r>
              <a:rPr lang="pt-PT" sz="2400" b="1" dirty="0" smtClean="0"/>
              <a:t> (infinitivo).</a:t>
            </a:r>
          </a:p>
        </p:txBody>
      </p:sp>
      <p:pic>
        <p:nvPicPr>
          <p:cNvPr id="6" name="Imagem 5" descr="20113015_RPD_ID0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077" y="918111"/>
            <a:ext cx="1967393" cy="27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2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213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1785926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/>
              <a:t>Conjugações verbais</a:t>
            </a:r>
          </a:p>
        </p:txBody>
      </p:sp>
    </p:spTree>
    <p:extLst>
      <p:ext uri="{BB962C8B-B14F-4D97-AF65-F5344CB8AC3E}">
        <p14:creationId xmlns:p14="http://schemas.microsoft.com/office/powerpoint/2010/main" xmlns="" val="2144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85786" y="2040328"/>
            <a:ext cx="6984776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1.ª conjugação – terminação em -</a:t>
            </a:r>
            <a:r>
              <a:rPr lang="pt-PT" sz="3000" b="1" dirty="0" smtClean="0">
                <a:solidFill>
                  <a:srgbClr val="FF0000"/>
                </a:solidFill>
                <a:latin typeface="Calibri" pitchFamily="-65" charset="0"/>
              </a:rPr>
              <a:t>ar</a:t>
            </a:r>
          </a:p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Ex.: </a:t>
            </a:r>
            <a:r>
              <a:rPr lang="pt-PT" sz="3000" i="1" dirty="0" smtClean="0">
                <a:latin typeface="Calibri" pitchFamily="-65" charset="0"/>
              </a:rPr>
              <a:t>salt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ar</a:t>
            </a:r>
            <a:r>
              <a:rPr lang="pt-PT" sz="3000" i="1" dirty="0" smtClean="0">
                <a:latin typeface="Calibri" pitchFamily="-65" charset="0"/>
              </a:rPr>
              <a:t>, compr</a:t>
            </a:r>
            <a:r>
              <a:rPr lang="pt-PT" sz="3000" i="1" dirty="0" smtClean="0">
                <a:solidFill>
                  <a:srgbClr val="FF0000"/>
                </a:solidFill>
                <a:latin typeface="Calibri" pitchFamily="-65" charset="0"/>
              </a:rPr>
              <a:t>ar</a:t>
            </a:r>
            <a:r>
              <a:rPr lang="pt-PT" sz="3000" i="1" dirty="0" smtClean="0">
                <a:latin typeface="Calibri" pitchFamily="-65" charset="0"/>
              </a:rPr>
              <a:t>, am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ar</a:t>
            </a:r>
            <a:r>
              <a:rPr lang="pt-PT" sz="3000" i="1" dirty="0" smtClean="0">
                <a:latin typeface="Calibri" pitchFamily="-65" charset="0"/>
              </a:rPr>
              <a:t>.</a:t>
            </a:r>
            <a:endParaRPr lang="pt-PT" sz="3000" i="1" dirty="0">
              <a:latin typeface="Calibri" pitchFamily="-65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785786" y="785794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Os </a:t>
            </a:r>
            <a:r>
              <a:rPr lang="pt-PT" sz="3000" dirty="0" smtClean="0">
                <a:solidFill>
                  <a:srgbClr val="FF0000"/>
                </a:solidFill>
                <a:latin typeface="Calibri" pitchFamily="-65" charset="0"/>
              </a:rPr>
              <a:t>verbos </a:t>
            </a:r>
            <a:r>
              <a:rPr lang="pt-PT" sz="3000" dirty="0" smtClean="0">
                <a:latin typeface="Calibri" pitchFamily="-65" charset="0"/>
              </a:rPr>
              <a:t>estão agrupados em três conjugações.</a:t>
            </a:r>
            <a:endParaRPr lang="pt-PT" sz="3000" dirty="0">
              <a:latin typeface="Calibri" pitchFamily="-65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85786" y="3408480"/>
            <a:ext cx="6984776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2.ª conjugação – terminação em -</a:t>
            </a:r>
            <a:r>
              <a:rPr lang="pt-PT" sz="3000" b="1" dirty="0" err="1" smtClean="0">
                <a:solidFill>
                  <a:srgbClr val="FF0000"/>
                </a:solidFill>
                <a:latin typeface="Calibri" pitchFamily="-65" charset="0"/>
              </a:rPr>
              <a:t>er</a:t>
            </a:r>
            <a:endParaRPr lang="pt-PT" sz="3000" b="1" dirty="0" smtClean="0">
              <a:solidFill>
                <a:srgbClr val="FF0000"/>
              </a:solidFill>
              <a:latin typeface="Calibri" pitchFamily="-65" charset="0"/>
            </a:endParaRPr>
          </a:p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Ex.: </a:t>
            </a:r>
            <a:r>
              <a:rPr lang="pt-PT" sz="3000" i="1" dirty="0" smtClean="0">
                <a:latin typeface="Calibri" pitchFamily="-65" charset="0"/>
              </a:rPr>
              <a:t>corr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er</a:t>
            </a:r>
            <a:r>
              <a:rPr lang="pt-PT" sz="3000" i="1" dirty="0" smtClean="0">
                <a:latin typeface="Calibri" pitchFamily="-65" charset="0"/>
              </a:rPr>
              <a:t>, faz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er</a:t>
            </a:r>
            <a:r>
              <a:rPr lang="pt-PT" sz="3000" i="1" dirty="0" smtClean="0">
                <a:latin typeface="Calibri" pitchFamily="-65" charset="0"/>
              </a:rPr>
              <a:t>, coz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er</a:t>
            </a:r>
            <a:r>
              <a:rPr lang="pt-PT" sz="3000" dirty="0" smtClean="0">
                <a:latin typeface="Calibri" pitchFamily="-65" charset="0"/>
              </a:rPr>
              <a:t>.</a:t>
            </a:r>
            <a:endParaRPr lang="pt-PT" sz="3000" dirty="0">
              <a:latin typeface="Calibri" pitchFamily="-65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85786" y="4786322"/>
            <a:ext cx="6984776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3.ª conjugação – terminação em -</a:t>
            </a:r>
            <a:r>
              <a:rPr lang="pt-PT" sz="3000" b="1" dirty="0" smtClean="0">
                <a:solidFill>
                  <a:srgbClr val="FF0000"/>
                </a:solidFill>
                <a:latin typeface="Calibri" pitchFamily="-65" charset="0"/>
              </a:rPr>
              <a:t>ir</a:t>
            </a:r>
          </a:p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3000" dirty="0" smtClean="0">
                <a:latin typeface="Calibri" pitchFamily="-65" charset="0"/>
              </a:rPr>
              <a:t>Ex.: </a:t>
            </a:r>
            <a:r>
              <a:rPr lang="pt-PT" sz="3000" i="1" dirty="0" smtClean="0">
                <a:latin typeface="Calibri" pitchFamily="-65" charset="0"/>
              </a:rPr>
              <a:t>ouv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ir</a:t>
            </a:r>
            <a:r>
              <a:rPr lang="pt-PT" sz="3000" i="1" dirty="0" smtClean="0">
                <a:latin typeface="Calibri" pitchFamily="-65" charset="0"/>
              </a:rPr>
              <a:t>, r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ir</a:t>
            </a:r>
            <a:r>
              <a:rPr lang="pt-PT" sz="3000" i="1" dirty="0" smtClean="0">
                <a:latin typeface="Calibri" pitchFamily="-65" charset="0"/>
              </a:rPr>
              <a:t>, sa</a:t>
            </a:r>
            <a:r>
              <a:rPr lang="pt-PT" sz="3000" b="1" i="1" dirty="0" smtClean="0">
                <a:solidFill>
                  <a:srgbClr val="FF0000"/>
                </a:solidFill>
                <a:latin typeface="Calibri" pitchFamily="-65" charset="0"/>
              </a:rPr>
              <a:t>ir</a:t>
            </a:r>
            <a:r>
              <a:rPr lang="pt-PT" sz="3000" dirty="0" smtClean="0">
                <a:latin typeface="Calibri" pitchFamily="-65" charset="0"/>
              </a:rPr>
              <a:t>.</a:t>
            </a:r>
            <a:endParaRPr lang="pt-PT" sz="3000" dirty="0">
              <a:latin typeface="Calibri" pitchFamily="-65" charset="0"/>
            </a:endParaRPr>
          </a:p>
        </p:txBody>
      </p:sp>
      <p:pic>
        <p:nvPicPr>
          <p:cNvPr id="8" name="Imagem 7" descr="20113015_RPD_ID0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928802"/>
            <a:ext cx="2177961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42910" y="2071678"/>
            <a:ext cx="61436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216400" algn="l"/>
              </a:tabLst>
            </a:pPr>
            <a:r>
              <a:rPr lang="pt-PT" sz="2800" u="sng" dirty="0" smtClean="0">
                <a:latin typeface="Calibri" pitchFamily="-65" charset="0"/>
              </a:rPr>
              <a:t>Exemplo: </a:t>
            </a:r>
          </a:p>
          <a:p>
            <a:pPr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Salt</a:t>
            </a:r>
            <a:r>
              <a:rPr lang="pt-PT" sz="2800" dirty="0" smtClean="0">
                <a:solidFill>
                  <a:srgbClr val="FF0000"/>
                </a:solidFill>
                <a:latin typeface="Calibri" pitchFamily="-65" charset="0"/>
              </a:rPr>
              <a:t>ar </a:t>
            </a:r>
            <a:r>
              <a:rPr lang="pt-PT" sz="2800" dirty="0" smtClean="0">
                <a:latin typeface="Calibri" pitchFamily="-65" charset="0"/>
              </a:rPr>
              <a:t>– </a:t>
            </a:r>
            <a:r>
              <a:rPr lang="pt-PT" sz="2800" i="1" dirty="0" smtClean="0">
                <a:latin typeface="Calibri" pitchFamily="-65" charset="0"/>
              </a:rPr>
              <a:t>salt</a:t>
            </a:r>
            <a:r>
              <a:rPr lang="pt-PT" sz="2800" dirty="0" smtClean="0">
                <a:latin typeface="Calibri" pitchFamily="-65" charset="0"/>
              </a:rPr>
              <a:t> (radical) + </a:t>
            </a:r>
            <a:r>
              <a:rPr lang="pt-PT" sz="2800" i="1" dirty="0" smtClean="0">
                <a:latin typeface="Calibri" pitchFamily="-65" charset="0"/>
              </a:rPr>
              <a:t>a</a:t>
            </a:r>
            <a:r>
              <a:rPr lang="pt-PT" sz="2800" dirty="0" smtClean="0">
                <a:latin typeface="Calibri" pitchFamily="-65" charset="0"/>
              </a:rPr>
              <a:t> (vogal temática) + </a:t>
            </a:r>
            <a:r>
              <a:rPr lang="pt-PT" sz="2800" i="1" dirty="0" smtClean="0">
                <a:latin typeface="Calibri" pitchFamily="-65" charset="0"/>
              </a:rPr>
              <a:t>r</a:t>
            </a:r>
            <a:r>
              <a:rPr lang="pt-PT" sz="2800" dirty="0" smtClean="0">
                <a:latin typeface="Calibri" pitchFamily="-65" charset="0"/>
              </a:rPr>
              <a:t> (marca do infinitivo)</a:t>
            </a:r>
          </a:p>
          <a:p>
            <a:pPr>
              <a:tabLst>
                <a:tab pos="4216400" algn="l"/>
              </a:tabLst>
            </a:pPr>
            <a:endParaRPr lang="pt-PT" sz="2800" dirty="0" smtClean="0">
              <a:latin typeface="Calibri" pitchFamily="-65" charset="0"/>
            </a:endParaRPr>
          </a:p>
          <a:p>
            <a:pPr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Corr</a:t>
            </a:r>
            <a:r>
              <a:rPr lang="pt-PT" sz="2800" dirty="0" smtClean="0">
                <a:solidFill>
                  <a:srgbClr val="FF0000"/>
                </a:solidFill>
                <a:latin typeface="Calibri" pitchFamily="-65" charset="0"/>
              </a:rPr>
              <a:t>er</a:t>
            </a:r>
            <a:r>
              <a:rPr lang="pt-PT" sz="2800" dirty="0" smtClean="0">
                <a:latin typeface="Calibri" pitchFamily="-65" charset="0"/>
              </a:rPr>
              <a:t> – </a:t>
            </a:r>
            <a:r>
              <a:rPr lang="pt-PT" sz="2800" i="1" dirty="0" err="1" smtClean="0">
                <a:latin typeface="Calibri" pitchFamily="-65" charset="0"/>
              </a:rPr>
              <a:t>corr</a:t>
            </a:r>
            <a:r>
              <a:rPr lang="pt-PT" sz="2800" dirty="0" smtClean="0">
                <a:latin typeface="Calibri" pitchFamily="-65" charset="0"/>
              </a:rPr>
              <a:t> (radical) + </a:t>
            </a:r>
            <a:r>
              <a:rPr lang="pt-PT" sz="2800" i="1" dirty="0" smtClean="0">
                <a:latin typeface="Calibri" pitchFamily="-65" charset="0"/>
              </a:rPr>
              <a:t>e</a:t>
            </a:r>
            <a:r>
              <a:rPr lang="pt-PT" sz="2800" dirty="0" smtClean="0">
                <a:latin typeface="Calibri" pitchFamily="-65" charset="0"/>
              </a:rPr>
              <a:t> (vogal temática) + </a:t>
            </a:r>
            <a:r>
              <a:rPr lang="pt-PT" sz="2800" i="1" dirty="0" smtClean="0">
                <a:latin typeface="Calibri" pitchFamily="-65" charset="0"/>
              </a:rPr>
              <a:t>r</a:t>
            </a:r>
            <a:r>
              <a:rPr lang="pt-PT" sz="2800" dirty="0" smtClean="0">
                <a:latin typeface="Calibri" pitchFamily="-65" charset="0"/>
              </a:rPr>
              <a:t> (marca do infinitivo)</a:t>
            </a:r>
          </a:p>
          <a:p>
            <a:pPr>
              <a:tabLst>
                <a:tab pos="4216400" algn="l"/>
              </a:tabLst>
            </a:pPr>
            <a:endParaRPr lang="pt-PT" sz="2800" dirty="0" smtClean="0">
              <a:latin typeface="Calibri" pitchFamily="-65" charset="0"/>
            </a:endParaRPr>
          </a:p>
          <a:p>
            <a:pPr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Ouv</a:t>
            </a:r>
            <a:r>
              <a:rPr lang="pt-PT" sz="2800" dirty="0" smtClean="0">
                <a:solidFill>
                  <a:srgbClr val="FF0000"/>
                </a:solidFill>
                <a:latin typeface="Calibri" pitchFamily="-65" charset="0"/>
              </a:rPr>
              <a:t>ir </a:t>
            </a:r>
            <a:r>
              <a:rPr lang="pt-PT" sz="2800" dirty="0" smtClean="0">
                <a:latin typeface="Calibri" pitchFamily="-65" charset="0"/>
              </a:rPr>
              <a:t>– </a:t>
            </a:r>
            <a:r>
              <a:rPr lang="pt-PT" sz="2800" i="1" dirty="0" err="1" smtClean="0">
                <a:latin typeface="Calibri" pitchFamily="-65" charset="0"/>
              </a:rPr>
              <a:t>ouv</a:t>
            </a:r>
            <a:r>
              <a:rPr lang="pt-PT" sz="2800" dirty="0" smtClean="0">
                <a:latin typeface="Calibri" pitchFamily="-65" charset="0"/>
              </a:rPr>
              <a:t> (radical) + </a:t>
            </a:r>
            <a:r>
              <a:rPr lang="pt-PT" sz="2800" i="1" dirty="0" smtClean="0">
                <a:latin typeface="Calibri" pitchFamily="-65" charset="0"/>
              </a:rPr>
              <a:t>i</a:t>
            </a:r>
            <a:r>
              <a:rPr lang="pt-PT" sz="2800" dirty="0" smtClean="0">
                <a:latin typeface="Calibri" pitchFamily="-65" charset="0"/>
              </a:rPr>
              <a:t> (vogal temática) + </a:t>
            </a:r>
            <a:r>
              <a:rPr lang="pt-PT" sz="2800" i="1" dirty="0" smtClean="0">
                <a:latin typeface="Calibri" pitchFamily="-65" charset="0"/>
              </a:rPr>
              <a:t>r</a:t>
            </a:r>
            <a:r>
              <a:rPr lang="pt-PT" sz="2800" dirty="0" smtClean="0">
                <a:latin typeface="Calibri" pitchFamily="-65" charset="0"/>
              </a:rPr>
              <a:t> (marca do infinitivo) </a:t>
            </a:r>
            <a:r>
              <a:rPr lang="pt-PT" sz="2800" dirty="0" smtClean="0">
                <a:solidFill>
                  <a:srgbClr val="FF0000"/>
                </a:solidFill>
                <a:latin typeface="Calibri" pitchFamily="-65" charset="0"/>
              </a:rPr>
              <a:t> </a:t>
            </a:r>
            <a:endParaRPr lang="pt-PT" sz="2800" dirty="0">
              <a:solidFill>
                <a:srgbClr val="FF0000"/>
              </a:solidFill>
              <a:latin typeface="Calibri" pitchFamily="-65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712638" y="974695"/>
            <a:ext cx="7675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O </a:t>
            </a:r>
            <a:r>
              <a:rPr lang="pt-PT" sz="2800" dirty="0" smtClean="0">
                <a:solidFill>
                  <a:srgbClr val="FF0000"/>
                </a:solidFill>
                <a:latin typeface="Calibri" pitchFamily="-65" charset="0"/>
              </a:rPr>
              <a:t>infinitivo impessoal </a:t>
            </a:r>
            <a:r>
              <a:rPr lang="pt-PT" sz="2800" dirty="0" smtClean="0">
                <a:latin typeface="Calibri" pitchFamily="-65" charset="0"/>
              </a:rPr>
              <a:t>é formado pelo radical e pela terminação (vogal temática + marca do infinitivo).</a:t>
            </a:r>
            <a:endParaRPr lang="pt-PT" sz="2800" dirty="0">
              <a:latin typeface="Calibri" pitchFamily="-65" charset="0"/>
            </a:endParaRPr>
          </a:p>
        </p:txBody>
      </p:sp>
      <p:pic>
        <p:nvPicPr>
          <p:cNvPr id="6" name="Imagem 5" descr="20113015_RPD_ID0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857628"/>
            <a:ext cx="1931853" cy="2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933980" y="2163116"/>
            <a:ext cx="756711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600" dirty="0" smtClean="0">
                <a:latin typeface="Calibri" pitchFamily="-65" charset="0"/>
              </a:rPr>
              <a:t>Exemplo:</a:t>
            </a:r>
          </a:p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600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dirty="0" smtClean="0">
                <a:latin typeface="Calibri" pitchFamily="-65" charset="0"/>
              </a:rPr>
              <a:t>ar</a:t>
            </a:r>
            <a:r>
              <a:rPr lang="pt-PT" sz="2600" dirty="0" smtClean="0">
                <a:solidFill>
                  <a:srgbClr val="FF0000"/>
                </a:solidFill>
                <a:latin typeface="Calibri" pitchFamily="-65" charset="0"/>
              </a:rPr>
              <a:t> </a:t>
            </a:r>
            <a:r>
              <a:rPr lang="pt-PT" sz="2600" dirty="0" smtClean="0">
                <a:latin typeface="Calibri" pitchFamily="-65" charset="0"/>
              </a:rPr>
              <a:t>–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o;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ei;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ou;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ava;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aram;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salt</a:t>
            </a:r>
            <a:r>
              <a:rPr lang="pt-PT" sz="2600" i="1" dirty="0" smtClean="0">
                <a:latin typeface="Calibri" pitchFamily="-65" charset="0"/>
              </a:rPr>
              <a:t>arei.</a:t>
            </a:r>
            <a:endParaRPr lang="pt-PT" sz="2600" dirty="0" smtClean="0">
              <a:latin typeface="Calibri" pitchFamily="-65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51648" y="1071546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Nos verbos regulares, o radical mantém-se em todas as formas verbais da sua conjugação.</a:t>
            </a:r>
            <a:endParaRPr lang="pt-PT" sz="2800" dirty="0">
              <a:latin typeface="Calibri" pitchFamily="-65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39552" y="3571949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800" dirty="0" smtClean="0">
                <a:latin typeface="Calibri" pitchFamily="-65" charset="0"/>
              </a:rPr>
              <a:t>Nos verbos irregulares, o radical não se mantém em todas as formas verbais da sua conjugação.</a:t>
            </a:r>
            <a:endParaRPr lang="pt-PT" sz="2800" dirty="0">
              <a:latin typeface="Calibri" pitchFamily="-65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933980" y="4663446"/>
            <a:ext cx="5654244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600" dirty="0" smtClean="0">
                <a:latin typeface="Calibri" pitchFamily="-65" charset="0"/>
              </a:rPr>
              <a:t>Exemplo:</a:t>
            </a:r>
          </a:p>
          <a:p>
            <a:pPr>
              <a:spcBef>
                <a:spcPts val="1000"/>
              </a:spcBef>
              <a:tabLst>
                <a:tab pos="4216400" algn="l"/>
              </a:tabLst>
            </a:pPr>
            <a:r>
              <a:rPr lang="pt-PT" sz="2600" dirty="0" smtClean="0">
                <a:solidFill>
                  <a:srgbClr val="FF0000"/>
                </a:solidFill>
                <a:latin typeface="Calibri" pitchFamily="-65" charset="0"/>
              </a:rPr>
              <a:t>Diz</a:t>
            </a:r>
            <a:r>
              <a:rPr lang="pt-PT" sz="2600" dirty="0" smtClean="0">
                <a:latin typeface="Calibri" pitchFamily="-65" charset="0"/>
              </a:rPr>
              <a:t>er</a:t>
            </a:r>
            <a:r>
              <a:rPr lang="pt-PT" sz="2600" dirty="0" smtClean="0">
                <a:solidFill>
                  <a:srgbClr val="FF0000"/>
                </a:solidFill>
                <a:latin typeface="Calibri" pitchFamily="-65" charset="0"/>
              </a:rPr>
              <a:t> </a:t>
            </a:r>
            <a:r>
              <a:rPr lang="pt-PT" sz="2600" dirty="0" smtClean="0">
                <a:latin typeface="Calibri" pitchFamily="-65" charset="0"/>
              </a:rPr>
              <a:t>–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dig</a:t>
            </a:r>
            <a:r>
              <a:rPr lang="pt-PT" sz="2600" i="1" dirty="0" smtClean="0">
                <a:latin typeface="Calibri" pitchFamily="-65" charset="0"/>
              </a:rPr>
              <a:t>o;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diss</a:t>
            </a:r>
            <a:r>
              <a:rPr lang="pt-PT" sz="2600" i="1" dirty="0" smtClean="0">
                <a:latin typeface="Calibri" pitchFamily="-65" charset="0"/>
              </a:rPr>
              <a:t>e;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diss</a:t>
            </a:r>
            <a:r>
              <a:rPr lang="pt-PT" sz="2600" i="1" dirty="0" smtClean="0">
                <a:latin typeface="Calibri" pitchFamily="-65" charset="0"/>
              </a:rPr>
              <a:t>eram;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dizi</a:t>
            </a:r>
            <a:r>
              <a:rPr lang="pt-PT" sz="2600" i="1" dirty="0" smtClean="0">
                <a:latin typeface="Calibri" pitchFamily="-65" charset="0"/>
              </a:rPr>
              <a:t>a; </a:t>
            </a:r>
            <a:r>
              <a:rPr lang="pt-PT" sz="2600" i="1" dirty="0" smtClean="0">
                <a:solidFill>
                  <a:srgbClr val="FF0000"/>
                </a:solidFill>
                <a:latin typeface="Calibri" pitchFamily="-65" charset="0"/>
              </a:rPr>
              <a:t>dir</a:t>
            </a:r>
            <a:r>
              <a:rPr lang="pt-PT" sz="2600" i="1" dirty="0" smtClean="0">
                <a:latin typeface="Calibri" pitchFamily="-65" charset="0"/>
              </a:rPr>
              <a:t>ei.</a:t>
            </a:r>
            <a:endParaRPr lang="pt-PT" sz="2600" dirty="0" smtClean="0">
              <a:latin typeface="Calibri" pitchFamily="-65" charset="0"/>
            </a:endParaRPr>
          </a:p>
        </p:txBody>
      </p:sp>
      <p:pic>
        <p:nvPicPr>
          <p:cNvPr id="8" name="Imagem 7" descr="20113015_RPD_ID0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344265"/>
            <a:ext cx="1939664" cy="24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85723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B0F0"/>
                </a:solidFill>
              </a:rPr>
              <a:t>Exercícios</a:t>
            </a:r>
            <a:endParaRPr lang="pt-PT" sz="2400" b="1" dirty="0">
              <a:solidFill>
                <a:srgbClr val="00B0F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1078" y="1357298"/>
            <a:ext cx="7778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 smtClean="0">
                <a:solidFill>
                  <a:srgbClr val="00B0F0"/>
                </a:solidFill>
              </a:rPr>
              <a:t>1. </a:t>
            </a:r>
            <a:r>
              <a:rPr lang="pt-PT" sz="3000" dirty="0" smtClean="0"/>
              <a:t>Organiza os verbos em três grupos.</a:t>
            </a:r>
          </a:p>
          <a:p>
            <a:r>
              <a:rPr lang="pt-PT" sz="3000" smtClean="0"/>
              <a:t>	ir</a:t>
            </a:r>
            <a:r>
              <a:rPr lang="pt-PT" sz="3000" dirty="0" smtClean="0"/>
              <a:t>	sair	colorir	ser	rever</a:t>
            </a:r>
          </a:p>
          <a:p>
            <a:r>
              <a:rPr lang="pt-PT" sz="3000" dirty="0" smtClean="0"/>
              <a:t>	ler	falar		estudar	encontrar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4348" y="3000372"/>
            <a:ext cx="2357454" cy="26776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1.ª conjugação</a:t>
            </a:r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57554" y="3000372"/>
            <a:ext cx="2357454" cy="26776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2.ª conjugação</a:t>
            </a:r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00760" y="3000372"/>
            <a:ext cx="2357454" cy="26776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3.ª conjugação</a:t>
            </a:r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3_LP_3a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5576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1078" y="1039355"/>
            <a:ext cx="77785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00B0F0"/>
                </a:solidFill>
              </a:rPr>
              <a:t>2. </a:t>
            </a:r>
            <a:r>
              <a:rPr lang="pt-PT" sz="3200" dirty="0" smtClean="0"/>
              <a:t>Sublinha os verbos das frases. Diz se são regulares ou irregulares.</a:t>
            </a:r>
          </a:p>
          <a:p>
            <a:endParaRPr lang="pt-PT" sz="3200" dirty="0" smtClean="0"/>
          </a:p>
          <a:p>
            <a:r>
              <a:rPr lang="pt-PT" sz="3200" dirty="0" smtClean="0"/>
              <a:t>	O mar está agitado.</a:t>
            </a:r>
          </a:p>
          <a:p>
            <a:endParaRPr lang="pt-PT" sz="3200" dirty="0" smtClean="0"/>
          </a:p>
          <a:p>
            <a:r>
              <a:rPr lang="pt-PT" sz="3200" dirty="0" smtClean="0"/>
              <a:t>	Fiquei corada por causa do calor.</a:t>
            </a:r>
          </a:p>
          <a:p>
            <a:endParaRPr lang="pt-PT" sz="3200" dirty="0" smtClean="0"/>
          </a:p>
          <a:p>
            <a:r>
              <a:rPr lang="pt-PT" sz="3200" dirty="0" smtClean="0"/>
              <a:t>	Sorrir é a melhor coisa do mundo!</a:t>
            </a:r>
          </a:p>
        </p:txBody>
      </p:sp>
    </p:spTree>
    <p:extLst>
      <p:ext uri="{BB962C8B-B14F-4D97-AF65-F5344CB8AC3E}">
        <p14:creationId xmlns:p14="http://schemas.microsoft.com/office/powerpoint/2010/main" xmlns="" val="1137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346</Words>
  <Application>Microsoft Office PowerPoint</Application>
  <PresentationFormat>Apresentação no Ecrã (4:3)</PresentationFormat>
  <Paragraphs>110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.</dc:creator>
  <cp:lastModifiedBy>Ana Monteiro</cp:lastModifiedBy>
  <cp:revision>54</cp:revision>
  <dcterms:created xsi:type="dcterms:W3CDTF">2012-02-11T15:07:38Z</dcterms:created>
  <dcterms:modified xsi:type="dcterms:W3CDTF">2014-02-21T10:37:31Z</dcterms:modified>
</cp:coreProperties>
</file>