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57" r:id="rId3"/>
    <p:sldId id="259" r:id="rId4"/>
    <p:sldId id="260" r:id="rId5"/>
  </p:sldIdLst>
  <p:sldSz cx="9144000" cy="6858000" type="screen4x3"/>
  <p:notesSz cx="6877050" cy="100028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DCD52-3B6A-42FE-8905-23D5D6718A5E}" type="datetimeFigureOut">
              <a:rPr lang="pt-PT" smtClean="0"/>
              <a:t>21-11-2013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501188"/>
            <a:ext cx="2979738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95725" y="9501188"/>
            <a:ext cx="2979738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A7840-E0DF-45D6-90D9-6A7E7CB7EBD8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/>
            </a:lvl1pPr>
          </a:lstStyle>
          <a:p>
            <a:fld id="{1E117988-2086-46D0-9A3D-F93E92C67D8D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51" tIns="48225" rIns="96451" bIns="48225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7705" y="4751348"/>
            <a:ext cx="5501640" cy="4501277"/>
          </a:xfrm>
          <a:prstGeom prst="rect">
            <a:avLst/>
          </a:prstGeom>
        </p:spPr>
        <p:txBody>
          <a:bodyPr vert="horz" lIns="96451" tIns="48225" rIns="96451" bIns="48225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/>
            </a:lvl1pPr>
          </a:lstStyle>
          <a:p>
            <a:fld id="{AD6CE3DD-FD26-453A-8AE8-270D26EDEE1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E1B0F2-5C8E-44BA-B30B-2BE0F5753B1B}" type="slidenum">
              <a:rPr lang="pt-PT" smtClean="0"/>
              <a:pPr/>
              <a:t>1</a:t>
            </a:fld>
            <a:endParaRPr lang="pt-P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C84589-5717-4DEC-B08F-E7C59FAC6018}" type="slidenum">
              <a:rPr lang="pt-PT" smtClean="0"/>
              <a:pPr/>
              <a:t>2</a:t>
            </a:fld>
            <a:endParaRPr lang="pt-P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BD183C-6EAB-479A-B1BC-239F1268AB4F}" type="slidenum">
              <a:rPr lang="pt-PT" smtClean="0"/>
              <a:pPr/>
              <a:t>3</a:t>
            </a:fld>
            <a:endParaRPr lang="pt-P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4BDCBB-EF4F-411B-8BE1-420360A2722C}" type="slidenum">
              <a:rPr lang="pt-PT" smtClean="0"/>
              <a:pPr/>
              <a:t>4</a:t>
            </a:fld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70406-5349-4855-9BDC-6FD67DBCB9C2}" type="datetimeFigureOut">
              <a:rPr lang="pt-PT" smtClean="0"/>
              <a:pPr/>
              <a:t>21-11-2013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5A4D-AEB0-48E9-A44E-5E82D7E7CD1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 cstate="print"/>
          <a:srcRect l="8485" t="19760" r="30238" b="67641"/>
          <a:stretch>
            <a:fillRect/>
          </a:stretch>
        </p:blipFill>
        <p:spPr bwMode="auto">
          <a:xfrm>
            <a:off x="0" y="-7938"/>
            <a:ext cx="9144000" cy="8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5"/>
          <p:cNvGrpSpPr>
            <a:grpSpLocks/>
          </p:cNvGrpSpPr>
          <p:nvPr/>
        </p:nvGrpSpPr>
        <p:grpSpPr bwMode="auto">
          <a:xfrm>
            <a:off x="1691680" y="3068960"/>
            <a:ext cx="6683243" cy="830997"/>
            <a:chOff x="489636" y="992903"/>
            <a:chExt cx="5914854" cy="723053"/>
          </a:xfrm>
        </p:grpSpPr>
        <p:sp>
          <p:nvSpPr>
            <p:cNvPr id="37892" name="Rectângulo 6"/>
            <p:cNvSpPr>
              <a:spLocks noChangeArrowheads="1"/>
            </p:cNvSpPr>
            <p:nvPr/>
          </p:nvSpPr>
          <p:spPr bwMode="auto">
            <a:xfrm>
              <a:off x="808281" y="992903"/>
              <a:ext cx="5596209" cy="723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pt-PT" sz="2400" b="1" dirty="0">
                  <a:solidFill>
                    <a:srgbClr val="0000FF"/>
                  </a:solidFill>
                  <a:latin typeface="Arial Black" pitchFamily="34" charset="0"/>
                </a:rPr>
                <a:t>     </a:t>
              </a:r>
              <a:r>
                <a:rPr lang="pt-PT" sz="4800" b="1" dirty="0" smtClean="0">
                  <a:solidFill>
                    <a:srgbClr val="0000FF"/>
                  </a:solidFill>
                  <a:latin typeface="Arial Black" pitchFamily="34" charset="0"/>
                </a:rPr>
                <a:t>Texto Dramático</a:t>
              </a:r>
              <a:endParaRPr lang="pt-PT" sz="4800" dirty="0">
                <a:solidFill>
                  <a:srgbClr val="0000FF"/>
                </a:solidFill>
                <a:latin typeface="Arial Black" pitchFamily="34" charset="0"/>
              </a:endParaRPr>
            </a:p>
          </p:txBody>
        </p:sp>
        <p:pic>
          <p:nvPicPr>
            <p:cNvPr id="37893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9636" y="1144935"/>
              <a:ext cx="570264" cy="411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 l="8485" t="19760" r="30238" b="67641"/>
          <a:stretch>
            <a:fillRect/>
          </a:stretch>
        </p:blipFill>
        <p:spPr bwMode="auto">
          <a:xfrm>
            <a:off x="0" y="-7938"/>
            <a:ext cx="9144000" cy="8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o 5"/>
          <p:cNvGrpSpPr>
            <a:grpSpLocks/>
          </p:cNvGrpSpPr>
          <p:nvPr/>
        </p:nvGrpSpPr>
        <p:grpSpPr bwMode="auto">
          <a:xfrm>
            <a:off x="488950" y="1125538"/>
            <a:ext cx="8293100" cy="460375"/>
            <a:chOff x="489636" y="1124744"/>
            <a:chExt cx="8292547" cy="461665"/>
          </a:xfrm>
        </p:grpSpPr>
        <p:sp>
          <p:nvSpPr>
            <p:cNvPr id="34825" name="Rectângulo 6"/>
            <p:cNvSpPr>
              <a:spLocks noChangeArrowheads="1"/>
            </p:cNvSpPr>
            <p:nvPr/>
          </p:nvSpPr>
          <p:spPr bwMode="auto">
            <a:xfrm>
              <a:off x="501585" y="1124744"/>
              <a:ext cx="82805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PT" sz="2400" b="1">
                  <a:solidFill>
                    <a:srgbClr val="0000FF"/>
                  </a:solidFill>
                  <a:latin typeface="Arial Black" pitchFamily="34" charset="0"/>
                </a:rPr>
                <a:t>     TEXTO DRAMÁTICO</a:t>
              </a:r>
              <a:endParaRPr lang="pt-PT" sz="2400">
                <a:solidFill>
                  <a:srgbClr val="0000FF"/>
                </a:solidFill>
                <a:latin typeface="Arial Black" pitchFamily="34" charset="0"/>
              </a:endParaRPr>
            </a:p>
          </p:txBody>
        </p:sp>
        <p:pic>
          <p:nvPicPr>
            <p:cNvPr id="3482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9636" y="1144935"/>
              <a:ext cx="570264" cy="411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ângulo 1"/>
          <p:cNvSpPr/>
          <p:nvPr/>
        </p:nvSpPr>
        <p:spPr>
          <a:xfrm>
            <a:off x="611188" y="1839913"/>
            <a:ext cx="7921625" cy="20240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5125" algn="just">
              <a:lnSpc>
                <a:spcPct val="120000"/>
              </a:lnSpc>
              <a:defRPr/>
            </a:pPr>
            <a:r>
              <a:rPr lang="pt-PT" sz="2000" dirty="0"/>
              <a:t>O </a:t>
            </a:r>
            <a:r>
              <a:rPr lang="pt-PT" sz="2000" b="1" dirty="0">
                <a:solidFill>
                  <a:srgbClr val="0000FF"/>
                </a:solidFill>
              </a:rPr>
              <a:t>texto dramático  </a:t>
            </a:r>
            <a:r>
              <a:rPr lang="pt-PT" sz="2000" dirty="0"/>
              <a:t>é, normalmente, </a:t>
            </a:r>
            <a:r>
              <a:rPr lang="pt-PT" sz="2400" b="1" dirty="0">
                <a:solidFill>
                  <a:srgbClr val="0000FF"/>
                </a:solidFill>
              </a:rPr>
              <a:t>escrito para ser representado</a:t>
            </a:r>
            <a:r>
              <a:rPr lang="pt-PT" sz="2000" dirty="0"/>
              <a:t>. A  representação do texto dá origem a uma realidade distinta a que se chama </a:t>
            </a:r>
            <a:r>
              <a:rPr lang="pt-PT" sz="2000" b="1" dirty="0">
                <a:solidFill>
                  <a:srgbClr val="0000FF"/>
                </a:solidFill>
              </a:rPr>
              <a:t>teatro</a:t>
            </a:r>
            <a:r>
              <a:rPr lang="pt-PT" sz="2000" dirty="0"/>
              <a:t>.</a:t>
            </a:r>
          </a:p>
          <a:p>
            <a:pPr indent="365125" algn="just">
              <a:defRPr/>
            </a:pPr>
            <a:r>
              <a:rPr lang="pt-PT" sz="1050" dirty="0"/>
              <a:t> </a:t>
            </a:r>
          </a:p>
          <a:p>
            <a:pPr indent="365125" algn="just">
              <a:lnSpc>
                <a:spcPct val="150000"/>
              </a:lnSpc>
              <a:defRPr/>
            </a:pPr>
            <a:r>
              <a:rPr lang="pt-PT" sz="2000" dirty="0"/>
              <a:t>No texto dramático podemos encontrar:</a:t>
            </a:r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025525" y="3860800"/>
            <a:ext cx="711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000" b="1"/>
              <a:t>a.</a:t>
            </a:r>
            <a:r>
              <a:rPr lang="pt-PT"/>
              <a:t> </a:t>
            </a:r>
            <a:r>
              <a:rPr lang="pt-PT" sz="2400" b="1">
                <a:solidFill>
                  <a:srgbClr val="0000FF"/>
                </a:solidFill>
              </a:rPr>
              <a:t>Ação</a:t>
            </a:r>
            <a:r>
              <a:rPr lang="pt-PT"/>
              <a:t> – </a:t>
            </a:r>
            <a:r>
              <a:rPr lang="pt-PT" sz="2000"/>
              <a:t>acontecimentos vividos pelas personagens;</a:t>
            </a:r>
            <a:endParaRPr lang="pt-PT"/>
          </a:p>
        </p:txBody>
      </p:sp>
      <p:sp>
        <p:nvSpPr>
          <p:cNvPr id="11" name="Rectângulo 10"/>
          <p:cNvSpPr>
            <a:spLocks noChangeArrowheads="1"/>
          </p:cNvSpPr>
          <p:nvPr/>
        </p:nvSpPr>
        <p:spPr bwMode="auto">
          <a:xfrm>
            <a:off x="1009650" y="4465638"/>
            <a:ext cx="6788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000" b="1"/>
              <a:t>b.</a:t>
            </a:r>
            <a:r>
              <a:rPr lang="pt-PT"/>
              <a:t> </a:t>
            </a:r>
            <a:r>
              <a:rPr lang="pt-PT" sz="2400" b="1">
                <a:solidFill>
                  <a:srgbClr val="0000FF"/>
                </a:solidFill>
              </a:rPr>
              <a:t>Tempo</a:t>
            </a:r>
            <a:r>
              <a:rPr lang="pt-PT"/>
              <a:t> – </a:t>
            </a:r>
            <a:r>
              <a:rPr lang="pt-PT" sz="2000"/>
              <a:t>momento em que decorre a ação</a:t>
            </a:r>
            <a:r>
              <a:rPr lang="pt-PT"/>
              <a:t>;</a:t>
            </a:r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000125" y="5657850"/>
            <a:ext cx="7886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000" b="1"/>
              <a:t>d.</a:t>
            </a:r>
            <a:r>
              <a:rPr lang="pt-PT"/>
              <a:t> </a:t>
            </a:r>
            <a:r>
              <a:rPr lang="pt-PT" sz="2400" b="1">
                <a:solidFill>
                  <a:srgbClr val="0000FF"/>
                </a:solidFill>
              </a:rPr>
              <a:t>Personagens</a:t>
            </a:r>
            <a:r>
              <a:rPr lang="pt-PT"/>
              <a:t> – </a:t>
            </a:r>
            <a:r>
              <a:rPr lang="pt-PT" sz="2000"/>
              <a:t>entidades que se envolvem na ação.</a:t>
            </a:r>
            <a:endParaRPr lang="pt-PT"/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000125" y="5037138"/>
            <a:ext cx="6994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000" b="1"/>
              <a:t>c.</a:t>
            </a:r>
            <a:r>
              <a:rPr lang="pt-PT"/>
              <a:t> </a:t>
            </a:r>
            <a:r>
              <a:rPr lang="pt-PT" sz="2400" b="1">
                <a:solidFill>
                  <a:srgbClr val="0000FF"/>
                </a:solidFill>
              </a:rPr>
              <a:t>Espaço</a:t>
            </a:r>
            <a:r>
              <a:rPr lang="pt-PT"/>
              <a:t> – </a:t>
            </a:r>
            <a:r>
              <a:rPr lang="pt-PT" sz="2000"/>
              <a:t>lugar ou lugares onde se desenvolve a ação</a:t>
            </a:r>
            <a:r>
              <a:rPr lang="pt-PT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 l="8485" t="19760" r="30238" b="67641"/>
          <a:stretch>
            <a:fillRect/>
          </a:stretch>
        </p:blipFill>
        <p:spPr bwMode="auto">
          <a:xfrm>
            <a:off x="0" y="-7938"/>
            <a:ext cx="9144000" cy="8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o 5"/>
          <p:cNvGrpSpPr>
            <a:grpSpLocks/>
          </p:cNvGrpSpPr>
          <p:nvPr/>
        </p:nvGrpSpPr>
        <p:grpSpPr bwMode="auto">
          <a:xfrm>
            <a:off x="488950" y="1125538"/>
            <a:ext cx="8293100" cy="460375"/>
            <a:chOff x="489636" y="1124744"/>
            <a:chExt cx="8292547" cy="461665"/>
          </a:xfrm>
        </p:grpSpPr>
        <p:sp>
          <p:nvSpPr>
            <p:cNvPr id="35847" name="Rectângulo 6"/>
            <p:cNvSpPr>
              <a:spLocks noChangeArrowheads="1"/>
            </p:cNvSpPr>
            <p:nvPr/>
          </p:nvSpPr>
          <p:spPr bwMode="auto">
            <a:xfrm>
              <a:off x="501585" y="1124744"/>
              <a:ext cx="82805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PT" sz="2400" b="1">
                  <a:solidFill>
                    <a:srgbClr val="0000FF"/>
                  </a:solidFill>
                  <a:latin typeface="Arial Black" pitchFamily="34" charset="0"/>
                </a:rPr>
                <a:t>     TEXTO DRAMÁTICO</a:t>
              </a:r>
              <a:endParaRPr lang="pt-PT" sz="2400">
                <a:solidFill>
                  <a:srgbClr val="0000FF"/>
                </a:solidFill>
                <a:latin typeface="Arial Black" pitchFamily="34" charset="0"/>
              </a:endParaRPr>
            </a:p>
          </p:txBody>
        </p:sp>
        <p:pic>
          <p:nvPicPr>
            <p:cNvPr id="3584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9636" y="1144935"/>
              <a:ext cx="570264" cy="411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ângulo 1"/>
          <p:cNvSpPr>
            <a:spLocks noChangeArrowheads="1"/>
          </p:cNvSpPr>
          <p:nvPr/>
        </p:nvSpPr>
        <p:spPr bwMode="auto">
          <a:xfrm>
            <a:off x="611188" y="1620838"/>
            <a:ext cx="7921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5125" algn="just">
              <a:lnSpc>
                <a:spcPct val="150000"/>
              </a:lnSpc>
            </a:pPr>
            <a:r>
              <a:rPr lang="pt-PT" sz="2000"/>
              <a:t>Num texto dramático é possível distinguir </a:t>
            </a:r>
            <a:r>
              <a:rPr lang="pt-PT" sz="2000" b="1">
                <a:solidFill>
                  <a:srgbClr val="0000FF"/>
                </a:solidFill>
              </a:rPr>
              <a:t>dois tipos de discurso</a:t>
            </a:r>
            <a:r>
              <a:rPr lang="pt-PT" sz="2000"/>
              <a:t>:</a:t>
            </a:r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025525" y="2598738"/>
            <a:ext cx="7291388" cy="127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t-PT" sz="2000" b="1"/>
              <a:t>1.</a:t>
            </a:r>
            <a:r>
              <a:rPr lang="pt-PT"/>
              <a:t> </a:t>
            </a:r>
            <a:r>
              <a:rPr lang="pt-PT" sz="2400" b="1">
                <a:solidFill>
                  <a:srgbClr val="0000FF"/>
                </a:solidFill>
              </a:rPr>
              <a:t>Discurso principal</a:t>
            </a:r>
            <a:r>
              <a:rPr lang="pt-PT"/>
              <a:t> – </a:t>
            </a:r>
            <a:r>
              <a:rPr lang="pt-PT" sz="2000"/>
              <a:t>as </a:t>
            </a:r>
            <a:r>
              <a:rPr lang="pt-PT" sz="2000" b="1">
                <a:solidFill>
                  <a:srgbClr val="0000FF"/>
                </a:solidFill>
              </a:rPr>
              <a:t>falas</a:t>
            </a:r>
            <a:r>
              <a:rPr lang="pt-PT" sz="2000"/>
              <a:t> das personagens; é a partir destas falas que percebemos o desenvolvimento dos acontecimentos.</a:t>
            </a:r>
            <a:endParaRPr lang="pt-PT"/>
          </a:p>
        </p:txBody>
      </p:sp>
      <p:sp>
        <p:nvSpPr>
          <p:cNvPr id="11" name="Rectângulo 10"/>
          <p:cNvSpPr>
            <a:spLocks noChangeArrowheads="1"/>
          </p:cNvSpPr>
          <p:nvPr/>
        </p:nvSpPr>
        <p:spPr bwMode="auto">
          <a:xfrm>
            <a:off x="1009650" y="3989388"/>
            <a:ext cx="7307263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t-PT" sz="2000" b="1"/>
              <a:t>2.</a:t>
            </a:r>
            <a:r>
              <a:rPr lang="pt-PT"/>
              <a:t> </a:t>
            </a:r>
            <a:r>
              <a:rPr lang="pt-PT" sz="2400" b="1">
                <a:solidFill>
                  <a:srgbClr val="0000FF"/>
                </a:solidFill>
              </a:rPr>
              <a:t>Discurso secundário</a:t>
            </a:r>
            <a:r>
              <a:rPr lang="pt-PT"/>
              <a:t> – </a:t>
            </a:r>
            <a:r>
              <a:rPr lang="pt-PT" sz="2000"/>
              <a:t>as </a:t>
            </a:r>
            <a:r>
              <a:rPr lang="pt-PT" sz="2000" b="1">
                <a:solidFill>
                  <a:srgbClr val="0000FF"/>
                </a:solidFill>
              </a:rPr>
              <a:t>didascálias</a:t>
            </a:r>
            <a:r>
              <a:rPr lang="pt-PT" sz="2000"/>
              <a:t> ou </a:t>
            </a:r>
            <a:r>
              <a:rPr lang="pt-PT" sz="2000" b="1">
                <a:solidFill>
                  <a:srgbClr val="0000FF"/>
                </a:solidFill>
              </a:rPr>
              <a:t>indicações</a:t>
            </a:r>
            <a:r>
              <a:rPr lang="pt-PT" sz="2000"/>
              <a:t> </a:t>
            </a:r>
            <a:r>
              <a:rPr lang="pt-PT" sz="2000" b="1">
                <a:solidFill>
                  <a:srgbClr val="0000FF"/>
                </a:solidFill>
              </a:rPr>
              <a:t>cénicas</a:t>
            </a:r>
            <a:r>
              <a:rPr lang="pt-PT" sz="2000"/>
              <a:t> (palavras do dramaturgo sobre as personagens, o espaço/cenário, entre outros aspetos), que surgem em itálico e/ou entre parênteses. Servem para orientar a representação e a leitura do texto, mas não são ditas em voz alta.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 l="8485" t="19760" r="30238" b="67641"/>
          <a:stretch>
            <a:fillRect/>
          </a:stretch>
        </p:blipFill>
        <p:spPr bwMode="auto">
          <a:xfrm>
            <a:off x="0" y="-7938"/>
            <a:ext cx="9144000" cy="8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5"/>
          <p:cNvGrpSpPr>
            <a:grpSpLocks/>
          </p:cNvGrpSpPr>
          <p:nvPr/>
        </p:nvGrpSpPr>
        <p:grpSpPr bwMode="auto">
          <a:xfrm>
            <a:off x="488950" y="1125538"/>
            <a:ext cx="8293100" cy="460375"/>
            <a:chOff x="489636" y="1124744"/>
            <a:chExt cx="8292547" cy="461665"/>
          </a:xfrm>
        </p:grpSpPr>
        <p:sp>
          <p:nvSpPr>
            <p:cNvPr id="36870" name="Rectângulo 6"/>
            <p:cNvSpPr>
              <a:spLocks noChangeArrowheads="1"/>
            </p:cNvSpPr>
            <p:nvPr/>
          </p:nvSpPr>
          <p:spPr bwMode="auto">
            <a:xfrm>
              <a:off x="501585" y="1124744"/>
              <a:ext cx="82805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PT" sz="2400" b="1">
                  <a:solidFill>
                    <a:srgbClr val="0000FF"/>
                  </a:solidFill>
                  <a:latin typeface="Arial Black" pitchFamily="34" charset="0"/>
                </a:rPr>
                <a:t>     TEXTO DRAMÁTICO</a:t>
              </a:r>
              <a:endParaRPr lang="pt-PT" sz="2400">
                <a:solidFill>
                  <a:srgbClr val="0000FF"/>
                </a:solidFill>
                <a:latin typeface="Arial Black" pitchFamily="34" charset="0"/>
              </a:endParaRPr>
            </a:p>
          </p:txBody>
        </p:sp>
        <p:pic>
          <p:nvPicPr>
            <p:cNvPr id="36871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9636" y="1144935"/>
              <a:ext cx="570264" cy="411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8" name="Rectângulo 1"/>
          <p:cNvSpPr>
            <a:spLocks noChangeArrowheads="1"/>
          </p:cNvSpPr>
          <p:nvPr/>
        </p:nvSpPr>
        <p:spPr bwMode="auto">
          <a:xfrm>
            <a:off x="611188" y="1878013"/>
            <a:ext cx="79216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5125" algn="just">
              <a:lnSpc>
                <a:spcPct val="150000"/>
              </a:lnSpc>
            </a:pPr>
            <a:r>
              <a:rPr lang="pt-PT" sz="2000" b="1"/>
              <a:t>ESTRUTURA EXTERNA</a:t>
            </a:r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871538" y="2606675"/>
            <a:ext cx="7540625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pt-PT" sz="2000" b="1">
                <a:solidFill>
                  <a:srgbClr val="0000FF"/>
                </a:solidFill>
              </a:rPr>
              <a:t>     </a:t>
            </a:r>
            <a:r>
              <a:rPr lang="pt-PT" sz="2000"/>
              <a:t>Os textos dramáticos aparecem, muitas vezes, divididos em </a:t>
            </a:r>
            <a:r>
              <a:rPr lang="pt-PT" sz="2000" b="1">
                <a:solidFill>
                  <a:srgbClr val="0000FF"/>
                </a:solidFill>
              </a:rPr>
              <a:t>cenas </a:t>
            </a:r>
            <a:r>
              <a:rPr lang="pt-PT" sz="2000"/>
              <a:t>e</a:t>
            </a:r>
            <a:r>
              <a:rPr lang="pt-PT" sz="2000" b="1">
                <a:solidFill>
                  <a:srgbClr val="0000FF"/>
                </a:solidFill>
              </a:rPr>
              <a:t> atos</a:t>
            </a:r>
            <a:r>
              <a:rPr lang="pt-PT" sz="2000"/>
              <a:t>.</a:t>
            </a:r>
            <a:r>
              <a:rPr lang="pt-PT" sz="2000" b="1">
                <a:solidFill>
                  <a:srgbClr val="0000FF"/>
                </a:solidFill>
              </a:rPr>
              <a:t> </a:t>
            </a:r>
          </a:p>
          <a:p>
            <a:pPr algn="just">
              <a:lnSpc>
                <a:spcPct val="120000"/>
              </a:lnSpc>
            </a:pPr>
            <a:endParaRPr lang="pt-PT" sz="2000" b="1">
              <a:solidFill>
                <a:srgbClr val="0000FF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pt-PT" sz="2000"/>
              <a:t>     As</a:t>
            </a:r>
            <a:r>
              <a:rPr lang="pt-PT" sz="2000" b="1">
                <a:solidFill>
                  <a:srgbClr val="0000FF"/>
                </a:solidFill>
              </a:rPr>
              <a:t> </a:t>
            </a:r>
            <a:r>
              <a:rPr lang="pt-PT" sz="2400" b="1">
                <a:solidFill>
                  <a:srgbClr val="0000FF"/>
                </a:solidFill>
              </a:rPr>
              <a:t>cenas</a:t>
            </a:r>
            <a:r>
              <a:rPr lang="pt-PT" sz="2000" b="1">
                <a:solidFill>
                  <a:srgbClr val="0000FF"/>
                </a:solidFill>
              </a:rPr>
              <a:t> </a:t>
            </a:r>
            <a:r>
              <a:rPr lang="pt-PT" sz="2000"/>
              <a:t>são marcadas pela entrada ou saída de personagens.</a:t>
            </a:r>
          </a:p>
          <a:p>
            <a:pPr algn="just">
              <a:lnSpc>
                <a:spcPct val="120000"/>
              </a:lnSpc>
            </a:pPr>
            <a:endParaRPr lang="pt-PT" sz="2000" b="1">
              <a:solidFill>
                <a:srgbClr val="0000FF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pt-PT" sz="2000"/>
              <a:t>     Os </a:t>
            </a:r>
            <a:r>
              <a:rPr lang="pt-PT" sz="2400" b="1">
                <a:solidFill>
                  <a:srgbClr val="0000FF"/>
                </a:solidFill>
              </a:rPr>
              <a:t>atos</a:t>
            </a:r>
            <a:r>
              <a:rPr lang="pt-PT" sz="2000" b="1">
                <a:solidFill>
                  <a:srgbClr val="0000FF"/>
                </a:solidFill>
              </a:rPr>
              <a:t> </a:t>
            </a:r>
            <a:r>
              <a:rPr lang="pt-PT" sz="2000"/>
              <a:t>indicam mudança de cenário.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210</Words>
  <Application>Microsoft Office PowerPoint</Application>
  <PresentationFormat>Apresentação no Ecrã (4:3)</PresentationFormat>
  <Paragraphs>24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Tema do Office</vt:lpstr>
      <vt:lpstr>Diapositivo 1</vt:lpstr>
      <vt:lpstr>Diapositivo 2</vt:lpstr>
      <vt:lpstr>Diapositivo 3</vt:lpstr>
      <vt:lpstr>Diapositivo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Beatriz Garcia</dc:creator>
  <cp:lastModifiedBy>Beatriz Garcia</cp:lastModifiedBy>
  <cp:revision>2</cp:revision>
  <dcterms:created xsi:type="dcterms:W3CDTF">2013-11-10T11:30:20Z</dcterms:created>
  <dcterms:modified xsi:type="dcterms:W3CDTF">2013-11-21T21:06:42Z</dcterms:modified>
</cp:coreProperties>
</file>