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7561263" cy="10693400"/>
  <p:notesSz cx="6858000" cy="9926638"/>
  <p:defaultTextStyle>
    <a:defPPr>
      <a:defRPr lang="en-US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86" userDrawn="1">
          <p15:clr>
            <a:srgbClr val="A4A3A4"/>
          </p15:clr>
        </p15:guide>
        <p15:guide id="2" pos="22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4D6"/>
    <a:srgbClr val="007CD6"/>
    <a:srgbClr val="007BDF"/>
    <a:srgbClr val="00AA5A"/>
    <a:srgbClr val="E31D1A"/>
    <a:srgbClr val="FF7F32"/>
    <a:srgbClr val="FFC72C"/>
    <a:srgbClr val="3CDBC0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187" autoAdjust="0"/>
    <p:restoredTop sz="50000" autoAdjust="0"/>
  </p:normalViewPr>
  <p:slideViewPr>
    <p:cSldViewPr snapToGrid="0">
      <p:cViewPr varScale="1">
        <p:scale>
          <a:sx n="74" d="100"/>
          <a:sy n="74" d="100"/>
        </p:scale>
        <p:origin x="3732" y="54"/>
      </p:cViewPr>
      <p:guideLst>
        <p:guide orient="horz" pos="3686"/>
        <p:guide pos="22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110BE4FC-C5BE-CF4C-9DDE-BE31402E1C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61" y="10157264"/>
            <a:ext cx="3640139" cy="341263"/>
          </a:xfrm>
          <a:prstGeom prst="rect">
            <a:avLst/>
          </a:prstGeom>
        </p:spPr>
      </p:pic>
      <p:pic>
        <p:nvPicPr>
          <p:cNvPr id="7" name="Picture 6" descr="A picture containing table&#10;&#10;Description automatically generated">
            <a:extLst>
              <a:ext uri="{FF2B5EF4-FFF2-40B4-BE49-F238E27FC236}">
                <a16:creationId xmlns:a16="http://schemas.microsoft.com/office/drawing/2014/main" id="{47860BD5-D65B-2143-B0E1-24586C460CF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462" y="10130317"/>
            <a:ext cx="2590800" cy="4826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A75A465-E19B-F347-8DA6-76DA4E950D4C}"/>
              </a:ext>
            </a:extLst>
          </p:cNvPr>
          <p:cNvSpPr/>
          <p:nvPr userDrawn="1"/>
        </p:nvSpPr>
        <p:spPr bwMode="gray">
          <a:xfrm>
            <a:off x="201931" y="9924223"/>
            <a:ext cx="7036723" cy="36000"/>
          </a:xfrm>
          <a:prstGeom prst="rect">
            <a:avLst/>
          </a:prstGeom>
          <a:gradFill flip="none" rotWithShape="1">
            <a:gsLst>
              <a:gs pos="0">
                <a:srgbClr val="007BDF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113525" y="9906905"/>
            <a:ext cx="292388" cy="60430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fld id="{F868DAB4-B630-4E75-8469-C3462281C099}" type="datetime1">
              <a:rPr lang="pt-PT" sz="700" smtClean="0">
                <a:solidFill>
                  <a:schemeClr val="bg1">
                    <a:lumMod val="50000"/>
                  </a:schemeClr>
                </a:solidFill>
              </a:rPr>
              <a:pPr/>
              <a:t>18/04/2024</a:t>
            </a:fld>
            <a:endParaRPr lang="pt-PT" sz="7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8D8DB3E9-F4DC-E947-9973-58F7183EE2D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62" y="0"/>
            <a:ext cx="1096157" cy="14260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0E38A4B-F5C7-7543-892A-6607E359E5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377" r="36983"/>
          <a:stretch/>
        </p:blipFill>
        <p:spPr>
          <a:xfrm>
            <a:off x="5632172" y="0"/>
            <a:ext cx="1929091" cy="76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163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shape&#10;&#10;Description automatically generated">
            <a:extLst>
              <a:ext uri="{FF2B5EF4-FFF2-40B4-BE49-F238E27FC236}">
                <a16:creationId xmlns:a16="http://schemas.microsoft.com/office/drawing/2014/main" id="{C5396AFA-FF9B-671C-D97A-7358945C59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08456" y="0"/>
            <a:ext cx="3352807" cy="1746508"/>
          </a:xfrm>
          <a:prstGeom prst="rect">
            <a:avLst/>
          </a:prstGeom>
        </p:spPr>
      </p:pic>
      <p:sp>
        <p:nvSpPr>
          <p:cNvPr id="27" name="TextBox 26"/>
          <p:cNvSpPr txBox="1"/>
          <p:nvPr userDrawn="1"/>
        </p:nvSpPr>
        <p:spPr>
          <a:xfrm>
            <a:off x="113525" y="9906905"/>
            <a:ext cx="276999" cy="60430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fld id="{F868DAB4-B630-4E75-8469-C3462281C099}" type="datetime1">
              <a:rPr lang="pt-PT" sz="600" smtClean="0">
                <a:solidFill>
                  <a:schemeClr val="bg1">
                    <a:lumMod val="50000"/>
                  </a:schemeClr>
                </a:solidFill>
                <a:latin typeface="meo text Light" panose="00000400000000000000" pitchFamily="50" charset="0"/>
              </a:rPr>
              <a:pPr/>
              <a:t>18/04/2024</a:t>
            </a:fld>
            <a:endParaRPr lang="pt-PT" sz="600" dirty="0">
              <a:solidFill>
                <a:schemeClr val="bg1">
                  <a:lumMod val="50000"/>
                </a:schemeClr>
              </a:solidFill>
              <a:latin typeface="meo text Light" panose="00000400000000000000" pitchFamily="50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4D5543BB-71C9-9785-E78C-633DC1920A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48442" y="48987"/>
            <a:ext cx="514219" cy="68122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5EB33662-3EFB-4997-3997-FD43900A9EA1}"/>
              </a:ext>
            </a:extLst>
          </p:cNvPr>
          <p:cNvSpPr txBox="1"/>
          <p:nvPr userDrawn="1"/>
        </p:nvSpPr>
        <p:spPr>
          <a:xfrm>
            <a:off x="423861" y="10111265"/>
            <a:ext cx="323850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>
                <a:solidFill>
                  <a:srgbClr val="003956"/>
                </a:solidFill>
                <a:latin typeface="meo text Bold" panose="00000700000000000000" pitchFamily="50" charset="0"/>
              </a:rPr>
              <a:t>Gestor | 16 206 | meoempresas.pt</a:t>
            </a:r>
          </a:p>
          <a:p>
            <a:r>
              <a:rPr lang="pt-PT" sz="900" dirty="0">
                <a:latin typeface="meo text" panose="00000500000000000000" pitchFamily="50" charset="0"/>
              </a:rPr>
              <a:t>Os produtos e serviços destinam-se ao mercado empresarial</a:t>
            </a:r>
            <a:endParaRPr lang="pt-PT" sz="1400" dirty="0">
              <a:latin typeface="meo text" panose="00000500000000000000" pitchFamily="50" charset="0"/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465A3315-696F-D380-C2D8-461E90F9950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15150" y="9348107"/>
            <a:ext cx="2050198" cy="146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91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F8E38-BCB8-4791-9533-8683FD50153D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2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0" r:id="rId2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53903" y="477918"/>
            <a:ext cx="5920907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PT" altLang="ja-JP" sz="36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Apple iPhone 15 + </a:t>
            </a:r>
            <a:r>
              <a:rPr lang="pt-PT" altLang="ja-JP" sz="3600" b="1" dirty="0" err="1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AirPods</a:t>
            </a:r>
            <a:r>
              <a:rPr lang="pt-PT" altLang="ja-JP" sz="36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 </a:t>
            </a:r>
            <a:r>
              <a:rPr lang="pt-PT" sz="36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Pro (2.ª geração) com Caixa </a:t>
            </a:r>
            <a:r>
              <a:rPr lang="pt-PT" sz="3600" b="1" dirty="0" err="1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MagSafe</a:t>
            </a:r>
            <a:r>
              <a:rPr lang="pt-PT" sz="36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 (USB‑C)</a:t>
            </a:r>
          </a:p>
          <a:p>
            <a:pPr algn="r"/>
            <a:endParaRPr lang="pt-PT" altLang="ja-JP" sz="3600" b="1" dirty="0">
              <a:solidFill>
                <a:srgbClr val="003956"/>
              </a:solidFill>
              <a:latin typeface="meo text Bold" panose="00000700000000000000" pitchFamily="50" charset="0"/>
              <a:cs typeface="Arial" panose="020B0604020202020204" pitchFamily="34" charset="0"/>
            </a:endParaRPr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7BDD7387-A757-3F4B-8220-F1298EE06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47910" y="1380080"/>
            <a:ext cx="547317" cy="504000"/>
          </a:xfrm>
          <a:prstGeom prst="rect">
            <a:avLst/>
          </a:prstGeom>
          <a:solidFill>
            <a:srgbClr val="E31D1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R 227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G 29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B 26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BFB534B5-7B9B-7E47-91A0-20BA66DF8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47910" y="1992867"/>
            <a:ext cx="547317" cy="504000"/>
          </a:xfrm>
          <a:prstGeom prst="rect">
            <a:avLst/>
          </a:prstGeom>
          <a:solidFill>
            <a:srgbClr val="FF7F3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R 255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G 127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B 50</a:t>
            </a:r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id="{5EFC70B4-3600-7B4E-B2FE-1F26ADD24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47916" y="2605654"/>
            <a:ext cx="547316" cy="504000"/>
          </a:xfrm>
          <a:prstGeom prst="rect">
            <a:avLst/>
          </a:prstGeom>
          <a:solidFill>
            <a:srgbClr val="FFC72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R 255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G 199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B 44</a:t>
            </a: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6D4599F5-C7D2-9E42-B511-19D3C81FE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47910" y="3218441"/>
            <a:ext cx="547317" cy="504000"/>
          </a:xfrm>
          <a:prstGeom prst="rect">
            <a:avLst/>
          </a:prstGeom>
          <a:solidFill>
            <a:srgbClr val="00AA5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R 0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G 170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B 90</a:t>
            </a:r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8E3949A3-C04D-9A41-BF85-274856236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47910" y="3831228"/>
            <a:ext cx="547317" cy="504000"/>
          </a:xfrm>
          <a:prstGeom prst="rect">
            <a:avLst/>
          </a:prstGeom>
          <a:solidFill>
            <a:srgbClr val="3CDB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R 60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G 219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B 192</a:t>
            </a:r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E2F6F1F0-860F-D346-B669-2714066F94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47910" y="154506"/>
            <a:ext cx="547317" cy="5040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R 0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G 0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B 0</a:t>
            </a:r>
          </a:p>
        </p:txBody>
      </p:sp>
      <p:sp>
        <p:nvSpPr>
          <p:cNvPr id="29" name="Rectangle 5">
            <a:extLst>
              <a:ext uri="{FF2B5EF4-FFF2-40B4-BE49-F238E27FC236}">
                <a16:creationId xmlns:a16="http://schemas.microsoft.com/office/drawing/2014/main" id="{BD78880E-B686-A047-BDCD-44B8FBCBE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47910" y="767293"/>
            <a:ext cx="547317" cy="50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900" kern="0" dirty="0">
                <a:solidFill>
                  <a:prstClr val="black"/>
                </a:solidFill>
                <a:cs typeface="Arial" pitchFamily="34" charset="0"/>
              </a:rPr>
              <a:t>R 255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prstClr val="black"/>
                </a:solidFill>
                <a:cs typeface="Arial" pitchFamily="34" charset="0"/>
              </a:rPr>
              <a:t>G 255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prstClr val="black"/>
                </a:solidFill>
                <a:cs typeface="Arial" pitchFamily="34" charset="0"/>
              </a:rPr>
              <a:t>B 255</a:t>
            </a:r>
          </a:p>
        </p:txBody>
      </p:sp>
      <p:sp>
        <p:nvSpPr>
          <p:cNvPr id="30" name="Rectangle 11">
            <a:extLst>
              <a:ext uri="{FF2B5EF4-FFF2-40B4-BE49-F238E27FC236}">
                <a16:creationId xmlns:a16="http://schemas.microsoft.com/office/drawing/2014/main" id="{456896D7-D313-F144-9700-79A5D48FA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47910" y="4444014"/>
            <a:ext cx="547317" cy="504000"/>
          </a:xfrm>
          <a:prstGeom prst="rect">
            <a:avLst/>
          </a:prstGeom>
          <a:solidFill>
            <a:srgbClr val="0084D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900" kern="0" dirty="0">
                <a:solidFill>
                  <a:srgbClr val="007BDF"/>
                </a:solidFill>
                <a:cs typeface="Arial" pitchFamily="34" charset="0"/>
              </a:rPr>
              <a:t>R 0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007BDF"/>
                </a:solidFill>
                <a:cs typeface="Arial" pitchFamily="34" charset="0"/>
              </a:rPr>
              <a:t>G 123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007BDF"/>
                </a:solidFill>
                <a:cs typeface="Arial" pitchFamily="34" charset="0"/>
              </a:rPr>
              <a:t>B 223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2E05C7-FD71-AD4F-A7D7-D691BE8A0C52}"/>
              </a:ext>
            </a:extLst>
          </p:cNvPr>
          <p:cNvSpPr/>
          <p:nvPr/>
        </p:nvSpPr>
        <p:spPr bwMode="gray">
          <a:xfrm>
            <a:off x="8037345" y="1910976"/>
            <a:ext cx="547200" cy="504000"/>
          </a:xfrm>
          <a:prstGeom prst="rect">
            <a:avLst/>
          </a:prstGeom>
          <a:gradFill flip="none" rotWithShape="1">
            <a:gsLst>
              <a:gs pos="0">
                <a:srgbClr val="FFC72C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7AD9553-6F10-5646-9B44-6A850F21441C}"/>
              </a:ext>
            </a:extLst>
          </p:cNvPr>
          <p:cNvSpPr/>
          <p:nvPr/>
        </p:nvSpPr>
        <p:spPr bwMode="gray">
          <a:xfrm>
            <a:off x="8037345" y="2523763"/>
            <a:ext cx="547200" cy="504000"/>
          </a:xfrm>
          <a:prstGeom prst="rect">
            <a:avLst/>
          </a:prstGeom>
          <a:gradFill flip="none" rotWithShape="1">
            <a:gsLst>
              <a:gs pos="0">
                <a:srgbClr val="00AA5A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B996FB6-267C-0147-94AC-6896A7D934EC}"/>
              </a:ext>
            </a:extLst>
          </p:cNvPr>
          <p:cNvSpPr/>
          <p:nvPr/>
        </p:nvSpPr>
        <p:spPr bwMode="gray">
          <a:xfrm>
            <a:off x="8037345" y="3749336"/>
            <a:ext cx="547200" cy="504000"/>
          </a:xfrm>
          <a:prstGeom prst="rect">
            <a:avLst/>
          </a:prstGeom>
          <a:gradFill flip="none" rotWithShape="1">
            <a:gsLst>
              <a:gs pos="0">
                <a:srgbClr val="007BDF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F3C1A58-E4B8-2048-9FA5-676E501A9720}"/>
              </a:ext>
            </a:extLst>
          </p:cNvPr>
          <p:cNvSpPr/>
          <p:nvPr/>
        </p:nvSpPr>
        <p:spPr bwMode="gray">
          <a:xfrm>
            <a:off x="8037345" y="3136550"/>
            <a:ext cx="547200" cy="504000"/>
          </a:xfrm>
          <a:prstGeom prst="rect">
            <a:avLst/>
          </a:prstGeom>
          <a:gradFill flip="none" rotWithShape="1">
            <a:gsLst>
              <a:gs pos="0">
                <a:srgbClr val="3CDBC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34B857A-30A1-0044-B8FD-AA85B82D633A}"/>
              </a:ext>
            </a:extLst>
          </p:cNvPr>
          <p:cNvSpPr/>
          <p:nvPr/>
        </p:nvSpPr>
        <p:spPr bwMode="gray">
          <a:xfrm>
            <a:off x="8037345" y="685402"/>
            <a:ext cx="547200" cy="504000"/>
          </a:xfrm>
          <a:prstGeom prst="rect">
            <a:avLst/>
          </a:prstGeom>
          <a:gradFill flip="none" rotWithShape="1">
            <a:gsLst>
              <a:gs pos="0">
                <a:srgbClr val="E31D1A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311CD53-A7C9-D34C-8135-32A38054CD87}"/>
              </a:ext>
            </a:extLst>
          </p:cNvPr>
          <p:cNvSpPr/>
          <p:nvPr/>
        </p:nvSpPr>
        <p:spPr bwMode="gray">
          <a:xfrm>
            <a:off x="8037345" y="1298189"/>
            <a:ext cx="547200" cy="504000"/>
          </a:xfrm>
          <a:prstGeom prst="rect">
            <a:avLst/>
          </a:prstGeom>
          <a:gradFill flip="none" rotWithShape="1">
            <a:gsLst>
              <a:gs pos="0">
                <a:srgbClr val="FF7F32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 rot="16200000">
            <a:off x="7004649" y="10193102"/>
            <a:ext cx="846707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Ref.ª_Temp_FProd_2020.01</a:t>
            </a:r>
          </a:p>
        </p:txBody>
      </p:sp>
      <p:sp>
        <p:nvSpPr>
          <p:cNvPr id="117" name="TextBox 19"/>
          <p:cNvSpPr txBox="1"/>
          <p:nvPr/>
        </p:nvSpPr>
        <p:spPr>
          <a:xfrm>
            <a:off x="396875" y="5756275"/>
            <a:ext cx="292882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84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69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53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38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922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707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916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761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"/>
            <a:r>
              <a:rPr lang="pt-PT" sz="10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CONECTIVIDADE</a:t>
            </a:r>
          </a:p>
          <a:p>
            <a:pPr fontAlgn="b"/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Quad-band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GSM (850, 900, 1800, 1900): sim </a:t>
            </a:r>
          </a:p>
          <a:p>
            <a:pPr fontAlgn="ctr"/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Veloc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. de download de dados (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Gbps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): 5G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DUAL SIM: Sim (nano-sim + e-sim)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WiFi:6 (802.11ax)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Bluetooth: 5.3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NFC com modo de leitor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USB 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Type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-C 2.0, 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DisplayPort</a:t>
            </a:r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GPS, GLONASS, Galileo, QZSS e 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BeiDou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 </a:t>
            </a:r>
          </a:p>
          <a:p>
            <a:endParaRPr lang="pt-PT" sz="1000" b="1" kern="0" dirty="0">
              <a:solidFill>
                <a:srgbClr val="0084D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10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DIMENSÕES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Dimensões (C x L x A) mm: 146.7 x 71.6 x 7.8 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Peso (g): 171</a:t>
            </a:r>
          </a:p>
          <a:p>
            <a:pPr fontAlgn="ctr"/>
            <a:endParaRPr lang="pt-PT" sz="1000" dirty="0"/>
          </a:p>
          <a:p>
            <a:pPr fontAlgn="b"/>
            <a:r>
              <a:rPr lang="pt-PT" sz="10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ECRÃ   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Ecrã : OLED 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Super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Retina XDR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Dimensão do ecrã (polegadas): 6.1”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Resolução do ecrã (pixel): 2556x1179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PPP: 461</a:t>
            </a:r>
          </a:p>
          <a:p>
            <a:pPr fontAlgn="ctr"/>
            <a:endParaRPr lang="pt-PT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20"/>
          <p:cNvSpPr txBox="1"/>
          <p:nvPr/>
        </p:nvSpPr>
        <p:spPr>
          <a:xfrm>
            <a:off x="3636963" y="5770526"/>
            <a:ext cx="34929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84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69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53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38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922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707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916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761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"/>
            <a:r>
              <a:rPr lang="pt-PT" sz="10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AUTONOMIA 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Streaming de vídeo : até 20 horas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Streaming de áudio: até 80 horas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Carregamento rápido (até 50% em 30 minutos)</a:t>
            </a:r>
          </a:p>
          <a:p>
            <a:pPr fontAlgn="ctr"/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b"/>
            <a:r>
              <a:rPr lang="pt-PT" sz="10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MEMÓRIA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Memória interna (anunciada): (128GB; 256GB ou 512GB) 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Limite do cartão Micro SD (GB): ND</a:t>
            </a:r>
          </a:p>
          <a:p>
            <a:pPr fontAlgn="ctr"/>
            <a:endParaRPr lang="pt-PT" sz="1000" b="1" dirty="0"/>
          </a:p>
          <a:p>
            <a:pPr fontAlgn="b"/>
            <a:r>
              <a:rPr lang="pt-PT" sz="10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SISTEMA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Sistema operativo: iOS 17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Processador: </a:t>
            </a:r>
            <a:r>
              <a:rPr lang="fr-FR" sz="1000" dirty="0">
                <a:latin typeface="meo text Light" panose="00000400000000000000" pitchFamily="50" charset="0"/>
                <a:cs typeface="Arial" panose="020B0604020202020204" pitchFamily="34" charset="0"/>
              </a:rPr>
              <a:t> 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A16 Neural 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Engine</a:t>
            </a:r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ctr"/>
            <a:endParaRPr lang="pt-PT" sz="1000" b="1" dirty="0"/>
          </a:p>
          <a:p>
            <a:pPr fontAlgn="b"/>
            <a:r>
              <a:rPr lang="pt-PT" sz="10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CÂMARA</a:t>
            </a:r>
          </a:p>
          <a:p>
            <a:pPr fontAlgn="ctr"/>
            <a:r>
              <a:rPr lang="pt-PT" sz="1000" dirty="0">
                <a:latin typeface="Arial" panose="020B0604020202020204" pitchFamily="34" charset="0"/>
                <a:cs typeface="Arial" panose="020B0604020202020204" pitchFamily="34" charset="0"/>
              </a:rPr>
              <a:t>Resolução da câmara (</a:t>
            </a:r>
            <a:r>
              <a:rPr lang="pt-PT" sz="1000" dirty="0" err="1">
                <a:latin typeface="Arial" panose="020B0604020202020204" pitchFamily="34" charset="0"/>
                <a:cs typeface="Arial" panose="020B0604020202020204" pitchFamily="34" charset="0"/>
              </a:rPr>
              <a:t>MPxl</a:t>
            </a:r>
            <a:r>
              <a:rPr lang="pt-PT" sz="1000" dirty="0">
                <a:latin typeface="Arial" panose="020B0604020202020204" pitchFamily="34" charset="0"/>
                <a:cs typeface="Arial" panose="020B0604020202020204" pitchFamily="34" charset="0"/>
              </a:rPr>
              <a:t>): Dual Camara 48+12</a:t>
            </a:r>
          </a:p>
          <a:p>
            <a:pPr fontAlgn="ctr"/>
            <a:r>
              <a:rPr lang="pt-PT" sz="1000" dirty="0">
                <a:latin typeface="Arial" panose="020B0604020202020204" pitchFamily="34" charset="0"/>
                <a:cs typeface="Arial" panose="020B0604020202020204" pitchFamily="34" charset="0"/>
              </a:rPr>
              <a:t>Zoom </a:t>
            </a:r>
            <a:r>
              <a:rPr lang="pt-PT" sz="1000" dirty="0" err="1">
                <a:latin typeface="Arial" panose="020B0604020202020204" pitchFamily="34" charset="0"/>
                <a:cs typeface="Arial" panose="020B0604020202020204" pitchFamily="34" charset="0"/>
              </a:rPr>
              <a:t>óptico</a:t>
            </a:r>
            <a:r>
              <a:rPr lang="pt-PT" sz="1000" dirty="0">
                <a:latin typeface="Arial" panose="020B0604020202020204" pitchFamily="34" charset="0"/>
                <a:cs typeface="Arial" panose="020B0604020202020204" pitchFamily="34" charset="0"/>
              </a:rPr>
              <a:t> 2x</a:t>
            </a:r>
          </a:p>
          <a:p>
            <a:pPr fontAlgn="ctr"/>
            <a:r>
              <a:rPr lang="pt-PT" sz="1000" dirty="0">
                <a:latin typeface="Arial" panose="020B0604020202020204" pitchFamily="34" charset="0"/>
                <a:cs typeface="Arial" panose="020B0604020202020204" pitchFamily="34" charset="0"/>
              </a:rPr>
              <a:t>Gravação vídeo: 4K@60fps | </a:t>
            </a:r>
            <a:r>
              <a:rPr lang="pt-PT" sz="1000" dirty="0" err="1">
                <a:latin typeface="Arial" panose="020B0604020202020204" pitchFamily="34" charset="0"/>
                <a:cs typeface="Arial" panose="020B0604020202020204" pitchFamily="34" charset="0"/>
              </a:rPr>
              <a:t>Cinematic</a:t>
            </a:r>
            <a:r>
              <a:rPr lang="pt-PT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000" dirty="0" err="1">
                <a:latin typeface="Arial" panose="020B0604020202020204" pitchFamily="34" charset="0"/>
                <a:cs typeface="Arial" panose="020B0604020202020204" pitchFamily="34" charset="0"/>
              </a:rPr>
              <a:t>mode</a:t>
            </a:r>
            <a:r>
              <a:rPr lang="pt-PT" sz="1000" dirty="0">
                <a:latin typeface="Arial" panose="020B0604020202020204" pitchFamily="34" charset="0"/>
                <a:cs typeface="Arial" panose="020B0604020202020204" pitchFamily="34" charset="0"/>
              </a:rPr>
              <a:t> (4K@30fps)</a:t>
            </a:r>
          </a:p>
          <a:p>
            <a:pPr fontAlgn="ctr"/>
            <a:r>
              <a:rPr lang="pt-PT" sz="1000" dirty="0">
                <a:latin typeface="Arial" panose="020B0604020202020204" pitchFamily="34" charset="0"/>
                <a:cs typeface="Arial" panose="020B0604020202020204" pitchFamily="34" charset="0"/>
              </a:rPr>
              <a:t>Resolução da câmara frontal (</a:t>
            </a:r>
            <a:r>
              <a:rPr lang="pt-PT" sz="1000" dirty="0" err="1">
                <a:latin typeface="Arial" panose="020B0604020202020204" pitchFamily="34" charset="0"/>
                <a:cs typeface="Arial" panose="020B0604020202020204" pitchFamily="34" charset="0"/>
              </a:rPr>
              <a:t>MPxl</a:t>
            </a:r>
            <a:r>
              <a:rPr lang="pt-PT" sz="1000" dirty="0">
                <a:latin typeface="Arial" panose="020B0604020202020204" pitchFamily="34" charset="0"/>
                <a:cs typeface="Arial" panose="020B0604020202020204" pitchFamily="34" charset="0"/>
              </a:rPr>
              <a:t>): 12</a:t>
            </a:r>
          </a:p>
          <a:p>
            <a:pPr fontAlgn="ctr"/>
            <a:endParaRPr lang="pt-PT" sz="1000" dirty="0"/>
          </a:p>
          <a:p>
            <a:pPr fontAlgn="ctr"/>
            <a:r>
              <a:rPr lang="pt-PT" sz="10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OUTROS</a:t>
            </a:r>
          </a:p>
          <a:p>
            <a:pPr fontAlgn="ctr"/>
            <a:r>
              <a:rPr lang="pt-PT" sz="1000" dirty="0">
                <a:latin typeface="Arial" panose="020B0604020202020204" pitchFamily="34" charset="0"/>
                <a:cs typeface="Arial" panose="020B0604020202020204" pitchFamily="34" charset="0"/>
              </a:rPr>
              <a:t>Certificação robustez - IP 68</a:t>
            </a:r>
          </a:p>
          <a:p>
            <a:pPr fontAlgn="ctr"/>
            <a:r>
              <a:rPr lang="pt-PT" sz="1000" dirty="0">
                <a:latin typeface="Arial" panose="020B0604020202020204" pitchFamily="34" charset="0"/>
                <a:cs typeface="Arial" panose="020B0604020202020204" pitchFamily="34" charset="0"/>
              </a:rPr>
              <a:t>Face ID – Reconhecimento Facial</a:t>
            </a:r>
          </a:p>
          <a:p>
            <a:pPr fontAlgn="ctr"/>
            <a:r>
              <a:rPr lang="pt-PT" sz="1000" dirty="0">
                <a:latin typeface="Arial" panose="020B0604020202020204" pitchFamily="34" charset="0"/>
                <a:cs typeface="Arial" panose="020B0604020202020204" pitchFamily="34" charset="0"/>
              </a:rPr>
              <a:t>Conteúdo da caixa: Iphone + cabo USB-C para USB-C</a:t>
            </a:r>
          </a:p>
          <a:p>
            <a:pPr fontAlgn="ctr"/>
            <a:r>
              <a:rPr lang="pt-PT" sz="1000" dirty="0">
                <a:latin typeface="Arial" panose="020B0604020202020204" pitchFamily="34" charset="0"/>
                <a:cs typeface="Arial" panose="020B0604020202020204" pitchFamily="34" charset="0"/>
              </a:rPr>
              <a:t>Deteção de acidente</a:t>
            </a:r>
          </a:p>
        </p:txBody>
      </p:sp>
      <p:pic>
        <p:nvPicPr>
          <p:cNvPr id="1026" name="Picture 2" descr="Apple iPhone 15 128GB">
            <a:extLst>
              <a:ext uri="{FF2B5EF4-FFF2-40B4-BE49-F238E27FC236}">
                <a16:creationId xmlns:a16="http://schemas.microsoft.com/office/drawing/2014/main" id="{A655C39E-5951-ADE6-EA19-2168903A84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97" y="2282847"/>
            <a:ext cx="2559277" cy="287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ab-slider-1">
            <a:extLst>
              <a:ext uri="{FF2B5EF4-FFF2-40B4-BE49-F238E27FC236}">
                <a16:creationId xmlns:a16="http://schemas.microsoft.com/office/drawing/2014/main" id="{F50ACA1E-4AA4-9E7B-6347-343C8C54C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967" y="2769761"/>
            <a:ext cx="2051844" cy="230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907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26B5A02-BBBD-174C-A662-D2EA704E7988}" vid="{C66B5D80-B51F-AD4A-960E-092148EE667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918DC1C15A87D4DBDC33C1C16DC4909" ma:contentTypeVersion="6" ma:contentTypeDescription="Criar um novo documento." ma:contentTypeScope="" ma:versionID="3a4a47102db022961fd4f1961b217fd4">
  <xsd:schema xmlns:xsd="http://www.w3.org/2001/XMLSchema" xmlns:xs="http://www.w3.org/2001/XMLSchema" xmlns:p="http://schemas.microsoft.com/office/2006/metadata/properties" xmlns:ns2="bb34f22c-a803-47f8-99e6-15f196ee7e37" xmlns:ns3="02eb863f-4599-49ad-a305-aa30a1bbc495" targetNamespace="http://schemas.microsoft.com/office/2006/metadata/properties" ma:root="true" ma:fieldsID="d0e9910aa1c1f7386a3ac54235d1cc1f" ns2:_="" ns3:_="">
    <xsd:import namespace="bb34f22c-a803-47f8-99e6-15f196ee7e37"/>
    <xsd:import namespace="02eb863f-4599-49ad-a305-aa30a1bbc4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34f22c-a803-47f8-99e6-15f196ee7e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eb863f-4599-49ad-a305-aa30a1bbc49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793B01-0052-41AE-AEFF-C98783BE6ED6}">
  <ds:schemaRefs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cb40782d-fa74-4043-a019-713b748473d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32E9F29-1BB5-49C8-8E0E-5BB5D04C0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34f22c-a803-47f8-99e6-15f196ee7e37"/>
    <ds:schemaRef ds:uri="02eb863f-4599-49ad-a305-aa30a1bbc4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D6A049B-95C4-4DF4-9A03-88B6201A1D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2001 TEMPLATE Ficha-Produto-A4- EQUIPAMENTO</Template>
  <TotalTime>233</TotalTime>
  <Words>300</Words>
  <Application>Microsoft Office PowerPoint</Application>
  <PresentationFormat>Custom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meo text</vt:lpstr>
      <vt:lpstr>meo text Bold</vt:lpstr>
      <vt:lpstr>meo text Light</vt:lpstr>
      <vt:lpstr>Office Theme</vt:lpstr>
      <vt:lpstr>PowerPoint Presentation</vt:lpstr>
    </vt:vector>
  </TitlesOfParts>
  <Company>PT Portugal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Susana Runa Gonçalves Fouto</dc:creator>
  <cp:lastModifiedBy>Claudia Campos</cp:lastModifiedBy>
  <cp:revision>69</cp:revision>
  <dcterms:created xsi:type="dcterms:W3CDTF">2019-12-30T12:56:25Z</dcterms:created>
  <dcterms:modified xsi:type="dcterms:W3CDTF">2024-04-18T17:23:32Z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0x0101008918DC1C15A87D4DBDC33C1C16DC4909</vt:lpwstr>
  </property>
</Properties>
</file>