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Clique para editar os estilos de texto do modelo global</a:t>
            </a:r>
          </a:p>
          <a:p>
            <a:pPr lvl="1"/>
            <a:r>
              <a:rPr lang="pt-PT" noProof="0" smtClean="0"/>
              <a:t>Segundo nível</a:t>
            </a:r>
          </a:p>
          <a:p>
            <a:pPr lvl="2"/>
            <a:r>
              <a:rPr lang="pt-PT" noProof="0" smtClean="0"/>
              <a:t>Terceiro nível</a:t>
            </a:r>
          </a:p>
          <a:p>
            <a:pPr lvl="3"/>
            <a:r>
              <a:rPr lang="pt-PT" noProof="0" smtClean="0"/>
              <a:t>Quarto nível</a:t>
            </a:r>
          </a:p>
          <a:p>
            <a:pPr lvl="4"/>
            <a:r>
              <a:rPr lang="pt-PT" noProof="0" smtClean="0"/>
              <a:t>Quinto nível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C25C52D-A71C-4819-8B6C-DC26A8122BE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ABB76D-014F-4F79-B683-AD813A2EECDA}" type="slidenum">
              <a:rPr lang="pt-PT"/>
              <a:pPr/>
              <a:t>1</a:t>
            </a:fld>
            <a:endParaRPr lang="pt-PT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90111-DFA8-40ED-8E63-8CB5B1097D5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8A0F9-486A-4CDD-8779-B55AEE51B9E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919DB-3549-4C62-8FD0-3ACCCF8D060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E0E15-570C-431D-9BB2-0A01C8D929A5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80892-133C-4C49-A4D6-D612DE46B75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83CAA-679B-455A-B28D-4291E70854C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055F7-112A-4088-AA8E-825D9816E16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71B54-851E-4A8C-B106-D02CD991323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684C5-EB0F-453A-B9C4-74904C427EC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5146D-863D-454A-AA92-0FFFCD15996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ACAE2-F452-40CF-910D-A7E2BF79977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 do título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330D243-7E5D-462F-BDD8-BB93A57E2E9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2"/>
          <p:cNvSpPr>
            <a:spLocks noChangeArrowheads="1"/>
          </p:cNvSpPr>
          <p:nvPr/>
        </p:nvSpPr>
        <p:spPr bwMode="auto">
          <a:xfrm>
            <a:off x="5076825" y="188913"/>
            <a:ext cx="3887788" cy="6264275"/>
          </a:xfrm>
          <a:prstGeom prst="rect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51" name="Rectangle 81"/>
          <p:cNvSpPr>
            <a:spLocks noChangeArrowheads="1"/>
          </p:cNvSpPr>
          <p:nvPr/>
        </p:nvSpPr>
        <p:spPr bwMode="auto">
          <a:xfrm>
            <a:off x="179388" y="188913"/>
            <a:ext cx="3960812" cy="6264275"/>
          </a:xfrm>
          <a:prstGeom prst="rect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52" name="Rectangle 67"/>
          <p:cNvSpPr>
            <a:spLocks noChangeArrowheads="1"/>
          </p:cNvSpPr>
          <p:nvPr/>
        </p:nvSpPr>
        <p:spPr bwMode="auto">
          <a:xfrm>
            <a:off x="5219700" y="2636838"/>
            <a:ext cx="1081088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53" name="Rectangle 51"/>
          <p:cNvSpPr>
            <a:spLocks noChangeArrowheads="1"/>
          </p:cNvSpPr>
          <p:nvPr/>
        </p:nvSpPr>
        <p:spPr bwMode="auto">
          <a:xfrm>
            <a:off x="2339975" y="5445125"/>
            <a:ext cx="1655763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54" name="Rectangle 49"/>
          <p:cNvSpPr>
            <a:spLocks noChangeArrowheads="1"/>
          </p:cNvSpPr>
          <p:nvPr/>
        </p:nvSpPr>
        <p:spPr bwMode="auto">
          <a:xfrm>
            <a:off x="2339975" y="3716338"/>
            <a:ext cx="1655763" cy="865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55" name="Rectangle 50"/>
          <p:cNvSpPr>
            <a:spLocks noChangeArrowheads="1"/>
          </p:cNvSpPr>
          <p:nvPr/>
        </p:nvSpPr>
        <p:spPr bwMode="auto">
          <a:xfrm>
            <a:off x="2339975" y="4581525"/>
            <a:ext cx="1655763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56" name="Rectangle 48"/>
          <p:cNvSpPr>
            <a:spLocks noChangeArrowheads="1"/>
          </p:cNvSpPr>
          <p:nvPr/>
        </p:nvSpPr>
        <p:spPr bwMode="auto">
          <a:xfrm>
            <a:off x="2484438" y="2924175"/>
            <a:ext cx="1511300" cy="790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57" name="Rectangle 47"/>
          <p:cNvSpPr>
            <a:spLocks noChangeArrowheads="1"/>
          </p:cNvSpPr>
          <p:nvPr/>
        </p:nvSpPr>
        <p:spPr bwMode="auto">
          <a:xfrm>
            <a:off x="2484438" y="2133600"/>
            <a:ext cx="1511300" cy="790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58" name="Rectangle 46"/>
          <p:cNvSpPr>
            <a:spLocks noChangeArrowheads="1"/>
          </p:cNvSpPr>
          <p:nvPr/>
        </p:nvSpPr>
        <p:spPr bwMode="auto">
          <a:xfrm>
            <a:off x="2555875" y="1412875"/>
            <a:ext cx="1439863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59" name="Rectangle 45"/>
          <p:cNvSpPr>
            <a:spLocks noChangeArrowheads="1"/>
          </p:cNvSpPr>
          <p:nvPr/>
        </p:nvSpPr>
        <p:spPr bwMode="auto">
          <a:xfrm>
            <a:off x="250825" y="5373688"/>
            <a:ext cx="1296988" cy="9350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60" name="Rectangle 44"/>
          <p:cNvSpPr>
            <a:spLocks noChangeArrowheads="1"/>
          </p:cNvSpPr>
          <p:nvPr/>
        </p:nvSpPr>
        <p:spPr bwMode="auto">
          <a:xfrm>
            <a:off x="250825" y="4508500"/>
            <a:ext cx="1296988" cy="865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61" name="Rectangle 43"/>
          <p:cNvSpPr>
            <a:spLocks noChangeArrowheads="1"/>
          </p:cNvSpPr>
          <p:nvPr/>
        </p:nvSpPr>
        <p:spPr bwMode="auto">
          <a:xfrm>
            <a:off x="250825" y="3716338"/>
            <a:ext cx="1296988" cy="793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62" name="Rectangle 42"/>
          <p:cNvSpPr>
            <a:spLocks noChangeArrowheads="1"/>
          </p:cNvSpPr>
          <p:nvPr/>
        </p:nvSpPr>
        <p:spPr bwMode="auto">
          <a:xfrm>
            <a:off x="250825" y="2924175"/>
            <a:ext cx="1296988" cy="793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63" name="Rectangle 41"/>
          <p:cNvSpPr>
            <a:spLocks noChangeArrowheads="1"/>
          </p:cNvSpPr>
          <p:nvPr/>
        </p:nvSpPr>
        <p:spPr bwMode="auto">
          <a:xfrm>
            <a:off x="250825" y="2133600"/>
            <a:ext cx="1296988" cy="792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64" name="Rectangle 40"/>
          <p:cNvSpPr>
            <a:spLocks noChangeArrowheads="1"/>
          </p:cNvSpPr>
          <p:nvPr/>
        </p:nvSpPr>
        <p:spPr bwMode="auto">
          <a:xfrm>
            <a:off x="250825" y="1412875"/>
            <a:ext cx="1152525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65" name="Rectangle 4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2736850" cy="647700"/>
          </a:xfrm>
          <a:ln>
            <a:solidFill>
              <a:schemeClr val="tx1"/>
            </a:solidFill>
          </a:ln>
        </p:spPr>
        <p:txBody>
          <a:bodyPr/>
          <a:lstStyle/>
          <a:p>
            <a:pPr algn="l" eaLnBrk="1" hangingPunct="1"/>
            <a:r>
              <a:rPr lang="pt-PT" sz="3600" b="1" smtClean="0">
                <a:latin typeface="Utah" pitchFamily="34" charset="0"/>
              </a:rPr>
              <a:t>  t-T       </a:t>
            </a:r>
          </a:p>
        </p:txBody>
      </p:sp>
      <p:sp>
        <p:nvSpPr>
          <p:cNvPr id="2066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052513"/>
            <a:ext cx="3816350" cy="5545137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pt-PT" sz="1400" b="1" smtClean="0"/>
              <a:t>Lê, escreve as palavras. Escreve frases.</a:t>
            </a:r>
          </a:p>
          <a:p>
            <a:pPr algn="ctr" eaLnBrk="1" hangingPunct="1">
              <a:buFontTx/>
              <a:buNone/>
            </a:pPr>
            <a:endParaRPr lang="pt-PT" sz="1400" b="1" smtClean="0"/>
          </a:p>
        </p:txBody>
      </p:sp>
      <p:sp>
        <p:nvSpPr>
          <p:cNvPr id="2067" name="Line 11"/>
          <p:cNvSpPr>
            <a:spLocks noChangeShapeType="1"/>
          </p:cNvSpPr>
          <p:nvPr/>
        </p:nvSpPr>
        <p:spPr bwMode="auto">
          <a:xfrm>
            <a:off x="2843213" y="765175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 rot="-5400000">
            <a:off x="2038350" y="1392238"/>
            <a:ext cx="45878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endParaRPr lang="pt-PT"/>
          </a:p>
        </p:txBody>
      </p:sp>
      <p:sp>
        <p:nvSpPr>
          <p:cNvPr id="2069" name="Text Box 27"/>
          <p:cNvSpPr txBox="1">
            <a:spLocks noChangeArrowheads="1"/>
          </p:cNvSpPr>
          <p:nvPr/>
        </p:nvSpPr>
        <p:spPr bwMode="auto">
          <a:xfrm>
            <a:off x="395288" y="1412875"/>
            <a:ext cx="86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600"/>
              <a:t>tapete</a:t>
            </a:r>
          </a:p>
        </p:txBody>
      </p:sp>
      <p:sp>
        <p:nvSpPr>
          <p:cNvPr id="2070" name="Text Box 29"/>
          <p:cNvSpPr txBox="1">
            <a:spLocks noChangeArrowheads="1"/>
          </p:cNvSpPr>
          <p:nvPr/>
        </p:nvSpPr>
        <p:spPr bwMode="auto">
          <a:xfrm>
            <a:off x="2627313" y="1412875"/>
            <a:ext cx="136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600">
                <a:latin typeface="Utah" pitchFamily="34" charset="0"/>
              </a:rPr>
              <a:t>É o tapete</a:t>
            </a:r>
            <a:r>
              <a:rPr lang="pt-PT" b="1">
                <a:latin typeface="Utah" pitchFamily="34" charset="0"/>
              </a:rPr>
              <a:t>.</a:t>
            </a:r>
          </a:p>
        </p:txBody>
      </p:sp>
      <p:sp>
        <p:nvSpPr>
          <p:cNvPr id="2071" name="Text Box 30"/>
          <p:cNvSpPr txBox="1">
            <a:spLocks noChangeArrowheads="1"/>
          </p:cNvSpPr>
          <p:nvPr/>
        </p:nvSpPr>
        <p:spPr bwMode="auto">
          <a:xfrm>
            <a:off x="611188" y="2205038"/>
            <a:ext cx="719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600"/>
              <a:t>teia</a:t>
            </a:r>
          </a:p>
        </p:txBody>
      </p:sp>
      <p:sp>
        <p:nvSpPr>
          <p:cNvPr id="2072" name="Text Box 31"/>
          <p:cNvSpPr txBox="1">
            <a:spLocks noChangeArrowheads="1"/>
          </p:cNvSpPr>
          <p:nvPr/>
        </p:nvSpPr>
        <p:spPr bwMode="auto">
          <a:xfrm>
            <a:off x="2627313" y="2133600"/>
            <a:ext cx="1368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600">
                <a:latin typeface="Utah" pitchFamily="34" charset="0"/>
              </a:rPr>
              <a:t>É a teia.</a:t>
            </a:r>
          </a:p>
        </p:txBody>
      </p:sp>
      <p:sp>
        <p:nvSpPr>
          <p:cNvPr id="2073" name="Text Box 32"/>
          <p:cNvSpPr txBox="1">
            <a:spLocks noChangeArrowheads="1"/>
          </p:cNvSpPr>
          <p:nvPr/>
        </p:nvSpPr>
        <p:spPr bwMode="auto">
          <a:xfrm>
            <a:off x="611188" y="2997200"/>
            <a:ext cx="719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600"/>
              <a:t>totó</a:t>
            </a:r>
          </a:p>
        </p:txBody>
      </p:sp>
      <p:sp>
        <p:nvSpPr>
          <p:cNvPr id="2074" name="Text Box 33"/>
          <p:cNvSpPr txBox="1">
            <a:spLocks noChangeArrowheads="1"/>
          </p:cNvSpPr>
          <p:nvPr/>
        </p:nvSpPr>
        <p:spPr bwMode="auto">
          <a:xfrm>
            <a:off x="2555875" y="2924175"/>
            <a:ext cx="1368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600">
                <a:latin typeface="Utah" pitchFamily="34" charset="0"/>
              </a:rPr>
              <a:t>É o totó.</a:t>
            </a:r>
          </a:p>
        </p:txBody>
      </p:sp>
      <p:sp>
        <p:nvSpPr>
          <p:cNvPr id="2075" name="Text Box 34"/>
          <p:cNvSpPr txBox="1">
            <a:spLocks noChangeArrowheads="1"/>
          </p:cNvSpPr>
          <p:nvPr/>
        </p:nvSpPr>
        <p:spPr bwMode="auto">
          <a:xfrm>
            <a:off x="2555875" y="3716338"/>
            <a:ext cx="1368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600">
                <a:latin typeface="Utah" pitchFamily="34" charset="0"/>
              </a:rPr>
              <a:t>É o pote.</a:t>
            </a:r>
          </a:p>
        </p:txBody>
      </p:sp>
      <p:sp>
        <p:nvSpPr>
          <p:cNvPr id="2076" name="Text Box 35"/>
          <p:cNvSpPr txBox="1">
            <a:spLocks noChangeArrowheads="1"/>
          </p:cNvSpPr>
          <p:nvPr/>
        </p:nvSpPr>
        <p:spPr bwMode="auto">
          <a:xfrm>
            <a:off x="468313" y="3789363"/>
            <a:ext cx="8620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600"/>
              <a:t>pote</a:t>
            </a:r>
          </a:p>
        </p:txBody>
      </p:sp>
      <p:sp>
        <p:nvSpPr>
          <p:cNvPr id="2077" name="Text Box 36"/>
          <p:cNvSpPr txBox="1">
            <a:spLocks noChangeArrowheads="1"/>
          </p:cNvSpPr>
          <p:nvPr/>
        </p:nvSpPr>
        <p:spPr bwMode="auto">
          <a:xfrm>
            <a:off x="611188" y="4581525"/>
            <a:ext cx="719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600"/>
              <a:t>pato</a:t>
            </a:r>
          </a:p>
        </p:txBody>
      </p:sp>
      <p:sp>
        <p:nvSpPr>
          <p:cNvPr id="2078" name="Text Box 37"/>
          <p:cNvSpPr txBox="1">
            <a:spLocks noChangeArrowheads="1"/>
          </p:cNvSpPr>
          <p:nvPr/>
        </p:nvSpPr>
        <p:spPr bwMode="auto">
          <a:xfrm>
            <a:off x="2484438" y="4581525"/>
            <a:ext cx="1368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600">
                <a:latin typeface="Utah" pitchFamily="34" charset="0"/>
              </a:rPr>
              <a:t>É o pato.</a:t>
            </a:r>
          </a:p>
        </p:txBody>
      </p:sp>
      <p:sp>
        <p:nvSpPr>
          <p:cNvPr id="2079" name="Text Box 38"/>
          <p:cNvSpPr txBox="1">
            <a:spLocks noChangeArrowheads="1"/>
          </p:cNvSpPr>
          <p:nvPr/>
        </p:nvSpPr>
        <p:spPr bwMode="auto">
          <a:xfrm>
            <a:off x="2627313" y="5516563"/>
            <a:ext cx="1368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600">
                <a:latin typeface="Utah" pitchFamily="34" charset="0"/>
              </a:rPr>
              <a:t>É o apito.</a:t>
            </a:r>
          </a:p>
        </p:txBody>
      </p:sp>
      <p:sp>
        <p:nvSpPr>
          <p:cNvPr id="2080" name="Text Box 39"/>
          <p:cNvSpPr txBox="1">
            <a:spLocks noChangeArrowheads="1"/>
          </p:cNvSpPr>
          <p:nvPr/>
        </p:nvSpPr>
        <p:spPr bwMode="auto">
          <a:xfrm>
            <a:off x="611188" y="5445125"/>
            <a:ext cx="719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600"/>
              <a:t>apito</a:t>
            </a:r>
          </a:p>
        </p:txBody>
      </p:sp>
      <p:sp>
        <p:nvSpPr>
          <p:cNvPr id="2081" name="Rectangle 58"/>
          <p:cNvSpPr>
            <a:spLocks noChangeArrowheads="1"/>
          </p:cNvSpPr>
          <p:nvPr/>
        </p:nvSpPr>
        <p:spPr bwMode="auto">
          <a:xfrm>
            <a:off x="6300788" y="1844675"/>
            <a:ext cx="935037" cy="792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82" name="Text Box 61"/>
          <p:cNvSpPr txBox="1">
            <a:spLocks noChangeArrowheads="1"/>
          </p:cNvSpPr>
          <p:nvPr/>
        </p:nvSpPr>
        <p:spPr bwMode="auto">
          <a:xfrm>
            <a:off x="5219700" y="1844675"/>
            <a:ext cx="1081088" cy="75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600"/>
              <a:t>pata</a:t>
            </a:r>
          </a:p>
          <a:p>
            <a:pPr>
              <a:spcBef>
                <a:spcPct val="50000"/>
              </a:spcBef>
            </a:pPr>
            <a:endParaRPr lang="pt-PT"/>
          </a:p>
        </p:txBody>
      </p:sp>
      <p:sp>
        <p:nvSpPr>
          <p:cNvPr id="2083" name="Text Box 62"/>
          <p:cNvSpPr txBox="1">
            <a:spLocks noChangeArrowheads="1"/>
          </p:cNvSpPr>
          <p:nvPr/>
        </p:nvSpPr>
        <p:spPr bwMode="auto">
          <a:xfrm>
            <a:off x="7235825" y="1844675"/>
            <a:ext cx="1584325" cy="712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600"/>
              <a:t>É a pata.</a:t>
            </a:r>
          </a:p>
          <a:p>
            <a:pPr>
              <a:spcBef>
                <a:spcPct val="50000"/>
              </a:spcBef>
            </a:pPr>
            <a:endParaRPr lang="pt-PT" sz="1600"/>
          </a:p>
        </p:txBody>
      </p:sp>
      <p:sp>
        <p:nvSpPr>
          <p:cNvPr id="2084" name="Text Box 66"/>
          <p:cNvSpPr txBox="1">
            <a:spLocks noChangeArrowheads="1"/>
          </p:cNvSpPr>
          <p:nvPr/>
        </p:nvSpPr>
        <p:spPr bwMode="auto">
          <a:xfrm>
            <a:off x="5219700" y="2708275"/>
            <a:ext cx="935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600"/>
              <a:t>tio</a:t>
            </a:r>
          </a:p>
        </p:txBody>
      </p:sp>
      <p:sp>
        <p:nvSpPr>
          <p:cNvPr id="2085" name="Rectangle 68"/>
          <p:cNvSpPr>
            <a:spLocks noChangeArrowheads="1"/>
          </p:cNvSpPr>
          <p:nvPr/>
        </p:nvSpPr>
        <p:spPr bwMode="auto">
          <a:xfrm>
            <a:off x="7235825" y="2636838"/>
            <a:ext cx="1584325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86" name="Text Box 69"/>
          <p:cNvSpPr txBox="1">
            <a:spLocks noChangeArrowheads="1"/>
          </p:cNvSpPr>
          <p:nvPr/>
        </p:nvSpPr>
        <p:spPr bwMode="auto">
          <a:xfrm>
            <a:off x="7380288" y="2708275"/>
            <a:ext cx="1368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400">
                <a:latin typeface="Utah" pitchFamily="34" charset="0"/>
              </a:rPr>
              <a:t>É o tio.</a:t>
            </a:r>
          </a:p>
        </p:txBody>
      </p:sp>
      <p:sp>
        <p:nvSpPr>
          <p:cNvPr id="2087" name="Rectangle 71"/>
          <p:cNvSpPr>
            <a:spLocks noChangeArrowheads="1"/>
          </p:cNvSpPr>
          <p:nvPr/>
        </p:nvSpPr>
        <p:spPr bwMode="auto">
          <a:xfrm>
            <a:off x="5219700" y="3500438"/>
            <a:ext cx="1081088" cy="9350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88" name="Text Box 72"/>
          <p:cNvSpPr txBox="1">
            <a:spLocks noChangeArrowheads="1"/>
          </p:cNvSpPr>
          <p:nvPr/>
        </p:nvSpPr>
        <p:spPr bwMode="auto">
          <a:xfrm>
            <a:off x="5292725" y="3573463"/>
            <a:ext cx="935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600"/>
              <a:t>oito</a:t>
            </a:r>
          </a:p>
        </p:txBody>
      </p:sp>
      <p:sp>
        <p:nvSpPr>
          <p:cNvPr id="2089" name="Rectangle 73"/>
          <p:cNvSpPr>
            <a:spLocks noChangeArrowheads="1"/>
          </p:cNvSpPr>
          <p:nvPr/>
        </p:nvSpPr>
        <p:spPr bwMode="auto">
          <a:xfrm>
            <a:off x="7235825" y="3500438"/>
            <a:ext cx="1584325" cy="936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90" name="Text Box 74"/>
          <p:cNvSpPr txBox="1">
            <a:spLocks noChangeArrowheads="1"/>
          </p:cNvSpPr>
          <p:nvPr/>
        </p:nvSpPr>
        <p:spPr bwMode="auto">
          <a:xfrm>
            <a:off x="7380288" y="3573463"/>
            <a:ext cx="1368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600">
                <a:latin typeface="Utah" pitchFamily="34" charset="0"/>
              </a:rPr>
              <a:t>É o oito.</a:t>
            </a:r>
          </a:p>
        </p:txBody>
      </p:sp>
      <p:sp>
        <p:nvSpPr>
          <p:cNvPr id="2091" name="Rectangle 76"/>
          <p:cNvSpPr>
            <a:spLocks noChangeArrowheads="1"/>
          </p:cNvSpPr>
          <p:nvPr/>
        </p:nvSpPr>
        <p:spPr bwMode="auto">
          <a:xfrm>
            <a:off x="5219700" y="4437063"/>
            <a:ext cx="1081088" cy="1222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92" name="Text Box 77"/>
          <p:cNvSpPr txBox="1">
            <a:spLocks noChangeArrowheads="1"/>
          </p:cNvSpPr>
          <p:nvPr/>
        </p:nvSpPr>
        <p:spPr bwMode="auto">
          <a:xfrm>
            <a:off x="5435600" y="4581525"/>
            <a:ext cx="719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600"/>
              <a:t>tia</a:t>
            </a:r>
          </a:p>
        </p:txBody>
      </p:sp>
      <p:sp>
        <p:nvSpPr>
          <p:cNvPr id="2093" name="Rectangle 78"/>
          <p:cNvSpPr>
            <a:spLocks noChangeArrowheads="1"/>
          </p:cNvSpPr>
          <p:nvPr/>
        </p:nvSpPr>
        <p:spPr bwMode="auto">
          <a:xfrm>
            <a:off x="7235825" y="4437063"/>
            <a:ext cx="1584325" cy="1222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94" name="Text Box 79"/>
          <p:cNvSpPr txBox="1">
            <a:spLocks noChangeArrowheads="1"/>
          </p:cNvSpPr>
          <p:nvPr/>
        </p:nvSpPr>
        <p:spPr bwMode="auto">
          <a:xfrm>
            <a:off x="7308850" y="4508500"/>
            <a:ext cx="1368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600">
                <a:latin typeface="Utah" pitchFamily="34" charset="0"/>
              </a:rPr>
              <a:t>É a tia.</a:t>
            </a:r>
          </a:p>
        </p:txBody>
      </p:sp>
      <p:sp>
        <p:nvSpPr>
          <p:cNvPr id="2095" name="Freeform 85"/>
          <p:cNvSpPr>
            <a:spLocks/>
          </p:cNvSpPr>
          <p:nvPr/>
        </p:nvSpPr>
        <p:spPr bwMode="auto">
          <a:xfrm>
            <a:off x="2324100" y="476250"/>
            <a:ext cx="393700" cy="488950"/>
          </a:xfrm>
          <a:custGeom>
            <a:avLst/>
            <a:gdLst>
              <a:gd name="T0" fmla="*/ 0 w 248"/>
              <a:gd name="T1" fmla="*/ 232 h 256"/>
              <a:gd name="T2" fmla="*/ 96 w 248"/>
              <a:gd name="T3" fmla="*/ 224 h 256"/>
              <a:gd name="T4" fmla="*/ 144 w 248"/>
              <a:gd name="T5" fmla="*/ 128 h 256"/>
              <a:gd name="T6" fmla="*/ 160 w 248"/>
              <a:gd name="T7" fmla="*/ 8 h 256"/>
              <a:gd name="T8" fmla="*/ 152 w 248"/>
              <a:gd name="T9" fmla="*/ 32 h 256"/>
              <a:gd name="T10" fmla="*/ 136 w 248"/>
              <a:gd name="T11" fmla="*/ 96 h 256"/>
              <a:gd name="T12" fmla="*/ 152 w 248"/>
              <a:gd name="T13" fmla="*/ 224 h 256"/>
              <a:gd name="T14" fmla="*/ 200 w 248"/>
              <a:gd name="T15" fmla="*/ 256 h 256"/>
              <a:gd name="T16" fmla="*/ 248 w 248"/>
              <a:gd name="T17" fmla="*/ 208 h 2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8"/>
              <a:gd name="T28" fmla="*/ 0 h 256"/>
              <a:gd name="T29" fmla="*/ 248 w 248"/>
              <a:gd name="T30" fmla="*/ 256 h 25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8" h="256">
                <a:moveTo>
                  <a:pt x="0" y="232"/>
                </a:moveTo>
                <a:cubicBezTo>
                  <a:pt x="34" y="243"/>
                  <a:pt x="62" y="235"/>
                  <a:pt x="96" y="224"/>
                </a:cubicBezTo>
                <a:cubicBezTo>
                  <a:pt x="115" y="195"/>
                  <a:pt x="133" y="161"/>
                  <a:pt x="144" y="128"/>
                </a:cubicBezTo>
                <a:cubicBezTo>
                  <a:pt x="148" y="88"/>
                  <a:pt x="160" y="48"/>
                  <a:pt x="160" y="8"/>
                </a:cubicBezTo>
                <a:cubicBezTo>
                  <a:pt x="160" y="0"/>
                  <a:pt x="154" y="24"/>
                  <a:pt x="152" y="32"/>
                </a:cubicBezTo>
                <a:cubicBezTo>
                  <a:pt x="133" y="109"/>
                  <a:pt x="154" y="41"/>
                  <a:pt x="136" y="96"/>
                </a:cubicBezTo>
                <a:cubicBezTo>
                  <a:pt x="139" y="139"/>
                  <a:pt x="122" y="194"/>
                  <a:pt x="152" y="224"/>
                </a:cubicBezTo>
                <a:cubicBezTo>
                  <a:pt x="166" y="238"/>
                  <a:pt x="200" y="256"/>
                  <a:pt x="200" y="256"/>
                </a:cubicBezTo>
                <a:cubicBezTo>
                  <a:pt x="232" y="248"/>
                  <a:pt x="248" y="244"/>
                  <a:pt x="248" y="20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096" name="Line 86"/>
          <p:cNvSpPr>
            <a:spLocks noChangeShapeType="1"/>
          </p:cNvSpPr>
          <p:nvPr/>
        </p:nvSpPr>
        <p:spPr bwMode="auto">
          <a:xfrm>
            <a:off x="2411413" y="62071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097" name="Freeform 87"/>
          <p:cNvSpPr>
            <a:spLocks/>
          </p:cNvSpPr>
          <p:nvPr/>
        </p:nvSpPr>
        <p:spPr bwMode="auto">
          <a:xfrm>
            <a:off x="3038475" y="558800"/>
            <a:ext cx="184150" cy="419100"/>
          </a:xfrm>
          <a:custGeom>
            <a:avLst/>
            <a:gdLst>
              <a:gd name="T0" fmla="*/ 70 w 116"/>
              <a:gd name="T1" fmla="*/ 0 h 264"/>
              <a:gd name="T2" fmla="*/ 38 w 116"/>
              <a:gd name="T3" fmla="*/ 264 h 264"/>
              <a:gd name="T4" fmla="*/ 30 w 116"/>
              <a:gd name="T5" fmla="*/ 216 h 264"/>
              <a:gd name="T6" fmla="*/ 0 60000 65536"/>
              <a:gd name="T7" fmla="*/ 0 60000 65536"/>
              <a:gd name="T8" fmla="*/ 0 60000 65536"/>
              <a:gd name="T9" fmla="*/ 0 w 116"/>
              <a:gd name="T10" fmla="*/ 0 h 264"/>
              <a:gd name="T11" fmla="*/ 116 w 116"/>
              <a:gd name="T12" fmla="*/ 264 h 2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6" h="264">
                <a:moveTo>
                  <a:pt x="70" y="0"/>
                </a:moveTo>
                <a:cubicBezTo>
                  <a:pt x="82" y="84"/>
                  <a:pt x="116" y="212"/>
                  <a:pt x="38" y="264"/>
                </a:cubicBezTo>
                <a:cubicBezTo>
                  <a:pt x="4" y="253"/>
                  <a:pt x="0" y="246"/>
                  <a:pt x="30" y="21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098" name="Freeform 88"/>
          <p:cNvSpPr>
            <a:spLocks/>
          </p:cNvSpPr>
          <p:nvPr/>
        </p:nvSpPr>
        <p:spPr bwMode="auto">
          <a:xfrm>
            <a:off x="2933700" y="439738"/>
            <a:ext cx="495300" cy="303212"/>
          </a:xfrm>
          <a:custGeom>
            <a:avLst/>
            <a:gdLst>
              <a:gd name="T0" fmla="*/ 80 w 312"/>
              <a:gd name="T1" fmla="*/ 179 h 191"/>
              <a:gd name="T2" fmla="*/ 0 w 312"/>
              <a:gd name="T3" fmla="*/ 155 h 191"/>
              <a:gd name="T4" fmla="*/ 312 w 312"/>
              <a:gd name="T5" fmla="*/ 67 h 191"/>
              <a:gd name="T6" fmla="*/ 0 60000 65536"/>
              <a:gd name="T7" fmla="*/ 0 60000 65536"/>
              <a:gd name="T8" fmla="*/ 0 60000 65536"/>
              <a:gd name="T9" fmla="*/ 0 w 312"/>
              <a:gd name="T10" fmla="*/ 0 h 191"/>
              <a:gd name="T11" fmla="*/ 312 w 312"/>
              <a:gd name="T12" fmla="*/ 191 h 1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2" h="191">
                <a:moveTo>
                  <a:pt x="80" y="179"/>
                </a:moveTo>
                <a:cubicBezTo>
                  <a:pt x="43" y="191"/>
                  <a:pt x="22" y="188"/>
                  <a:pt x="0" y="155"/>
                </a:cubicBezTo>
                <a:cubicBezTo>
                  <a:pt x="26" y="0"/>
                  <a:pt x="108" y="67"/>
                  <a:pt x="312" y="6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pic>
        <p:nvPicPr>
          <p:cNvPr id="2099" name="Picture 89" descr="tapete"/>
          <p:cNvPicPr>
            <a:picLocks noChangeAspect="1" noChangeArrowheads="1"/>
          </p:cNvPicPr>
          <p:nvPr/>
        </p:nvPicPr>
        <p:blipFill>
          <a:blip r:embed="rId3" cstate="print"/>
          <a:srcRect t="3426" r="3505" b="3717"/>
          <a:stretch>
            <a:fillRect/>
          </a:stretch>
        </p:blipFill>
        <p:spPr bwMode="auto">
          <a:xfrm>
            <a:off x="1476375" y="1412875"/>
            <a:ext cx="1079500" cy="692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00" name="Picture 90" descr="tei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813" y="2133600"/>
            <a:ext cx="93662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01" name="Picture 91" descr="totó"/>
          <p:cNvPicPr>
            <a:picLocks noChangeAspect="1" noChangeArrowheads="1"/>
          </p:cNvPicPr>
          <p:nvPr/>
        </p:nvPicPr>
        <p:blipFill>
          <a:blip r:embed="rId5" cstate="print"/>
          <a:srcRect l="9137" r="4352"/>
          <a:stretch>
            <a:fillRect/>
          </a:stretch>
        </p:blipFill>
        <p:spPr bwMode="auto">
          <a:xfrm>
            <a:off x="1547813" y="3021013"/>
            <a:ext cx="936625" cy="706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02" name="Picture 92" descr="pot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47813" y="3789363"/>
            <a:ext cx="792162" cy="763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03" name="Picture 93" descr="pat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47813" y="4581525"/>
            <a:ext cx="792162" cy="865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04" name="Picture 94" descr="apito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47813" y="5445125"/>
            <a:ext cx="7905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05" name="Picture 96" descr="Imagem 10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00788" y="765175"/>
            <a:ext cx="963612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106" name="Rectangle 97"/>
          <p:cNvSpPr>
            <a:spLocks noChangeArrowheads="1"/>
          </p:cNvSpPr>
          <p:nvPr/>
        </p:nvSpPr>
        <p:spPr bwMode="auto">
          <a:xfrm>
            <a:off x="5219700" y="765175"/>
            <a:ext cx="1081088" cy="1077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107" name="Rectangle 99"/>
          <p:cNvSpPr>
            <a:spLocks noChangeArrowheads="1"/>
          </p:cNvSpPr>
          <p:nvPr/>
        </p:nvSpPr>
        <p:spPr bwMode="auto">
          <a:xfrm>
            <a:off x="7235825" y="765175"/>
            <a:ext cx="1584325" cy="1077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pic>
        <p:nvPicPr>
          <p:cNvPr id="2108" name="Picture 100" descr="Imagem 10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43663" y="1916113"/>
            <a:ext cx="671512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09" name="Picture 101" descr="Imagem 109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300788" y="2636838"/>
            <a:ext cx="935037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10" name="Picture 102" descr="SY00484_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372225" y="3573463"/>
            <a:ext cx="682625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11" name="Line 103"/>
          <p:cNvSpPr>
            <a:spLocks noChangeShapeType="1"/>
          </p:cNvSpPr>
          <p:nvPr/>
        </p:nvSpPr>
        <p:spPr bwMode="auto">
          <a:xfrm>
            <a:off x="6300788" y="4437063"/>
            <a:ext cx="935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pic>
        <p:nvPicPr>
          <p:cNvPr id="2112" name="Picture 104" descr="Fátim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00788" y="4437063"/>
            <a:ext cx="935037" cy="1223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113" name="Text Box 105"/>
          <p:cNvSpPr txBox="1">
            <a:spLocks noChangeArrowheads="1"/>
          </p:cNvSpPr>
          <p:nvPr/>
        </p:nvSpPr>
        <p:spPr bwMode="auto">
          <a:xfrm>
            <a:off x="5364163" y="981075"/>
            <a:ext cx="86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600">
                <a:latin typeface="Utah" pitchFamily="34" charset="0"/>
              </a:rPr>
              <a:t>patito</a:t>
            </a:r>
          </a:p>
        </p:txBody>
      </p:sp>
      <p:sp>
        <p:nvSpPr>
          <p:cNvPr id="2114" name="Text Box 106"/>
          <p:cNvSpPr txBox="1">
            <a:spLocks noChangeArrowheads="1"/>
          </p:cNvSpPr>
          <p:nvPr/>
        </p:nvSpPr>
        <p:spPr bwMode="auto">
          <a:xfrm>
            <a:off x="7380288" y="836613"/>
            <a:ext cx="12239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600">
                <a:latin typeface="Utah" pitchFamily="34" charset="0"/>
              </a:rPr>
              <a:t>É o patito.</a:t>
            </a:r>
          </a:p>
        </p:txBody>
      </p:sp>
      <p:sp>
        <p:nvSpPr>
          <p:cNvPr id="2115" name="Line 107"/>
          <p:cNvSpPr>
            <a:spLocks noChangeShapeType="1"/>
          </p:cNvSpPr>
          <p:nvPr/>
        </p:nvSpPr>
        <p:spPr bwMode="auto">
          <a:xfrm>
            <a:off x="323850" y="1916113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116" name="Line 108"/>
          <p:cNvSpPr>
            <a:spLocks noChangeShapeType="1"/>
          </p:cNvSpPr>
          <p:nvPr/>
        </p:nvSpPr>
        <p:spPr bwMode="auto">
          <a:xfrm>
            <a:off x="323850" y="270827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117" name="Line 109"/>
          <p:cNvSpPr>
            <a:spLocks noChangeShapeType="1"/>
          </p:cNvSpPr>
          <p:nvPr/>
        </p:nvSpPr>
        <p:spPr bwMode="auto">
          <a:xfrm>
            <a:off x="395288" y="350043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118" name="Line 110"/>
          <p:cNvSpPr>
            <a:spLocks noChangeShapeType="1"/>
          </p:cNvSpPr>
          <p:nvPr/>
        </p:nvSpPr>
        <p:spPr bwMode="auto">
          <a:xfrm>
            <a:off x="2627313" y="1916113"/>
            <a:ext cx="1296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119" name="Line 111"/>
          <p:cNvSpPr>
            <a:spLocks noChangeShapeType="1"/>
          </p:cNvSpPr>
          <p:nvPr/>
        </p:nvSpPr>
        <p:spPr bwMode="auto">
          <a:xfrm>
            <a:off x="2555875" y="2708275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120" name="Line 112"/>
          <p:cNvSpPr>
            <a:spLocks noChangeShapeType="1"/>
          </p:cNvSpPr>
          <p:nvPr/>
        </p:nvSpPr>
        <p:spPr bwMode="auto">
          <a:xfrm>
            <a:off x="2555875" y="35004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121" name="Line 113"/>
          <p:cNvSpPr>
            <a:spLocks noChangeShapeType="1"/>
          </p:cNvSpPr>
          <p:nvPr/>
        </p:nvSpPr>
        <p:spPr bwMode="auto">
          <a:xfrm>
            <a:off x="2484438" y="4292600"/>
            <a:ext cx="1439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122" name="Line 114"/>
          <p:cNvSpPr>
            <a:spLocks noChangeShapeType="1"/>
          </p:cNvSpPr>
          <p:nvPr/>
        </p:nvSpPr>
        <p:spPr bwMode="auto">
          <a:xfrm>
            <a:off x="2411413" y="5229225"/>
            <a:ext cx="1439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123" name="Line 115"/>
          <p:cNvSpPr>
            <a:spLocks noChangeShapeType="1"/>
          </p:cNvSpPr>
          <p:nvPr/>
        </p:nvSpPr>
        <p:spPr bwMode="auto">
          <a:xfrm>
            <a:off x="2484438" y="6021388"/>
            <a:ext cx="1439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124" name="Line 116"/>
          <p:cNvSpPr>
            <a:spLocks noChangeShapeType="1"/>
          </p:cNvSpPr>
          <p:nvPr/>
        </p:nvSpPr>
        <p:spPr bwMode="auto">
          <a:xfrm>
            <a:off x="395288" y="594995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125" name="Line 117"/>
          <p:cNvSpPr>
            <a:spLocks noChangeShapeType="1"/>
          </p:cNvSpPr>
          <p:nvPr/>
        </p:nvSpPr>
        <p:spPr bwMode="auto">
          <a:xfrm>
            <a:off x="395288" y="5084763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126" name="Line 118"/>
          <p:cNvSpPr>
            <a:spLocks noChangeShapeType="1"/>
          </p:cNvSpPr>
          <p:nvPr/>
        </p:nvSpPr>
        <p:spPr bwMode="auto">
          <a:xfrm>
            <a:off x="395288" y="43656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127" name="Line 119"/>
          <p:cNvSpPr>
            <a:spLocks noChangeShapeType="1"/>
          </p:cNvSpPr>
          <p:nvPr/>
        </p:nvSpPr>
        <p:spPr bwMode="auto">
          <a:xfrm>
            <a:off x="5292725" y="1557338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128" name="Line 120"/>
          <p:cNvSpPr>
            <a:spLocks noChangeShapeType="1"/>
          </p:cNvSpPr>
          <p:nvPr/>
        </p:nvSpPr>
        <p:spPr bwMode="auto">
          <a:xfrm>
            <a:off x="7308850" y="14843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129" name="Line 121"/>
          <p:cNvSpPr>
            <a:spLocks noChangeShapeType="1"/>
          </p:cNvSpPr>
          <p:nvPr/>
        </p:nvSpPr>
        <p:spPr bwMode="auto">
          <a:xfrm>
            <a:off x="5364163" y="242093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130" name="Line 122"/>
          <p:cNvSpPr>
            <a:spLocks noChangeShapeType="1"/>
          </p:cNvSpPr>
          <p:nvPr/>
        </p:nvSpPr>
        <p:spPr bwMode="auto">
          <a:xfrm>
            <a:off x="7308850" y="2349500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131" name="Line 123"/>
          <p:cNvSpPr>
            <a:spLocks noChangeShapeType="1"/>
          </p:cNvSpPr>
          <p:nvPr/>
        </p:nvSpPr>
        <p:spPr bwMode="auto">
          <a:xfrm>
            <a:off x="5292725" y="3213100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132" name="Line 124"/>
          <p:cNvSpPr>
            <a:spLocks noChangeShapeType="1"/>
          </p:cNvSpPr>
          <p:nvPr/>
        </p:nvSpPr>
        <p:spPr bwMode="auto">
          <a:xfrm>
            <a:off x="5364163" y="414972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133" name="Line 125"/>
          <p:cNvSpPr>
            <a:spLocks noChangeShapeType="1"/>
          </p:cNvSpPr>
          <p:nvPr/>
        </p:nvSpPr>
        <p:spPr bwMode="auto">
          <a:xfrm>
            <a:off x="5364163" y="515778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134" name="Line 126"/>
          <p:cNvSpPr>
            <a:spLocks noChangeShapeType="1"/>
          </p:cNvSpPr>
          <p:nvPr/>
        </p:nvSpPr>
        <p:spPr bwMode="auto">
          <a:xfrm>
            <a:off x="7451725" y="3213100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135" name="Line 127"/>
          <p:cNvSpPr>
            <a:spLocks noChangeShapeType="1"/>
          </p:cNvSpPr>
          <p:nvPr/>
        </p:nvSpPr>
        <p:spPr bwMode="auto">
          <a:xfrm>
            <a:off x="7451725" y="4149725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136" name="Line 128"/>
          <p:cNvSpPr>
            <a:spLocks noChangeShapeType="1"/>
          </p:cNvSpPr>
          <p:nvPr/>
        </p:nvSpPr>
        <p:spPr bwMode="auto">
          <a:xfrm>
            <a:off x="7380288" y="5229225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de apresentação predefinido">
  <a:themeElements>
    <a:clrScheme name="Modelo de apresentação predefini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elo de apresentação predefini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elo de apresentação predefini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67</Words>
  <Application>Microsoft Office PowerPoint</Application>
  <PresentationFormat>Apresentação no Ecrã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4" baseType="lpstr">
      <vt:lpstr>Arial</vt:lpstr>
      <vt:lpstr>Utah</vt:lpstr>
      <vt:lpstr>Modelo de apresentação predefinido</vt:lpstr>
      <vt:lpstr>  t-T       </vt:lpstr>
    </vt:vector>
  </TitlesOfParts>
  <Company>CMSC-SIT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P-P</dc:title>
  <dc:creator>escola</dc:creator>
  <cp:lastModifiedBy>Inês Robalo</cp:lastModifiedBy>
  <cp:revision>12</cp:revision>
  <dcterms:created xsi:type="dcterms:W3CDTF">2006-02-17T10:01:43Z</dcterms:created>
  <dcterms:modified xsi:type="dcterms:W3CDTF">2014-11-12T23:48:52Z</dcterms:modified>
</cp:coreProperties>
</file>