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Clique para editar os estilos de texto do modelo global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CA37A54-80E9-4AEB-83E6-81924B74A0E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C6E4D6-C8CB-4C84-8C3D-7123AACD9EC5}" type="slidenum">
              <a:rPr lang="pt-PT"/>
              <a:pPr/>
              <a:t>1</a:t>
            </a:fld>
            <a:endParaRPr lang="pt-PT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6C93D-3F1C-4A90-BDC1-F28C1BD9265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27252-FB56-40FB-B013-D5572247DD8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26752-414C-459E-93D2-3CA52B08193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4B32E-6100-425F-849B-7FCEA487346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F62B2-C3FC-40C3-974D-0B5EA0F0E19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7BF16-5C60-4F1F-9D68-FBC9E9466BB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2F176-3A0C-4512-9A33-4E80065BEE8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66A42-016F-4223-BCA0-81A7DF6C0D0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9DE8E-D48E-4236-A5D0-88555B985C5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9E0D0-144E-4254-B049-0A59F3D98B8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651E0-4F11-453B-86A3-22996A8514B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0E0827C-1F52-4390-8CE0-EE2A40AE14A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2"/>
          <p:cNvSpPr>
            <a:spLocks noChangeArrowheads="1"/>
          </p:cNvSpPr>
          <p:nvPr/>
        </p:nvSpPr>
        <p:spPr bwMode="auto">
          <a:xfrm>
            <a:off x="5076825" y="188913"/>
            <a:ext cx="3887788" cy="6264275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1" name="Rectangle 81"/>
          <p:cNvSpPr>
            <a:spLocks noChangeArrowheads="1"/>
          </p:cNvSpPr>
          <p:nvPr/>
        </p:nvSpPr>
        <p:spPr bwMode="auto">
          <a:xfrm>
            <a:off x="179388" y="188913"/>
            <a:ext cx="3960812" cy="6264275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2" name="Rectangle 67"/>
          <p:cNvSpPr>
            <a:spLocks noChangeArrowheads="1"/>
          </p:cNvSpPr>
          <p:nvPr/>
        </p:nvSpPr>
        <p:spPr bwMode="auto">
          <a:xfrm>
            <a:off x="5219700" y="2997200"/>
            <a:ext cx="1008063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3" name="Rectangle 51"/>
          <p:cNvSpPr>
            <a:spLocks noChangeArrowheads="1"/>
          </p:cNvSpPr>
          <p:nvPr/>
        </p:nvSpPr>
        <p:spPr bwMode="auto">
          <a:xfrm>
            <a:off x="2627313" y="5445125"/>
            <a:ext cx="1223962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4" name="Rectangle 49"/>
          <p:cNvSpPr>
            <a:spLocks noChangeArrowheads="1"/>
          </p:cNvSpPr>
          <p:nvPr/>
        </p:nvSpPr>
        <p:spPr bwMode="auto">
          <a:xfrm>
            <a:off x="2627313" y="3716338"/>
            <a:ext cx="1223962" cy="86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5" name="Rectangle 50"/>
          <p:cNvSpPr>
            <a:spLocks noChangeArrowheads="1"/>
          </p:cNvSpPr>
          <p:nvPr/>
        </p:nvSpPr>
        <p:spPr bwMode="auto">
          <a:xfrm>
            <a:off x="2627313" y="4581525"/>
            <a:ext cx="1223962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6" name="Rectangle 48"/>
          <p:cNvSpPr>
            <a:spLocks noChangeArrowheads="1"/>
          </p:cNvSpPr>
          <p:nvPr/>
        </p:nvSpPr>
        <p:spPr bwMode="auto">
          <a:xfrm>
            <a:off x="2627313" y="2924175"/>
            <a:ext cx="1223962" cy="79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7" name="Rectangle 47"/>
          <p:cNvSpPr>
            <a:spLocks noChangeArrowheads="1"/>
          </p:cNvSpPr>
          <p:nvPr/>
        </p:nvSpPr>
        <p:spPr bwMode="auto">
          <a:xfrm>
            <a:off x="2627313" y="2133600"/>
            <a:ext cx="1223962" cy="79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8" name="Rectangle 46"/>
          <p:cNvSpPr>
            <a:spLocks noChangeArrowheads="1"/>
          </p:cNvSpPr>
          <p:nvPr/>
        </p:nvSpPr>
        <p:spPr bwMode="auto">
          <a:xfrm>
            <a:off x="2627313" y="1412875"/>
            <a:ext cx="1223962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59" name="Rectangle 45"/>
          <p:cNvSpPr>
            <a:spLocks noChangeArrowheads="1"/>
          </p:cNvSpPr>
          <p:nvPr/>
        </p:nvSpPr>
        <p:spPr bwMode="auto">
          <a:xfrm>
            <a:off x="395288" y="5445125"/>
            <a:ext cx="1008062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0" name="Rectangle 44"/>
          <p:cNvSpPr>
            <a:spLocks noChangeArrowheads="1"/>
          </p:cNvSpPr>
          <p:nvPr/>
        </p:nvSpPr>
        <p:spPr bwMode="auto">
          <a:xfrm>
            <a:off x="395288" y="4581525"/>
            <a:ext cx="936625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1" name="Rectangle 43"/>
          <p:cNvSpPr>
            <a:spLocks noChangeArrowheads="1"/>
          </p:cNvSpPr>
          <p:nvPr/>
        </p:nvSpPr>
        <p:spPr bwMode="auto">
          <a:xfrm>
            <a:off x="395288" y="3789363"/>
            <a:ext cx="1008062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2" name="Rectangle 42"/>
          <p:cNvSpPr>
            <a:spLocks noChangeArrowheads="1"/>
          </p:cNvSpPr>
          <p:nvPr/>
        </p:nvSpPr>
        <p:spPr bwMode="auto">
          <a:xfrm>
            <a:off x="395288" y="2997200"/>
            <a:ext cx="1008062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3" name="Rectangle 41"/>
          <p:cNvSpPr>
            <a:spLocks noChangeArrowheads="1"/>
          </p:cNvSpPr>
          <p:nvPr/>
        </p:nvSpPr>
        <p:spPr bwMode="auto">
          <a:xfrm>
            <a:off x="395288" y="2205038"/>
            <a:ext cx="1008062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4" name="Rectangle 40"/>
          <p:cNvSpPr>
            <a:spLocks noChangeArrowheads="1"/>
          </p:cNvSpPr>
          <p:nvPr/>
        </p:nvSpPr>
        <p:spPr bwMode="auto">
          <a:xfrm>
            <a:off x="395288" y="1412875"/>
            <a:ext cx="1008062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065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2736850" cy="647700"/>
          </a:xfrm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pt-PT" sz="3600" b="1" smtClean="0">
                <a:latin typeface="Utah" pitchFamily="34" charset="0"/>
              </a:rPr>
              <a:t>P-P       </a:t>
            </a:r>
          </a:p>
        </p:txBody>
      </p:sp>
      <p:sp>
        <p:nvSpPr>
          <p:cNvPr id="206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3816350" cy="5545137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PT" sz="1400" b="1" smtClean="0"/>
              <a:t>Lê, escreve as palavras. Escreve frases.</a:t>
            </a:r>
          </a:p>
          <a:p>
            <a:pPr algn="ctr" eaLnBrk="1" hangingPunct="1">
              <a:buFontTx/>
              <a:buNone/>
            </a:pPr>
            <a:endParaRPr lang="pt-PT" sz="1400" b="1" smtClean="0"/>
          </a:p>
        </p:txBody>
      </p:sp>
      <p:sp>
        <p:nvSpPr>
          <p:cNvPr id="2067" name="Freeform 8"/>
          <p:cNvSpPr>
            <a:spLocks/>
          </p:cNvSpPr>
          <p:nvPr/>
        </p:nvSpPr>
        <p:spPr bwMode="auto">
          <a:xfrm>
            <a:off x="2433638" y="423863"/>
            <a:ext cx="131762" cy="546100"/>
          </a:xfrm>
          <a:custGeom>
            <a:avLst/>
            <a:gdLst>
              <a:gd name="T0" fmla="*/ 0 w 83"/>
              <a:gd name="T1" fmla="*/ 220 h 344"/>
              <a:gd name="T2" fmla="*/ 53 w 83"/>
              <a:gd name="T3" fmla="*/ 344 h 344"/>
              <a:gd name="T4" fmla="*/ 0 60000 65536"/>
              <a:gd name="T5" fmla="*/ 0 60000 65536"/>
              <a:gd name="T6" fmla="*/ 0 w 83"/>
              <a:gd name="T7" fmla="*/ 0 h 344"/>
              <a:gd name="T8" fmla="*/ 83 w 83"/>
              <a:gd name="T9" fmla="*/ 344 h 3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3" h="344">
                <a:moveTo>
                  <a:pt x="0" y="220"/>
                </a:moveTo>
                <a:cubicBezTo>
                  <a:pt x="83" y="94"/>
                  <a:pt x="53" y="0"/>
                  <a:pt x="53" y="3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68" name="Freeform 10"/>
          <p:cNvSpPr>
            <a:spLocks/>
          </p:cNvSpPr>
          <p:nvPr/>
        </p:nvSpPr>
        <p:spPr bwMode="auto">
          <a:xfrm>
            <a:off x="2517775" y="636588"/>
            <a:ext cx="211138" cy="179387"/>
          </a:xfrm>
          <a:custGeom>
            <a:avLst/>
            <a:gdLst>
              <a:gd name="T0" fmla="*/ 0 w 133"/>
              <a:gd name="T1" fmla="*/ 42 h 113"/>
              <a:gd name="T2" fmla="*/ 89 w 133"/>
              <a:gd name="T3" fmla="*/ 15 h 113"/>
              <a:gd name="T4" fmla="*/ 107 w 133"/>
              <a:gd name="T5" fmla="*/ 95 h 113"/>
              <a:gd name="T6" fmla="*/ 133 w 133"/>
              <a:gd name="T7" fmla="*/ 113 h 113"/>
              <a:gd name="T8" fmla="*/ 0 60000 65536"/>
              <a:gd name="T9" fmla="*/ 0 60000 65536"/>
              <a:gd name="T10" fmla="*/ 0 60000 65536"/>
              <a:gd name="T11" fmla="*/ 0 60000 65536"/>
              <a:gd name="T12" fmla="*/ 0 w 133"/>
              <a:gd name="T13" fmla="*/ 0 h 113"/>
              <a:gd name="T14" fmla="*/ 133 w 133"/>
              <a:gd name="T15" fmla="*/ 113 h 1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3" h="113">
                <a:moveTo>
                  <a:pt x="0" y="42"/>
                </a:moveTo>
                <a:cubicBezTo>
                  <a:pt x="28" y="0"/>
                  <a:pt x="40" y="6"/>
                  <a:pt x="89" y="15"/>
                </a:cubicBezTo>
                <a:cubicBezTo>
                  <a:pt x="98" y="41"/>
                  <a:pt x="95" y="70"/>
                  <a:pt x="107" y="95"/>
                </a:cubicBezTo>
                <a:cubicBezTo>
                  <a:pt x="112" y="104"/>
                  <a:pt x="133" y="113"/>
                  <a:pt x="133" y="11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69" name="Line 11"/>
          <p:cNvSpPr>
            <a:spLocks noChangeShapeType="1"/>
          </p:cNvSpPr>
          <p:nvPr/>
        </p:nvSpPr>
        <p:spPr bwMode="auto">
          <a:xfrm>
            <a:off x="2843213" y="7651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70" name="Freeform 12"/>
          <p:cNvSpPr>
            <a:spLocks/>
          </p:cNvSpPr>
          <p:nvPr/>
        </p:nvSpPr>
        <p:spPr bwMode="auto">
          <a:xfrm>
            <a:off x="3048000" y="576263"/>
            <a:ext cx="139700" cy="381000"/>
          </a:xfrm>
          <a:custGeom>
            <a:avLst/>
            <a:gdLst>
              <a:gd name="T0" fmla="*/ 47 w 88"/>
              <a:gd name="T1" fmla="*/ 0 h 240"/>
              <a:gd name="T2" fmla="*/ 56 w 88"/>
              <a:gd name="T3" fmla="*/ 231 h 240"/>
              <a:gd name="T4" fmla="*/ 30 w 88"/>
              <a:gd name="T5" fmla="*/ 240 h 240"/>
              <a:gd name="T6" fmla="*/ 3 w 88"/>
              <a:gd name="T7" fmla="*/ 231 h 240"/>
              <a:gd name="T8" fmla="*/ 21 w 88"/>
              <a:gd name="T9" fmla="*/ 178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"/>
              <a:gd name="T16" fmla="*/ 0 h 240"/>
              <a:gd name="T17" fmla="*/ 88 w 88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" h="240">
                <a:moveTo>
                  <a:pt x="47" y="0"/>
                </a:moveTo>
                <a:cubicBezTo>
                  <a:pt x="64" y="67"/>
                  <a:pt x="88" y="165"/>
                  <a:pt x="56" y="231"/>
                </a:cubicBezTo>
                <a:cubicBezTo>
                  <a:pt x="52" y="239"/>
                  <a:pt x="39" y="237"/>
                  <a:pt x="30" y="240"/>
                </a:cubicBezTo>
                <a:cubicBezTo>
                  <a:pt x="21" y="237"/>
                  <a:pt x="4" y="240"/>
                  <a:pt x="3" y="231"/>
                </a:cubicBezTo>
                <a:cubicBezTo>
                  <a:pt x="0" y="213"/>
                  <a:pt x="21" y="178"/>
                  <a:pt x="21" y="1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71" name="Freeform 14"/>
          <p:cNvSpPr>
            <a:spLocks/>
          </p:cNvSpPr>
          <p:nvPr/>
        </p:nvSpPr>
        <p:spPr bwMode="auto">
          <a:xfrm>
            <a:off x="2954338" y="452438"/>
            <a:ext cx="422275" cy="319087"/>
          </a:xfrm>
          <a:custGeom>
            <a:avLst/>
            <a:gdLst>
              <a:gd name="T0" fmla="*/ 89 w 266"/>
              <a:gd name="T1" fmla="*/ 176 h 201"/>
              <a:gd name="T2" fmla="*/ 18 w 266"/>
              <a:gd name="T3" fmla="*/ 149 h 201"/>
              <a:gd name="T4" fmla="*/ 0 w 266"/>
              <a:gd name="T5" fmla="*/ 96 h 201"/>
              <a:gd name="T6" fmla="*/ 80 w 266"/>
              <a:gd name="T7" fmla="*/ 16 h 201"/>
              <a:gd name="T8" fmla="*/ 257 w 266"/>
              <a:gd name="T9" fmla="*/ 69 h 201"/>
              <a:gd name="T10" fmla="*/ 248 w 266"/>
              <a:gd name="T11" fmla="*/ 158 h 201"/>
              <a:gd name="T12" fmla="*/ 186 w 266"/>
              <a:gd name="T13" fmla="*/ 131 h 2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6"/>
              <a:gd name="T22" fmla="*/ 0 h 201"/>
              <a:gd name="T23" fmla="*/ 266 w 266"/>
              <a:gd name="T24" fmla="*/ 201 h 2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6" h="201">
                <a:moveTo>
                  <a:pt x="89" y="176"/>
                </a:moveTo>
                <a:cubicBezTo>
                  <a:pt x="70" y="172"/>
                  <a:pt x="31" y="171"/>
                  <a:pt x="18" y="149"/>
                </a:cubicBezTo>
                <a:cubicBezTo>
                  <a:pt x="8" y="133"/>
                  <a:pt x="0" y="96"/>
                  <a:pt x="0" y="96"/>
                </a:cubicBezTo>
                <a:cubicBezTo>
                  <a:pt x="18" y="27"/>
                  <a:pt x="11" y="33"/>
                  <a:pt x="80" y="16"/>
                </a:cubicBezTo>
                <a:cubicBezTo>
                  <a:pt x="182" y="23"/>
                  <a:pt x="209" y="0"/>
                  <a:pt x="257" y="69"/>
                </a:cubicBezTo>
                <a:cubicBezTo>
                  <a:pt x="254" y="99"/>
                  <a:pt x="266" y="134"/>
                  <a:pt x="248" y="158"/>
                </a:cubicBezTo>
                <a:cubicBezTo>
                  <a:pt x="215" y="201"/>
                  <a:pt x="193" y="145"/>
                  <a:pt x="186" y="13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72" name="Text Box 20"/>
          <p:cNvSpPr txBox="1">
            <a:spLocks noChangeArrowheads="1"/>
          </p:cNvSpPr>
          <p:nvPr/>
        </p:nvSpPr>
        <p:spPr bwMode="auto">
          <a:xfrm rot="-5400000">
            <a:off x="2038350" y="1392238"/>
            <a:ext cx="4587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pt-PT"/>
          </a:p>
        </p:txBody>
      </p:sp>
      <p:pic>
        <p:nvPicPr>
          <p:cNvPr id="2073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341438"/>
            <a:ext cx="10795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375" y="2133600"/>
            <a:ext cx="10795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5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2924175"/>
            <a:ext cx="10795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6" name="Picture 2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6375" y="3716338"/>
            <a:ext cx="1079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7" name="Picture 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350" y="4508500"/>
            <a:ext cx="11525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8" name="Picture 2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03350" y="5445125"/>
            <a:ext cx="1081088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9" name="Text Box 27"/>
          <p:cNvSpPr txBox="1">
            <a:spLocks noChangeArrowheads="1"/>
          </p:cNvSpPr>
          <p:nvPr/>
        </p:nvSpPr>
        <p:spPr bwMode="auto">
          <a:xfrm>
            <a:off x="611188" y="1412875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pá</a:t>
            </a:r>
          </a:p>
        </p:txBody>
      </p:sp>
      <p:sp>
        <p:nvSpPr>
          <p:cNvPr id="2080" name="Text Box 29"/>
          <p:cNvSpPr txBox="1">
            <a:spLocks noChangeArrowheads="1"/>
          </p:cNvSpPr>
          <p:nvPr/>
        </p:nvSpPr>
        <p:spPr bwMode="auto">
          <a:xfrm>
            <a:off x="2627313" y="141287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a pá.</a:t>
            </a:r>
          </a:p>
        </p:txBody>
      </p:sp>
      <p:sp>
        <p:nvSpPr>
          <p:cNvPr id="2081" name="Text Box 30"/>
          <p:cNvSpPr txBox="1">
            <a:spLocks noChangeArrowheads="1"/>
          </p:cNvSpPr>
          <p:nvPr/>
        </p:nvSpPr>
        <p:spPr bwMode="auto">
          <a:xfrm>
            <a:off x="611188" y="2205038"/>
            <a:ext cx="719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pé</a:t>
            </a:r>
          </a:p>
        </p:txBody>
      </p:sp>
      <p:sp>
        <p:nvSpPr>
          <p:cNvPr id="2082" name="Text Box 31"/>
          <p:cNvSpPr txBox="1">
            <a:spLocks noChangeArrowheads="1"/>
          </p:cNvSpPr>
          <p:nvPr/>
        </p:nvSpPr>
        <p:spPr bwMode="auto">
          <a:xfrm>
            <a:off x="2627313" y="21336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o pé.</a:t>
            </a:r>
          </a:p>
        </p:txBody>
      </p:sp>
      <p:sp>
        <p:nvSpPr>
          <p:cNvPr id="2083" name="Text Box 32"/>
          <p:cNvSpPr txBox="1">
            <a:spLocks noChangeArrowheads="1"/>
          </p:cNvSpPr>
          <p:nvPr/>
        </p:nvSpPr>
        <p:spPr bwMode="auto">
          <a:xfrm>
            <a:off x="611188" y="2997200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pau</a:t>
            </a:r>
          </a:p>
        </p:txBody>
      </p:sp>
      <p:sp>
        <p:nvSpPr>
          <p:cNvPr id="2084" name="Text Box 33"/>
          <p:cNvSpPr txBox="1">
            <a:spLocks noChangeArrowheads="1"/>
          </p:cNvSpPr>
          <p:nvPr/>
        </p:nvSpPr>
        <p:spPr bwMode="auto">
          <a:xfrm>
            <a:off x="2555875" y="292417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o pau.</a:t>
            </a:r>
          </a:p>
        </p:txBody>
      </p:sp>
      <p:sp>
        <p:nvSpPr>
          <p:cNvPr id="2085" name="Text Box 34"/>
          <p:cNvSpPr txBox="1">
            <a:spLocks noChangeArrowheads="1"/>
          </p:cNvSpPr>
          <p:nvPr/>
        </p:nvSpPr>
        <p:spPr bwMode="auto">
          <a:xfrm>
            <a:off x="2555875" y="37163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o popó.</a:t>
            </a:r>
          </a:p>
        </p:txBody>
      </p:sp>
      <p:sp>
        <p:nvSpPr>
          <p:cNvPr id="2086" name="Text Box 35"/>
          <p:cNvSpPr txBox="1">
            <a:spLocks noChangeArrowheads="1"/>
          </p:cNvSpPr>
          <p:nvPr/>
        </p:nvSpPr>
        <p:spPr bwMode="auto">
          <a:xfrm>
            <a:off x="468313" y="3789363"/>
            <a:ext cx="862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popó</a:t>
            </a:r>
          </a:p>
        </p:txBody>
      </p:sp>
      <p:sp>
        <p:nvSpPr>
          <p:cNvPr id="2087" name="Text Box 36"/>
          <p:cNvSpPr txBox="1">
            <a:spLocks noChangeArrowheads="1"/>
          </p:cNvSpPr>
          <p:nvPr/>
        </p:nvSpPr>
        <p:spPr bwMode="auto">
          <a:xfrm>
            <a:off x="611188" y="4581525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pia</a:t>
            </a:r>
          </a:p>
        </p:txBody>
      </p:sp>
      <p:sp>
        <p:nvSpPr>
          <p:cNvPr id="2088" name="Text Box 37"/>
          <p:cNvSpPr txBox="1">
            <a:spLocks noChangeArrowheads="1"/>
          </p:cNvSpPr>
          <p:nvPr/>
        </p:nvSpPr>
        <p:spPr bwMode="auto">
          <a:xfrm>
            <a:off x="2484438" y="458152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a pia.</a:t>
            </a:r>
          </a:p>
        </p:txBody>
      </p:sp>
      <p:sp>
        <p:nvSpPr>
          <p:cNvPr id="2089" name="Text Box 38"/>
          <p:cNvSpPr txBox="1">
            <a:spLocks noChangeArrowheads="1"/>
          </p:cNvSpPr>
          <p:nvPr/>
        </p:nvSpPr>
        <p:spPr bwMode="auto">
          <a:xfrm>
            <a:off x="2627313" y="5516563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a pipa.</a:t>
            </a:r>
          </a:p>
        </p:txBody>
      </p:sp>
      <p:sp>
        <p:nvSpPr>
          <p:cNvPr id="2090" name="Text Box 39"/>
          <p:cNvSpPr txBox="1">
            <a:spLocks noChangeArrowheads="1"/>
          </p:cNvSpPr>
          <p:nvPr/>
        </p:nvSpPr>
        <p:spPr bwMode="auto">
          <a:xfrm>
            <a:off x="611188" y="5445125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pipa</a:t>
            </a:r>
          </a:p>
        </p:txBody>
      </p:sp>
      <p:pic>
        <p:nvPicPr>
          <p:cNvPr id="2091" name="Picture 52" descr="papá (fonema p)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6443663" y="908050"/>
            <a:ext cx="793750" cy="1296988"/>
          </a:xfrm>
          <a:noFill/>
          <a:ln>
            <a:solidFill>
              <a:schemeClr val="tx1"/>
            </a:solidFill>
          </a:ln>
        </p:spPr>
      </p:pic>
      <p:sp>
        <p:nvSpPr>
          <p:cNvPr id="2092" name="Text Box 53"/>
          <p:cNvSpPr txBox="1">
            <a:spLocks noChangeArrowheads="1"/>
          </p:cNvSpPr>
          <p:nvPr/>
        </p:nvSpPr>
        <p:spPr bwMode="auto">
          <a:xfrm>
            <a:off x="5219700" y="981075"/>
            <a:ext cx="1223963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papá</a:t>
            </a:r>
          </a:p>
          <a:p>
            <a:pPr algn="ctr">
              <a:spcBef>
                <a:spcPct val="50000"/>
              </a:spcBef>
            </a:pPr>
            <a:r>
              <a:rPr lang="pt-PT" b="1"/>
              <a:t>pai</a:t>
            </a:r>
          </a:p>
          <a:p>
            <a:pPr algn="ctr">
              <a:spcBef>
                <a:spcPct val="50000"/>
              </a:spcBef>
            </a:pPr>
            <a:endParaRPr lang="pt-PT" b="1"/>
          </a:p>
        </p:txBody>
      </p:sp>
      <p:sp>
        <p:nvSpPr>
          <p:cNvPr id="2093" name="Text Box 54"/>
          <p:cNvSpPr txBox="1">
            <a:spLocks noChangeArrowheads="1"/>
          </p:cNvSpPr>
          <p:nvPr/>
        </p:nvSpPr>
        <p:spPr bwMode="auto">
          <a:xfrm>
            <a:off x="7235825" y="981075"/>
            <a:ext cx="1584325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É o pai.</a:t>
            </a:r>
          </a:p>
          <a:p>
            <a:pPr algn="ctr">
              <a:spcBef>
                <a:spcPct val="50000"/>
              </a:spcBef>
            </a:pPr>
            <a:endParaRPr lang="pt-PT"/>
          </a:p>
          <a:p>
            <a:pPr>
              <a:spcBef>
                <a:spcPct val="50000"/>
              </a:spcBef>
            </a:pPr>
            <a:endParaRPr lang="pt-PT"/>
          </a:p>
        </p:txBody>
      </p:sp>
      <p:sp>
        <p:nvSpPr>
          <p:cNvPr id="2094" name="Rectangle 58"/>
          <p:cNvSpPr>
            <a:spLocks noChangeArrowheads="1"/>
          </p:cNvSpPr>
          <p:nvPr/>
        </p:nvSpPr>
        <p:spPr bwMode="auto">
          <a:xfrm>
            <a:off x="6156325" y="2205038"/>
            <a:ext cx="1222375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pic>
        <p:nvPicPr>
          <p:cNvPr id="2095" name="Picture 59" descr="prato (caso de leitura pr)"/>
          <p:cNvPicPr>
            <a:picLocks noChangeAspect="1" noChangeArrowheads="1"/>
          </p:cNvPicPr>
          <p:nvPr/>
        </p:nvPicPr>
        <p:blipFill>
          <a:blip r:embed="rId10" cstate="print"/>
          <a:srcRect b="47589"/>
          <a:stretch>
            <a:fillRect/>
          </a:stretch>
        </p:blipFill>
        <p:spPr bwMode="auto">
          <a:xfrm>
            <a:off x="6227763" y="2276475"/>
            <a:ext cx="1006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6" name="Text Box 61"/>
          <p:cNvSpPr txBox="1">
            <a:spLocks noChangeArrowheads="1"/>
          </p:cNvSpPr>
          <p:nvPr/>
        </p:nvSpPr>
        <p:spPr bwMode="auto">
          <a:xfrm>
            <a:off x="5219700" y="2205038"/>
            <a:ext cx="936625" cy="788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papa</a:t>
            </a:r>
          </a:p>
          <a:p>
            <a:pPr>
              <a:spcBef>
                <a:spcPct val="50000"/>
              </a:spcBef>
            </a:pPr>
            <a:endParaRPr lang="pt-PT"/>
          </a:p>
        </p:txBody>
      </p:sp>
      <p:sp>
        <p:nvSpPr>
          <p:cNvPr id="2097" name="Text Box 62"/>
          <p:cNvSpPr txBox="1">
            <a:spLocks noChangeArrowheads="1"/>
          </p:cNvSpPr>
          <p:nvPr/>
        </p:nvSpPr>
        <p:spPr bwMode="auto">
          <a:xfrm>
            <a:off x="7380288" y="2205038"/>
            <a:ext cx="1439862" cy="788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É a papa.</a:t>
            </a:r>
          </a:p>
          <a:p>
            <a:pPr>
              <a:spcBef>
                <a:spcPct val="50000"/>
              </a:spcBef>
            </a:pPr>
            <a:endParaRPr lang="pt-PT"/>
          </a:p>
        </p:txBody>
      </p:sp>
      <p:pic>
        <p:nvPicPr>
          <p:cNvPr id="2098" name="Picture 63" descr="pão (2)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27763" y="2997200"/>
            <a:ext cx="1150937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99" name="Text Box 66"/>
          <p:cNvSpPr txBox="1">
            <a:spLocks noChangeArrowheads="1"/>
          </p:cNvSpPr>
          <p:nvPr/>
        </p:nvSpPr>
        <p:spPr bwMode="auto">
          <a:xfrm>
            <a:off x="5076825" y="3068638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pão</a:t>
            </a:r>
          </a:p>
        </p:txBody>
      </p:sp>
      <p:sp>
        <p:nvSpPr>
          <p:cNvPr id="2100" name="Rectangle 68"/>
          <p:cNvSpPr>
            <a:spLocks noChangeArrowheads="1"/>
          </p:cNvSpPr>
          <p:nvPr/>
        </p:nvSpPr>
        <p:spPr bwMode="auto">
          <a:xfrm>
            <a:off x="7380288" y="2997200"/>
            <a:ext cx="1439862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101" name="Text Box 69"/>
          <p:cNvSpPr txBox="1">
            <a:spLocks noChangeArrowheads="1"/>
          </p:cNvSpPr>
          <p:nvPr/>
        </p:nvSpPr>
        <p:spPr bwMode="auto">
          <a:xfrm>
            <a:off x="7380288" y="29972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o pão.</a:t>
            </a:r>
          </a:p>
        </p:txBody>
      </p:sp>
      <p:sp>
        <p:nvSpPr>
          <p:cNvPr id="2102" name="Rectangle 71"/>
          <p:cNvSpPr>
            <a:spLocks noChangeArrowheads="1"/>
          </p:cNvSpPr>
          <p:nvPr/>
        </p:nvSpPr>
        <p:spPr bwMode="auto">
          <a:xfrm>
            <a:off x="5219700" y="3789363"/>
            <a:ext cx="1008063" cy="935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103" name="Text Box 72"/>
          <p:cNvSpPr txBox="1">
            <a:spLocks noChangeArrowheads="1"/>
          </p:cNvSpPr>
          <p:nvPr/>
        </p:nvSpPr>
        <p:spPr bwMode="auto">
          <a:xfrm>
            <a:off x="5219700" y="3789363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pipi</a:t>
            </a:r>
          </a:p>
        </p:txBody>
      </p:sp>
      <p:sp>
        <p:nvSpPr>
          <p:cNvPr id="2104" name="Rectangle 73"/>
          <p:cNvSpPr>
            <a:spLocks noChangeArrowheads="1"/>
          </p:cNvSpPr>
          <p:nvPr/>
        </p:nvSpPr>
        <p:spPr bwMode="auto">
          <a:xfrm>
            <a:off x="7380288" y="3789363"/>
            <a:ext cx="1439862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105" name="Text Box 74"/>
          <p:cNvSpPr txBox="1">
            <a:spLocks noChangeArrowheads="1"/>
          </p:cNvSpPr>
          <p:nvPr/>
        </p:nvSpPr>
        <p:spPr bwMode="auto">
          <a:xfrm>
            <a:off x="7380288" y="38608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o pipi.</a:t>
            </a:r>
          </a:p>
        </p:txBody>
      </p:sp>
      <p:pic>
        <p:nvPicPr>
          <p:cNvPr id="2106" name="Picture 75" descr="jogo do pião"/>
          <p:cNvPicPr>
            <a:picLocks noChangeAspect="1" noChangeArrowheads="1"/>
          </p:cNvPicPr>
          <p:nvPr/>
        </p:nvPicPr>
        <p:blipFill>
          <a:blip r:embed="rId12" cstate="print"/>
          <a:srcRect l="36671" t="77911" r="40979"/>
          <a:stretch>
            <a:fillRect/>
          </a:stretch>
        </p:blipFill>
        <p:spPr bwMode="auto">
          <a:xfrm>
            <a:off x="6227763" y="4724400"/>
            <a:ext cx="1150937" cy="93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07" name="Rectangle 76"/>
          <p:cNvSpPr>
            <a:spLocks noChangeArrowheads="1"/>
          </p:cNvSpPr>
          <p:nvPr/>
        </p:nvSpPr>
        <p:spPr bwMode="auto">
          <a:xfrm>
            <a:off x="5219700" y="4724400"/>
            <a:ext cx="1008063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108" name="Text Box 77"/>
          <p:cNvSpPr txBox="1">
            <a:spLocks noChangeArrowheads="1"/>
          </p:cNvSpPr>
          <p:nvPr/>
        </p:nvSpPr>
        <p:spPr bwMode="auto">
          <a:xfrm>
            <a:off x="5364163" y="4724400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pião</a:t>
            </a:r>
          </a:p>
        </p:txBody>
      </p:sp>
      <p:sp>
        <p:nvSpPr>
          <p:cNvPr id="2109" name="Rectangle 78"/>
          <p:cNvSpPr>
            <a:spLocks noChangeArrowheads="1"/>
          </p:cNvSpPr>
          <p:nvPr/>
        </p:nvSpPr>
        <p:spPr bwMode="auto">
          <a:xfrm>
            <a:off x="7380288" y="4724400"/>
            <a:ext cx="1439862" cy="935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110" name="Text Box 79"/>
          <p:cNvSpPr txBox="1">
            <a:spLocks noChangeArrowheads="1"/>
          </p:cNvSpPr>
          <p:nvPr/>
        </p:nvSpPr>
        <p:spPr bwMode="auto">
          <a:xfrm>
            <a:off x="7308850" y="472440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>
                <a:latin typeface="Utah" pitchFamily="34" charset="0"/>
              </a:rPr>
              <a:t>É o pião.</a:t>
            </a:r>
          </a:p>
        </p:txBody>
      </p:sp>
      <p:pic>
        <p:nvPicPr>
          <p:cNvPr id="2111" name="Picture 80" descr="pint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27763" y="3789363"/>
            <a:ext cx="1150937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67</Words>
  <Application>Microsoft Office PowerPoint</Application>
  <PresentationFormat>Apresentação no Ecrã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Utah</vt:lpstr>
      <vt:lpstr>Modelo de apresentação predefinido</vt:lpstr>
      <vt:lpstr>P-P       </vt:lpstr>
    </vt:vector>
  </TitlesOfParts>
  <Company>CMSC-SIT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P-P</dc:title>
  <dc:creator>escola</dc:creator>
  <cp:lastModifiedBy>Inês Robalo</cp:lastModifiedBy>
  <cp:revision>7</cp:revision>
  <dcterms:created xsi:type="dcterms:W3CDTF">2006-02-17T10:01:43Z</dcterms:created>
  <dcterms:modified xsi:type="dcterms:W3CDTF">2014-11-13T00:01:15Z</dcterms:modified>
</cp:coreProperties>
</file>