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58" r:id="rId3"/>
    <p:sldId id="259" r:id="rId4"/>
    <p:sldId id="260" r:id="rId5"/>
    <p:sldId id="261" r:id="rId6"/>
    <p:sldId id="262" r:id="rId7"/>
    <p:sldId id="263" r:id="rId8"/>
    <p:sldId id="264" r:id="rId9"/>
    <p:sldId id="265" r:id="rId10"/>
    <p:sldId id="266" r:id="rId11"/>
    <p:sldId id="280" r:id="rId12"/>
    <p:sldId id="267" r:id="rId13"/>
    <p:sldId id="281" r:id="rId14"/>
    <p:sldId id="268" r:id="rId15"/>
    <p:sldId id="269"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319">
          <p15:clr>
            <a:srgbClr val="A4A3A4"/>
          </p15:clr>
        </p15:guide>
        <p15:guide id="3" orient="horz" pos="28">
          <p15:clr>
            <a:srgbClr val="A4A3A4"/>
          </p15:clr>
        </p15:guide>
        <p15:guide id="4" pos="2880">
          <p15:clr>
            <a:srgbClr val="A4A3A4"/>
          </p15:clr>
        </p15:guide>
        <p15:guide id="5" pos="22">
          <p15:clr>
            <a:srgbClr val="A4A3A4"/>
          </p15:clr>
        </p15:guide>
        <p15:guide id="6"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e carvalho" initials="f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1677" autoAdjust="0"/>
  </p:normalViewPr>
  <p:slideViewPr>
    <p:cSldViewPr showGuides="1">
      <p:cViewPr varScale="1">
        <p:scale>
          <a:sx n="101" d="100"/>
          <a:sy n="101" d="100"/>
        </p:scale>
        <p:origin x="-360" y="-96"/>
      </p:cViewPr>
      <p:guideLst>
        <p:guide orient="horz" pos="2160"/>
        <p:guide orient="horz" pos="4319"/>
        <p:guide orient="horz" pos="28"/>
        <p:guide pos="2880"/>
        <p:guide pos="22"/>
        <p:guide pos="5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4C099-8DE2-498C-8C3D-4D1B95671FEB}" type="datetimeFigureOut">
              <a:rPr lang="pt-PT" smtClean="0"/>
              <a:t>24-05-2016</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2B5170-13E2-4B2F-99CD-0C1D3D584057}" type="slidenum">
              <a:rPr lang="pt-PT" smtClean="0"/>
              <a:t>‹#›</a:t>
            </a:fld>
            <a:endParaRPr lang="pt-PT"/>
          </a:p>
        </p:txBody>
      </p:sp>
    </p:spTree>
    <p:extLst>
      <p:ext uri="{BB962C8B-B14F-4D97-AF65-F5344CB8AC3E}">
        <p14:creationId xmlns:p14="http://schemas.microsoft.com/office/powerpoint/2010/main" val="288907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D001E051-3489-4DC7-9236-F7236516CD0B}" type="slidenum">
              <a:rPr lang="pt-PT" smtClean="0"/>
              <a:t>1</a:t>
            </a:fld>
            <a:endParaRPr lang="pt-PT"/>
          </a:p>
        </p:txBody>
      </p:sp>
    </p:spTree>
    <p:extLst>
      <p:ext uri="{BB962C8B-B14F-4D97-AF65-F5344CB8AC3E}">
        <p14:creationId xmlns:p14="http://schemas.microsoft.com/office/powerpoint/2010/main" val="200147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59B26E32-EBD2-4CED-B4E4-65ED7DC29377}" type="datetimeFigureOut">
              <a:rPr lang="pt-PT" smtClean="0"/>
              <a:t>24-05-2016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22837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59B26E32-EBD2-4CED-B4E4-65ED7DC29377}" type="datetimeFigureOut">
              <a:rPr lang="pt-PT" smtClean="0"/>
              <a:t>24-05-2016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71057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59B26E32-EBD2-4CED-B4E4-65ED7DC29377}" type="datetimeFigureOut">
              <a:rPr lang="pt-PT" smtClean="0"/>
              <a:t>24-05-2016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227408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59B26E32-EBD2-4CED-B4E4-65ED7DC29377}" type="datetimeFigureOut">
              <a:rPr lang="pt-PT" smtClean="0"/>
              <a:t>24-05-2016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261106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B26E32-EBD2-4CED-B4E4-65ED7DC29377}" type="datetimeFigureOut">
              <a:rPr lang="pt-PT" smtClean="0"/>
              <a:t>24-05-2016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107839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59B26E32-EBD2-4CED-B4E4-65ED7DC29377}" type="datetimeFigureOut">
              <a:rPr lang="pt-PT" smtClean="0"/>
              <a:t>24-05-2016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381586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59B26E32-EBD2-4CED-B4E4-65ED7DC29377}" type="datetimeFigureOut">
              <a:rPr lang="pt-PT" smtClean="0"/>
              <a:t>24-05-2016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229733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59B26E32-EBD2-4CED-B4E4-65ED7DC29377}" type="datetimeFigureOut">
              <a:rPr lang="pt-PT" smtClean="0"/>
              <a:t>24-05-2016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240321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26E32-EBD2-4CED-B4E4-65ED7DC29377}" type="datetimeFigureOut">
              <a:rPr lang="pt-PT" smtClean="0"/>
              <a:t>24-05-2016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47993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26E32-EBD2-4CED-B4E4-65ED7DC29377}" type="datetimeFigureOut">
              <a:rPr lang="pt-PT" smtClean="0"/>
              <a:t>24-05-2016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45828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26E32-EBD2-4CED-B4E4-65ED7DC29377}" type="datetimeFigureOut">
              <a:rPr lang="pt-PT" smtClean="0"/>
              <a:t>24-05-2016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3FFE0BA-40AC-4832-B3AC-B6F9B6B74DA2}" type="slidenum">
              <a:rPr lang="pt-PT" smtClean="0"/>
              <a:t>‹#›</a:t>
            </a:fld>
            <a:endParaRPr lang="pt-PT"/>
          </a:p>
        </p:txBody>
      </p:sp>
    </p:spTree>
    <p:extLst>
      <p:ext uri="{BB962C8B-B14F-4D97-AF65-F5344CB8AC3E}">
        <p14:creationId xmlns:p14="http://schemas.microsoft.com/office/powerpoint/2010/main" val="49984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26E32-EBD2-4CED-B4E4-65ED7DC29377}" type="datetimeFigureOut">
              <a:rPr lang="pt-PT" smtClean="0"/>
              <a:t>24-05-2016</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FE0BA-40AC-4832-B3AC-B6F9B6B74DA2}" type="slidenum">
              <a:rPr lang="pt-PT" smtClean="0"/>
              <a:t>‹#›</a:t>
            </a:fld>
            <a:endParaRPr lang="pt-PT"/>
          </a:p>
        </p:txBody>
      </p:sp>
    </p:spTree>
    <p:extLst>
      <p:ext uri="{BB962C8B-B14F-4D97-AF65-F5344CB8AC3E}">
        <p14:creationId xmlns:p14="http://schemas.microsoft.com/office/powerpoint/2010/main" val="1959026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18" cy="6858000"/>
          </a:xfrm>
          <a:prstGeom prst="rect">
            <a:avLst/>
          </a:prstGeom>
        </p:spPr>
      </p:pic>
      <p:sp>
        <p:nvSpPr>
          <p:cNvPr id="2" name="CaixaDeTexto 1"/>
          <p:cNvSpPr txBox="1"/>
          <p:nvPr/>
        </p:nvSpPr>
        <p:spPr>
          <a:xfrm>
            <a:off x="2195736" y="1124744"/>
            <a:ext cx="5338918" cy="2554545"/>
          </a:xfrm>
          <a:prstGeom prst="rect">
            <a:avLst/>
          </a:prstGeom>
          <a:noFill/>
        </p:spPr>
        <p:txBody>
          <a:bodyPr wrap="square" rtlCol="0">
            <a:spAutoFit/>
          </a:bodyPr>
          <a:lstStyle/>
          <a:p>
            <a:r>
              <a:rPr lang="pt-PT"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TEMA V</a:t>
            </a:r>
          </a:p>
          <a:p>
            <a:r>
              <a:rPr lang="pt-PT"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Estatística</a:t>
            </a:r>
            <a:endParaRPr lang="pt-PT"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9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5309146"/>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endParaRPr lang="pt-PT" dirty="0" smtClean="0"/>
          </a:p>
          <a:p>
            <a:pPr>
              <a:lnSpc>
                <a:spcPct val="150000"/>
              </a:lnSpc>
            </a:pPr>
            <a:endParaRPr lang="pt-PT" dirty="0"/>
          </a:p>
          <a:p>
            <a:pPr>
              <a:lnSpc>
                <a:spcPct val="150000"/>
              </a:lnSpc>
            </a:pPr>
            <a:endParaRPr lang="pt-PT" dirty="0" smtClean="0"/>
          </a:p>
          <a:p>
            <a:pPr>
              <a:lnSpc>
                <a:spcPct val="150000"/>
              </a:lnSpc>
            </a:pPr>
            <a:endParaRPr lang="pt-PT" dirty="0" smtClean="0"/>
          </a:p>
          <a:p>
            <a:pPr algn="just">
              <a:lnSpc>
                <a:spcPct val="150000"/>
              </a:lnSpc>
            </a:pPr>
            <a:endParaRPr lang="pt-PT" dirty="0" smtClean="0"/>
          </a:p>
          <a:p>
            <a:pPr algn="just">
              <a:lnSpc>
                <a:spcPct val="150000"/>
              </a:lnSpc>
            </a:pPr>
            <a:endParaRPr lang="pt-PT" dirty="0" smtClean="0"/>
          </a:p>
          <a:p>
            <a:pPr algn="just">
              <a:lnSpc>
                <a:spcPct val="150000"/>
              </a:lnSpc>
            </a:pPr>
            <a:r>
              <a:rPr lang="pt-PT" dirty="0" smtClean="0"/>
              <a:t>A diferença entre um elemento da amostra e a média é uma estatística que nos permite perceber se cada um dos valores da amostra se encontra muito próximo ou muito afastado da média. Além disso, ele pode tomar valores positivos ou negativos, indicando se este valor é maior ou menor do que a média, respetivamente.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2" name="Imagem 1"/>
          <p:cNvPicPr>
            <a:picLocks noChangeAspect="1"/>
          </p:cNvPicPr>
          <p:nvPr/>
        </p:nvPicPr>
        <p:blipFill>
          <a:blip r:embed="rId4"/>
          <a:stretch>
            <a:fillRect/>
          </a:stretch>
        </p:blipFill>
        <p:spPr>
          <a:xfrm>
            <a:off x="1259632" y="1612541"/>
            <a:ext cx="6682201" cy="1416200"/>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51150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514779"/>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endParaRPr lang="pt-PT" u="sng" dirty="0" smtClean="0"/>
              </a:p>
              <a:p>
                <a:pPr>
                  <a:lnSpc>
                    <a:spcPct val="150000"/>
                  </a:lnSpc>
                </a:pPr>
                <a:r>
                  <a:rPr lang="pt-PT" u="sng" dirty="0" smtClean="0"/>
                  <a:t>Exemplo</a:t>
                </a:r>
                <a:r>
                  <a:rPr lang="pt-PT" dirty="0" smtClean="0"/>
                  <a:t>:</a:t>
                </a:r>
              </a:p>
              <a:p>
                <a:pPr algn="just">
                  <a:lnSpc>
                    <a:spcPct val="150000"/>
                  </a:lnSpc>
                </a:pPr>
                <a:r>
                  <a:rPr lang="pt-PT" dirty="0"/>
                  <a:t>Um técnico laboratorial desenvolveu uma experiência na qual registou a </a:t>
                </a:r>
                <a:r>
                  <a:rPr lang="pt-PT" dirty="0" smtClean="0"/>
                  <a:t>temperatura, em </a:t>
                </a:r>
                <a:r>
                  <a:rPr lang="pt-PT" dirty="0"/>
                  <a:t>graus, de um determinado componente em diversas fases de um processo, obtendo </a:t>
                </a:r>
                <a:r>
                  <a:rPr lang="pt-PT" dirty="0" smtClean="0"/>
                  <a:t>a seguinte </a:t>
                </a:r>
                <a:r>
                  <a:rPr lang="pt-PT" dirty="0"/>
                  <a:t>amostra de valores: </a:t>
                </a:r>
                <a:endParaRPr lang="pt-PT" dirty="0" smtClean="0"/>
              </a:p>
              <a:p>
                <a:pPr algn="just">
                  <a:lnSpc>
                    <a:spcPct val="150000"/>
                  </a:lnSpc>
                </a:pPr>
                <a14:m>
                  <m:oMathPara xmlns:m="http://schemas.openxmlformats.org/officeDocument/2006/math">
                    <m:oMathParaPr>
                      <m:jc m:val="centerGroup"/>
                    </m:oMathParaPr>
                    <m:oMath xmlns:m="http://schemas.openxmlformats.org/officeDocument/2006/math">
                      <m:m>
                        <m:mPr>
                          <m:mcs>
                            <m:mc>
                              <m:mcPr>
                                <m:count m:val="1"/>
                                <m:mcJc m:val="center"/>
                              </m:mcPr>
                            </m:mc>
                          </m:mcs>
                          <m:ctrlPr>
                            <a:rPr lang="pt-PT" i="1" dirty="0" smtClean="0">
                              <a:latin typeface="Cambria Math"/>
                            </a:rPr>
                          </m:ctrlPr>
                        </m:mPr>
                        <m:mr>
                          <m:e>
                            <m:r>
                              <m:rPr>
                                <m:brk m:alnAt="7"/>
                              </m:rPr>
                              <a:rPr lang="pt-PT" b="0" i="1" dirty="0" smtClean="0">
                                <a:latin typeface="Cambria Math" panose="02040503050406030204" pitchFamily="18" charset="0"/>
                              </a:rPr>
                              <m:t>𝑥</m:t>
                            </m:r>
                          </m:e>
                        </m:mr>
                        <m:mr>
                          <m:e>
                            <m:r>
                              <a:rPr lang="pt-PT" b="0" i="1" dirty="0" smtClean="0">
                                <a:latin typeface="Cambria Math" panose="02040503050406030204" pitchFamily="18" charset="0"/>
                              </a:rPr>
                              <m:t>~</m:t>
                            </m:r>
                          </m:e>
                        </m:mr>
                      </m:m>
                      <m:r>
                        <a:rPr lang="pt-PT" i="1" dirty="0" smtClean="0">
                          <a:latin typeface="Cambria Math" panose="02040503050406030204" pitchFamily="18" charset="0"/>
                        </a:rPr>
                        <m:t> =(</m:t>
                      </m:r>
                      <m:r>
                        <a:rPr lang="pt-PT" i="1" dirty="0">
                          <a:latin typeface="Cambria Math" panose="02040503050406030204" pitchFamily="18" charset="0"/>
                        </a:rPr>
                        <m:t>20, 21, 24, 25, 23, 19, 21, 20, 25, 22)</m:t>
                      </m:r>
                    </m:oMath>
                  </m:oMathPara>
                </a14:m>
                <a:endParaRPr lang="pt-PT" dirty="0"/>
              </a:p>
              <a:p>
                <a:pPr algn="just">
                  <a:lnSpc>
                    <a:spcPct val="150000"/>
                  </a:lnSpc>
                </a:pPr>
                <a:r>
                  <a:rPr lang="pt-PT" dirty="0"/>
                  <a:t>A média da amostra é </a:t>
                </a:r>
                <a14:m>
                  <m:oMath xmlns:m="http://schemas.openxmlformats.org/officeDocument/2006/math">
                    <m:acc>
                      <m:accPr>
                        <m:chr m:val="̅"/>
                        <m:ctrlPr>
                          <a:rPr lang="pt-PT" i="1" dirty="0" smtClean="0">
                            <a:latin typeface="Cambria Math"/>
                          </a:rPr>
                        </m:ctrlPr>
                      </m:accPr>
                      <m:e>
                        <m:r>
                          <a:rPr lang="pt-PT" b="0" i="1" dirty="0" smtClean="0">
                            <a:latin typeface="Cambria Math" panose="02040503050406030204" pitchFamily="18" charset="0"/>
                          </a:rPr>
                          <m:t>𝑥</m:t>
                        </m:r>
                      </m:e>
                    </m:acc>
                    <m:r>
                      <a:rPr lang="pt-PT" i="1" dirty="0" smtClean="0">
                        <a:latin typeface="Cambria Math" panose="02040503050406030204" pitchFamily="18" charset="0"/>
                      </a:rPr>
                      <m:t>= 22</m:t>
                    </m:r>
                  </m:oMath>
                </a14:m>
                <a:r>
                  <a:rPr lang="pt-PT" dirty="0"/>
                  <a:t>, pelo que a sequência de desvios </a:t>
                </a:r>
                <a:r>
                  <a:rPr lang="pt-PT" dirty="0" smtClean="0"/>
                  <a:t>é: </a:t>
                </a:r>
              </a:p>
              <a:p>
                <a:pPr algn="just">
                  <a:lnSpc>
                    <a:spcPct val="150000"/>
                  </a:lnSpc>
                </a:pPr>
                <a14:m>
                  <m:oMathPara xmlns:m="http://schemas.openxmlformats.org/officeDocument/2006/math">
                    <m:oMathParaPr>
                      <m:jc m:val="centerGroup"/>
                    </m:oMathParaPr>
                    <m:oMath xmlns:m="http://schemas.openxmlformats.org/officeDocument/2006/math">
                      <m:r>
                        <a:rPr lang="pt-PT" i="1" dirty="0" smtClean="0">
                          <a:latin typeface="Cambria Math" panose="02040503050406030204" pitchFamily="18" charset="0"/>
                        </a:rPr>
                        <m:t>(–</m:t>
                      </m:r>
                      <m:r>
                        <a:rPr lang="pt-PT" i="1" dirty="0">
                          <a:latin typeface="Cambria Math" panose="02040503050406030204" pitchFamily="18" charset="0"/>
                        </a:rPr>
                        <m:t>2, –1, 2, 3, 1, –3, –1</m:t>
                      </m:r>
                      <m:r>
                        <a:rPr lang="pt-PT" i="1" dirty="0" smtClean="0">
                          <a:latin typeface="Cambria Math" panose="02040503050406030204" pitchFamily="18" charset="0"/>
                        </a:rPr>
                        <m:t>, –</m:t>
                      </m:r>
                      <m:r>
                        <a:rPr lang="pt-PT" i="1" dirty="0">
                          <a:latin typeface="Cambria Math" panose="02040503050406030204" pitchFamily="18" charset="0"/>
                        </a:rPr>
                        <m:t>2, 3, 0)</m:t>
                      </m:r>
                    </m:oMath>
                  </m:oMathPara>
                </a14:m>
                <a:endParaRPr lang="pt-PT" dirty="0"/>
              </a:p>
              <a:p>
                <a:pPr algn="just">
                  <a:lnSpc>
                    <a:spcPct val="150000"/>
                  </a:lnSpc>
                </a:pPr>
                <a:r>
                  <a:rPr lang="pt-PT" dirty="0" smtClean="0"/>
                  <a:t>Podemos então verificar que, por exemplo, a primeira medição foi inferior à média em </a:t>
                </a:r>
                <a14:m>
                  <m:oMath xmlns:m="http://schemas.openxmlformats.org/officeDocument/2006/math">
                    <m:r>
                      <a:rPr lang="pt-PT" b="0" i="1" smtClean="0">
                        <a:latin typeface="Cambria Math" panose="02040503050406030204" pitchFamily="18" charset="0"/>
                      </a:rPr>
                      <m:t>2</m:t>
                    </m:r>
                  </m:oMath>
                </a14:m>
                <a:r>
                  <a:rPr lang="pt-PT" dirty="0" smtClean="0"/>
                  <a:t> graus.</a:t>
                </a:r>
              </a:p>
              <a:p>
                <a:pPr>
                  <a:lnSpc>
                    <a:spcPct val="150000"/>
                  </a:lnSpc>
                </a:pPr>
                <a:endParaRPr lang="pt-PT" dirty="0" smtClean="0"/>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514779"/>
              </a:xfrm>
              <a:prstGeom prst="rect">
                <a:avLst/>
              </a:prstGeom>
              <a:blipFill rotWithShape="1">
                <a:blip r:embed="rId3"/>
                <a:stretch>
                  <a:fillRect l="-1710" r="-651"/>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sp>
        <p:nvSpPr>
          <p:cNvPr id="5" name="TextBox 4"/>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3806632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863144"/>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endParaRPr lang="pt-PT" dirty="0" smtClean="0"/>
              </a:p>
              <a:p>
                <a:pPr>
                  <a:lnSpc>
                    <a:spcPct val="200000"/>
                  </a:lnSpc>
                </a:pPr>
                <a:endParaRPr lang="pt-PT" dirty="0"/>
              </a:p>
              <a:p>
                <a:pPr>
                  <a:lnSpc>
                    <a:spcPct val="150000"/>
                  </a:lnSpc>
                </a:pPr>
                <a:endParaRPr lang="pt-PT" dirty="0" smtClean="0"/>
              </a:p>
              <a:p>
                <a:pPr algn="just">
                  <a:lnSpc>
                    <a:spcPct val="150000"/>
                  </a:lnSpc>
                </a:pPr>
                <a:r>
                  <a:rPr lang="pt-PT" dirty="0" smtClean="0"/>
                  <a:t>A soma de todos os desvios em relação à média é 0, independentemente da amostra considerada. Desta forma, é possível obter o valor de um desvio a partir do valor dos restantes. </a:t>
                </a:r>
              </a:p>
              <a:p>
                <a:pPr>
                  <a:lnSpc>
                    <a:spcPct val="150000"/>
                  </a:lnSpc>
                </a:pPr>
                <a:endParaRPr lang="pt-PT" dirty="0" smtClean="0"/>
              </a:p>
              <a:p>
                <a:pPr>
                  <a:lnSpc>
                    <a:spcPct val="150000"/>
                  </a:lnSpc>
                </a:pPr>
                <a:endParaRPr lang="pt-PT" dirty="0"/>
              </a:p>
              <a:p>
                <a:pPr>
                  <a:lnSpc>
                    <a:spcPct val="150000"/>
                  </a:lnSpc>
                </a:pPr>
                <a:endParaRPr lang="pt-PT" dirty="0" smtClean="0"/>
              </a:p>
              <a:p>
                <a:pPr>
                  <a:lnSpc>
                    <a:spcPct val="150000"/>
                  </a:lnSpc>
                </a:pPr>
                <a:endParaRPr lang="pt-PT" dirty="0"/>
              </a:p>
              <a:p>
                <a:pPr algn="just">
                  <a:lnSpc>
                    <a:spcPct val="150000"/>
                  </a:lnSpc>
                </a:pPr>
                <a:r>
                  <a:rPr lang="pt-PT" dirty="0" smtClean="0"/>
                  <a:t>Note-se que, se conhecermos apenas </a:t>
                </a:r>
                <a14:m>
                  <m:oMath xmlns:m="http://schemas.openxmlformats.org/officeDocument/2006/math">
                    <m:r>
                      <a:rPr lang="pt-PT" i="1" dirty="0" smtClean="0">
                        <a:latin typeface="Cambria Math" panose="02040503050406030204" pitchFamily="18" charset="0"/>
                      </a:rPr>
                      <m:t>𝑛</m:t>
                    </m:r>
                    <m:r>
                      <a:rPr lang="pt-PT" i="1" dirty="0" smtClean="0">
                        <a:latin typeface="Cambria Math" panose="02040503050406030204" pitchFamily="18" charset="0"/>
                      </a:rPr>
                      <m:t>−2</m:t>
                    </m:r>
                  </m:oMath>
                </a14:m>
                <a:r>
                  <a:rPr lang="pt-PT" dirty="0" smtClean="0"/>
                  <a:t> desvios, nada podemos dizer sobre os restantes dois desvios.</a:t>
                </a:r>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863144"/>
              </a:xfrm>
              <a:prstGeom prst="rect">
                <a:avLst/>
              </a:prstGeom>
              <a:blipFill rotWithShape="1">
                <a:blip r:embed="rId3"/>
                <a:stretch>
                  <a:fillRect l="-1710" r="-651"/>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3" name="Imagem 2"/>
          <p:cNvPicPr>
            <a:picLocks noChangeAspect="1"/>
          </p:cNvPicPr>
          <p:nvPr/>
        </p:nvPicPr>
        <p:blipFill>
          <a:blip r:embed="rId5"/>
          <a:stretch>
            <a:fillRect/>
          </a:stretch>
        </p:blipFill>
        <p:spPr>
          <a:xfrm>
            <a:off x="1265342" y="1196752"/>
            <a:ext cx="6682201" cy="1480867"/>
          </a:xfrm>
          <a:prstGeom prst="rect">
            <a:avLst/>
          </a:prstGeom>
        </p:spPr>
      </p:pic>
      <p:pic>
        <p:nvPicPr>
          <p:cNvPr id="4" name="Imagem 3"/>
          <p:cNvPicPr>
            <a:picLocks noChangeAspect="1"/>
          </p:cNvPicPr>
          <p:nvPr/>
        </p:nvPicPr>
        <p:blipFill>
          <a:blip r:embed="rId6"/>
          <a:stretch>
            <a:fillRect/>
          </a:stretch>
        </p:blipFill>
        <p:spPr>
          <a:xfrm>
            <a:off x="1266696" y="4005064"/>
            <a:ext cx="6682201" cy="1448534"/>
          </a:xfrm>
          <a:prstGeom prst="rect">
            <a:avLst/>
          </a:prstGeom>
        </p:spPr>
      </p:pic>
      <p:sp>
        <p:nvSpPr>
          <p:cNvPr id="10" name="TextBox 9"/>
          <p:cNvSpPr txBox="1"/>
          <p:nvPr/>
        </p:nvSpPr>
        <p:spPr>
          <a:xfrm>
            <a:off x="1224541" y="6392361"/>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530784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724644"/>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r>
                  <a:rPr lang="pt-PT" u="sng" dirty="0" smtClean="0"/>
                  <a:t>Exemplo</a:t>
                </a:r>
                <a:r>
                  <a:rPr lang="pt-PT" dirty="0" smtClean="0"/>
                  <a:t>:</a:t>
                </a:r>
              </a:p>
              <a:p>
                <a:pPr algn="just">
                  <a:lnSpc>
                    <a:spcPct val="150000"/>
                  </a:lnSpc>
                </a:pPr>
                <a:r>
                  <a:rPr lang="pt-PT" dirty="0" smtClean="0"/>
                  <a:t>Se considerarmos a sequência </a:t>
                </a:r>
                <a:r>
                  <a:rPr lang="pt-PT" dirty="0"/>
                  <a:t>de desvios </a:t>
                </a:r>
                <a:r>
                  <a:rPr lang="pt-PT" dirty="0" smtClean="0"/>
                  <a:t>do exemplo anterior</a:t>
                </a:r>
              </a:p>
              <a:p>
                <a:pPr algn="just"/>
                <a14:m>
                  <m:oMathPara xmlns:m="http://schemas.openxmlformats.org/officeDocument/2006/math">
                    <m:oMathParaPr>
                      <m:jc m:val="centerGroup"/>
                    </m:oMathParaPr>
                    <m:oMath xmlns:m="http://schemas.openxmlformats.org/officeDocument/2006/math">
                      <m:r>
                        <a:rPr lang="pt-PT" i="1" dirty="0" smtClean="0">
                          <a:latin typeface="Cambria Math" panose="02040503050406030204" pitchFamily="18" charset="0"/>
                        </a:rPr>
                        <m:t>(–</m:t>
                      </m:r>
                      <m:r>
                        <a:rPr lang="pt-PT" i="1" dirty="0">
                          <a:latin typeface="Cambria Math" panose="02040503050406030204" pitchFamily="18" charset="0"/>
                        </a:rPr>
                        <m:t>2, –1, 2, 3, 1, –3, –1</m:t>
                      </m:r>
                      <m:r>
                        <a:rPr lang="pt-PT" i="1" dirty="0" smtClean="0">
                          <a:latin typeface="Cambria Math" panose="02040503050406030204" pitchFamily="18" charset="0"/>
                        </a:rPr>
                        <m:t>, –</m:t>
                      </m:r>
                      <m:r>
                        <a:rPr lang="pt-PT" i="1" dirty="0">
                          <a:latin typeface="Cambria Math" panose="02040503050406030204" pitchFamily="18" charset="0"/>
                        </a:rPr>
                        <m:t>2, 3, 0)</m:t>
                      </m:r>
                    </m:oMath>
                  </m:oMathPara>
                </a14:m>
                <a:endParaRPr lang="pt-PT" dirty="0"/>
              </a:p>
              <a:p>
                <a:pPr algn="just">
                  <a:lnSpc>
                    <a:spcPct val="150000"/>
                  </a:lnSpc>
                </a:pPr>
                <a:r>
                  <a:rPr lang="pt-PT" dirty="0"/>
                  <a:t>p</a:t>
                </a:r>
                <a:r>
                  <a:rPr lang="pt-PT" dirty="0" smtClean="0"/>
                  <a:t>odemos verificar que: </a:t>
                </a:r>
              </a:p>
              <a:p>
                <a:pPr algn="just">
                  <a:lnSpc>
                    <a:spcPct val="150000"/>
                  </a:lnSpc>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−2+</m:t>
                      </m:r>
                      <m:d>
                        <m:dPr>
                          <m:ctrlPr>
                            <a:rPr lang="pt-PT" b="0" i="1" smtClean="0">
                              <a:latin typeface="Cambria Math"/>
                            </a:rPr>
                          </m:ctrlPr>
                        </m:dPr>
                        <m:e>
                          <m:r>
                            <a:rPr lang="pt-PT" b="0" i="1" smtClean="0">
                              <a:latin typeface="Cambria Math" panose="02040503050406030204" pitchFamily="18" charset="0"/>
                            </a:rPr>
                            <m:t>−1</m:t>
                          </m:r>
                        </m:e>
                      </m:d>
                      <m:r>
                        <a:rPr lang="pt-PT" b="0" i="1" smtClean="0">
                          <a:latin typeface="Cambria Math" panose="02040503050406030204" pitchFamily="18" charset="0"/>
                        </a:rPr>
                        <m:t>+2+3+1+</m:t>
                      </m:r>
                      <m:d>
                        <m:dPr>
                          <m:ctrlPr>
                            <a:rPr lang="pt-PT" b="0" i="1" smtClean="0">
                              <a:latin typeface="Cambria Math"/>
                            </a:rPr>
                          </m:ctrlPr>
                        </m:dPr>
                        <m:e>
                          <m:r>
                            <a:rPr lang="pt-PT" b="0" i="1" smtClean="0">
                              <a:latin typeface="Cambria Math" panose="02040503050406030204" pitchFamily="18" charset="0"/>
                            </a:rPr>
                            <m:t>−3</m:t>
                          </m:r>
                        </m:e>
                      </m:d>
                      <m:r>
                        <a:rPr lang="pt-PT" b="0" i="1" smtClean="0">
                          <a:latin typeface="Cambria Math" panose="02040503050406030204" pitchFamily="18" charset="0"/>
                        </a:rPr>
                        <m:t>+</m:t>
                      </m:r>
                      <m:d>
                        <m:dPr>
                          <m:ctrlPr>
                            <a:rPr lang="pt-PT" b="0" i="1" smtClean="0">
                              <a:latin typeface="Cambria Math"/>
                            </a:rPr>
                          </m:ctrlPr>
                        </m:dPr>
                        <m:e>
                          <m:r>
                            <a:rPr lang="pt-PT" b="0" i="1" smtClean="0">
                              <a:latin typeface="Cambria Math" panose="02040503050406030204" pitchFamily="18" charset="0"/>
                            </a:rPr>
                            <m:t>−1</m:t>
                          </m:r>
                        </m:e>
                      </m:d>
                      <m:r>
                        <a:rPr lang="pt-PT" b="0" i="1" smtClean="0">
                          <a:latin typeface="Cambria Math" panose="02040503050406030204" pitchFamily="18" charset="0"/>
                        </a:rPr>
                        <m:t>+</m:t>
                      </m:r>
                      <m:d>
                        <m:dPr>
                          <m:ctrlPr>
                            <a:rPr lang="pt-PT" b="0" i="1" smtClean="0">
                              <a:latin typeface="Cambria Math"/>
                            </a:rPr>
                          </m:ctrlPr>
                        </m:dPr>
                        <m:e>
                          <m:r>
                            <a:rPr lang="pt-PT" b="0" i="1" smtClean="0">
                              <a:latin typeface="Cambria Math" panose="02040503050406030204" pitchFamily="18" charset="0"/>
                            </a:rPr>
                            <m:t>−2</m:t>
                          </m:r>
                        </m:e>
                      </m:d>
                      <m:r>
                        <a:rPr lang="pt-PT" b="0" i="1" smtClean="0">
                          <a:latin typeface="Cambria Math" panose="02040503050406030204" pitchFamily="18" charset="0"/>
                        </a:rPr>
                        <m:t>+3+0=0</m:t>
                      </m:r>
                    </m:oMath>
                  </m:oMathPara>
                </a14:m>
                <a:endParaRPr lang="pt-PT" dirty="0" smtClean="0"/>
              </a:p>
              <a:p>
                <a:pPr algn="just">
                  <a:lnSpc>
                    <a:spcPct val="150000"/>
                  </a:lnSpc>
                </a:pPr>
                <a:r>
                  <a:rPr lang="pt-PT" dirty="0" smtClean="0"/>
                  <a:t>Podemos também verificar que, se conhecermos nove dos dez desvios, podemos determinar o restante. Suponhamos, por exemplo, que não conhecemos o terceiro desvio. Uma vez que sabemos que </a:t>
                </a:r>
              </a:p>
              <a:p>
                <a:pPr algn="just">
                  <a:lnSpc>
                    <a:spcPct val="150000"/>
                  </a:lnSpc>
                </a:pPr>
                <a:r>
                  <a:rPr lang="pt-PT" dirty="0" smtClean="0"/>
                  <a:t>  </a:t>
                </a:r>
                <a14:m>
                  <m:oMath xmlns:m="http://schemas.openxmlformats.org/officeDocument/2006/math">
                    <m:r>
                      <a:rPr lang="pt-PT" i="1">
                        <a:latin typeface="Cambria Math" panose="02040503050406030204" pitchFamily="18" charset="0"/>
                      </a:rPr>
                      <m:t>−2+</m:t>
                    </m:r>
                    <m:d>
                      <m:dPr>
                        <m:ctrlPr>
                          <a:rPr lang="pt-PT" i="1">
                            <a:latin typeface="Cambria Math"/>
                          </a:rPr>
                        </m:ctrlPr>
                      </m:dPr>
                      <m:e>
                        <m:r>
                          <a:rPr lang="pt-PT" i="1">
                            <a:latin typeface="Cambria Math" panose="02040503050406030204" pitchFamily="18" charset="0"/>
                          </a:rPr>
                          <m:t>−1</m:t>
                        </m:r>
                      </m:e>
                    </m:d>
                    <m:r>
                      <a:rPr lang="pt-PT" i="1">
                        <a:latin typeface="Cambria Math" panose="02040503050406030204" pitchFamily="18" charset="0"/>
                      </a:rPr>
                      <m:t>+</m:t>
                    </m:r>
                    <m:sSub>
                      <m:sSubPr>
                        <m:ctrlPr>
                          <a:rPr lang="pt-PT" i="1" smtClean="0">
                            <a:latin typeface="Cambria Math"/>
                          </a:rPr>
                        </m:ctrlPr>
                      </m:sSubPr>
                      <m:e>
                        <m:r>
                          <a:rPr lang="pt-PT" b="0" i="1" smtClean="0">
                            <a:latin typeface="Cambria Math" panose="02040503050406030204" pitchFamily="18" charset="0"/>
                          </a:rPr>
                          <m:t>𝑑</m:t>
                        </m:r>
                      </m:e>
                      <m:sub>
                        <m:r>
                          <a:rPr lang="pt-PT" b="0" i="1" smtClean="0">
                            <a:latin typeface="Cambria Math" panose="02040503050406030204" pitchFamily="18" charset="0"/>
                          </a:rPr>
                          <m:t>3</m:t>
                        </m:r>
                      </m:sub>
                    </m:sSub>
                    <m:r>
                      <a:rPr lang="pt-PT" i="1">
                        <a:latin typeface="Cambria Math" panose="02040503050406030204" pitchFamily="18" charset="0"/>
                      </a:rPr>
                      <m:t>+3+1+</m:t>
                    </m:r>
                    <m:d>
                      <m:dPr>
                        <m:ctrlPr>
                          <a:rPr lang="pt-PT" i="1">
                            <a:latin typeface="Cambria Math"/>
                          </a:rPr>
                        </m:ctrlPr>
                      </m:dPr>
                      <m:e>
                        <m:r>
                          <a:rPr lang="pt-PT" i="1">
                            <a:latin typeface="Cambria Math" panose="02040503050406030204" pitchFamily="18" charset="0"/>
                          </a:rPr>
                          <m:t>−3</m:t>
                        </m:r>
                      </m:e>
                    </m:d>
                    <m:r>
                      <a:rPr lang="pt-PT" i="1">
                        <a:latin typeface="Cambria Math" panose="02040503050406030204" pitchFamily="18" charset="0"/>
                      </a:rPr>
                      <m:t>+</m:t>
                    </m:r>
                    <m:d>
                      <m:dPr>
                        <m:ctrlPr>
                          <a:rPr lang="pt-PT" i="1">
                            <a:latin typeface="Cambria Math"/>
                          </a:rPr>
                        </m:ctrlPr>
                      </m:dPr>
                      <m:e>
                        <m:r>
                          <a:rPr lang="pt-PT" i="1">
                            <a:latin typeface="Cambria Math" panose="02040503050406030204" pitchFamily="18" charset="0"/>
                          </a:rPr>
                          <m:t>−1</m:t>
                        </m:r>
                      </m:e>
                    </m:d>
                    <m:r>
                      <a:rPr lang="pt-PT" i="1">
                        <a:latin typeface="Cambria Math" panose="02040503050406030204" pitchFamily="18" charset="0"/>
                      </a:rPr>
                      <m:t>+</m:t>
                    </m:r>
                    <m:d>
                      <m:dPr>
                        <m:ctrlPr>
                          <a:rPr lang="pt-PT" i="1">
                            <a:latin typeface="Cambria Math"/>
                          </a:rPr>
                        </m:ctrlPr>
                      </m:dPr>
                      <m:e>
                        <m:r>
                          <a:rPr lang="pt-PT" i="1">
                            <a:latin typeface="Cambria Math" panose="02040503050406030204" pitchFamily="18" charset="0"/>
                          </a:rPr>
                          <m:t>−2</m:t>
                        </m:r>
                      </m:e>
                    </m:d>
                    <m:r>
                      <a:rPr lang="pt-PT" i="1">
                        <a:latin typeface="Cambria Math" panose="02040503050406030204" pitchFamily="18" charset="0"/>
                      </a:rPr>
                      <m:t>+3+0=0</m:t>
                    </m:r>
                  </m:oMath>
                </a14:m>
                <a:endParaRPr lang="pt-PT" dirty="0"/>
              </a:p>
              <a:p>
                <a:pPr algn="just">
                  <a:lnSpc>
                    <a:spcPct val="150000"/>
                  </a:lnSpc>
                </a:pPr>
                <a:r>
                  <a:rPr lang="pt-PT" dirty="0" smtClean="0"/>
                  <a:t>facilmente concluímos que </a:t>
                </a:r>
                <a14:m>
                  <m:oMath xmlns:m="http://schemas.openxmlformats.org/officeDocument/2006/math">
                    <m:sSub>
                      <m:sSubPr>
                        <m:ctrlPr>
                          <a:rPr lang="pt-PT" i="1">
                            <a:latin typeface="Cambria Math"/>
                          </a:rPr>
                        </m:ctrlPr>
                      </m:sSubPr>
                      <m:e>
                        <m:r>
                          <a:rPr lang="pt-PT" i="1">
                            <a:latin typeface="Cambria Math" panose="02040503050406030204" pitchFamily="18" charset="0"/>
                          </a:rPr>
                          <m:t>𝑑</m:t>
                        </m:r>
                      </m:e>
                      <m:sub>
                        <m:r>
                          <a:rPr lang="pt-PT" i="1">
                            <a:latin typeface="Cambria Math" panose="02040503050406030204" pitchFamily="18" charset="0"/>
                          </a:rPr>
                          <m:t>3</m:t>
                        </m:r>
                      </m:sub>
                    </m:sSub>
                    <m:r>
                      <a:rPr lang="pt-PT" b="0" i="1" smtClean="0">
                        <a:latin typeface="Cambria Math" panose="02040503050406030204" pitchFamily="18" charset="0"/>
                      </a:rPr>
                      <m:t>=2</m:t>
                    </m:r>
                  </m:oMath>
                </a14:m>
                <a:r>
                  <a:rPr lang="pt-PT" dirty="0" smtClean="0"/>
                  <a:t>.</a:t>
                </a:r>
              </a:p>
              <a:p>
                <a:pPr algn="just">
                  <a:lnSpc>
                    <a:spcPct val="150000"/>
                  </a:lnSpc>
                </a:pPr>
                <a:r>
                  <a:rPr lang="pt-PT" dirty="0" smtClean="0"/>
                  <a:t>Mas se não conhecermos dois dos desvios, não é possível determinar os seus valores, uma vez que ficamos com uma equação e duas incógnitas.</a:t>
                </a:r>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724644"/>
              </a:xfrm>
              <a:prstGeom prst="rect">
                <a:avLst/>
              </a:prstGeom>
              <a:blipFill rotWithShape="1">
                <a:blip r:embed="rId3"/>
                <a:stretch>
                  <a:fillRect l="-1710" r="-651"/>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sp>
        <p:nvSpPr>
          <p:cNvPr id="5" name="TextBox 4"/>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2502375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3231654"/>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gn="just">
              <a:lnSpc>
                <a:spcPct val="150000"/>
              </a:lnSpc>
            </a:pPr>
            <a:r>
              <a:rPr lang="pt-PT" dirty="0" smtClean="0"/>
              <a:t>Uma vez que a soma dos desvios em relação à média é sempre 0, ela não nos permite ter a perceção sobre a dispersão dos dados em torno da média, ou seja, sobre as distâncias que os valores da amostra, em conjunto, têm em relação </a:t>
            </a:r>
            <a:r>
              <a:rPr lang="pt-PT" dirty="0"/>
              <a:t>à</a:t>
            </a:r>
            <a:r>
              <a:rPr lang="pt-PT" dirty="0" smtClean="0"/>
              <a:t> média. </a:t>
            </a:r>
          </a:p>
          <a:p>
            <a:pPr algn="just">
              <a:lnSpc>
                <a:spcPct val="150000"/>
              </a:lnSpc>
            </a:pPr>
            <a:r>
              <a:rPr lang="pt-PT" dirty="0" smtClean="0"/>
              <a:t>Para atingir este fim, pode considerar –se a soma do quadrado dos desvios.</a:t>
            </a:r>
          </a:p>
          <a:p>
            <a:pPr algn="just">
              <a:lnSpc>
                <a:spcPct val="150000"/>
              </a:lnSpc>
            </a:pPr>
            <a:r>
              <a:rPr lang="pt-PT" dirty="0" smtClean="0"/>
              <a:t>Esta soma respeita a seguinte propriedade: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2" name="Imagem 1"/>
          <p:cNvPicPr>
            <a:picLocks noChangeAspect="1"/>
          </p:cNvPicPr>
          <p:nvPr/>
        </p:nvPicPr>
        <p:blipFill>
          <a:blip r:embed="rId4"/>
          <a:stretch>
            <a:fillRect/>
          </a:stretch>
        </p:blipFill>
        <p:spPr>
          <a:xfrm>
            <a:off x="1259632" y="3789498"/>
            <a:ext cx="6682201" cy="1991734"/>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2742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309146"/>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gn="just">
                  <a:lnSpc>
                    <a:spcPct val="150000"/>
                  </a:lnSpc>
                </a:pPr>
                <a:r>
                  <a:rPr lang="pt-PT" dirty="0" smtClean="0"/>
                  <a:t>Cada termo da soma do quadrado dos desvios em relação </a:t>
                </a:r>
                <a:r>
                  <a:rPr lang="pt-PT" dirty="0"/>
                  <a:t>à</a:t>
                </a:r>
                <a:r>
                  <a:rPr lang="pt-PT" dirty="0" smtClean="0"/>
                  <a:t> média é não negativo. Assim, esta soma é 0 se e só se cada um dos seus termos for 0. Podemos desta forma provar que ela verifica a seguinte propriedade:</a:t>
                </a:r>
              </a:p>
              <a:p>
                <a:pPr algn="just">
                  <a:lnSpc>
                    <a:spcPct val="150000"/>
                  </a:lnSpc>
                </a:pPr>
                <a:endParaRPr lang="pt-PT" dirty="0"/>
              </a:p>
              <a:p>
                <a:pPr>
                  <a:lnSpc>
                    <a:spcPct val="150000"/>
                  </a:lnSpc>
                </a:pPr>
                <a:endParaRPr lang="pt-PT" dirty="0" smtClean="0"/>
              </a:p>
              <a:p>
                <a:pPr>
                  <a:lnSpc>
                    <a:spcPct val="150000"/>
                  </a:lnSpc>
                </a:pPr>
                <a:endParaRPr lang="pt-PT" dirty="0"/>
              </a:p>
              <a:p>
                <a:pPr algn="just">
                  <a:lnSpc>
                    <a:spcPct val="150000"/>
                  </a:lnSpc>
                </a:pPr>
                <a:endParaRPr lang="pt-PT" dirty="0" smtClean="0"/>
              </a:p>
              <a:p>
                <a:pPr algn="just">
                  <a:lnSpc>
                    <a:spcPct val="150000"/>
                  </a:lnSpc>
                </a:pPr>
                <a:r>
                  <a:rPr lang="pt-PT" dirty="0" smtClean="0"/>
                  <a:t>Além disso, tínhamos referido que </a:t>
                </a:r>
                <a14:m>
                  <m:oMath xmlns:m="http://schemas.openxmlformats.org/officeDocument/2006/math">
                    <m:r>
                      <a:rPr lang="pt-PT" i="1" dirty="0" smtClean="0">
                        <a:latin typeface="Cambria Math" panose="02040503050406030204" pitchFamily="18" charset="0"/>
                      </a:rPr>
                      <m:t>𝑛</m:t>
                    </m:r>
                    <m:r>
                      <a:rPr lang="pt-PT" i="1" dirty="0" smtClean="0">
                        <a:latin typeface="Cambria Math" panose="02040503050406030204" pitchFamily="18" charset="0"/>
                      </a:rPr>
                      <m:t>−1</m:t>
                    </m:r>
                  </m:oMath>
                </a14:m>
                <a:r>
                  <a:rPr lang="pt-PT" dirty="0" smtClean="0"/>
                  <a:t> </a:t>
                </a:r>
                <a:r>
                  <a:rPr lang="pt-PT" dirty="0"/>
                  <a:t>é o número de determinações independentes necessárias e suficientes para </a:t>
                </a:r>
                <a:r>
                  <a:rPr lang="pt-PT" dirty="0" smtClean="0"/>
                  <a:t>se conhecerem </a:t>
                </a:r>
                <a:r>
                  <a:rPr lang="pt-PT" dirty="0"/>
                  <a:t>todos os desvios e, por conseguinte, o valor da soma </a:t>
                </a:r>
                <a14:m>
                  <m:oMath xmlns:m="http://schemas.openxmlformats.org/officeDocument/2006/math">
                    <m:sSub>
                      <m:sSubPr>
                        <m:ctrlPr>
                          <a:rPr lang="pt-PT" b="0" i="1" smtClean="0">
                            <a:latin typeface="Cambria Math"/>
                          </a:rPr>
                        </m:ctrlPr>
                      </m:sSubPr>
                      <m:e>
                        <m:r>
                          <a:rPr lang="pt-PT" b="0" i="1" smtClean="0">
                            <a:latin typeface="Cambria Math" panose="02040503050406030204" pitchFamily="18" charset="0"/>
                          </a:rPr>
                          <m:t>𝑆𝑆</m:t>
                        </m:r>
                      </m:e>
                      <m:sub>
                        <m:r>
                          <a:rPr lang="pt-PT" b="0" i="1" smtClean="0">
                            <a:latin typeface="Cambria Math" panose="02040503050406030204" pitchFamily="18" charset="0"/>
                          </a:rPr>
                          <m:t>𝑥</m:t>
                        </m:r>
                      </m:sub>
                    </m:sSub>
                  </m:oMath>
                </a14:m>
                <a:r>
                  <a:rPr lang="pt-PT" dirty="0" smtClean="0"/>
                  <a:t>. </a:t>
                </a:r>
                <a:r>
                  <a:rPr lang="pt-PT" dirty="0"/>
                  <a:t>Por este </a:t>
                </a:r>
                <a:r>
                  <a:rPr lang="pt-PT" dirty="0" smtClean="0"/>
                  <a:t>motivo, dizemos </a:t>
                </a:r>
                <a:r>
                  <a:rPr lang="pt-PT" dirty="0"/>
                  <a:t>que </a:t>
                </a:r>
                <a14:m>
                  <m:oMath xmlns:m="http://schemas.openxmlformats.org/officeDocument/2006/math">
                    <m:sSub>
                      <m:sSubPr>
                        <m:ctrlPr>
                          <a:rPr lang="pt-PT" i="1">
                            <a:latin typeface="Cambria Math"/>
                          </a:rPr>
                        </m:ctrlPr>
                      </m:sSubPr>
                      <m:e>
                        <m:r>
                          <a:rPr lang="pt-PT" i="1">
                            <a:latin typeface="Cambria Math" panose="02040503050406030204" pitchFamily="18" charset="0"/>
                          </a:rPr>
                          <m:t>𝑆𝑆</m:t>
                        </m:r>
                      </m:e>
                      <m:sub>
                        <m:r>
                          <a:rPr lang="pt-PT" i="1">
                            <a:latin typeface="Cambria Math" panose="02040503050406030204" pitchFamily="18" charset="0"/>
                          </a:rPr>
                          <m:t>𝑥</m:t>
                        </m:r>
                      </m:sub>
                    </m:sSub>
                  </m:oMath>
                </a14:m>
                <a:r>
                  <a:rPr lang="pt-PT" i="1" dirty="0"/>
                  <a:t> </a:t>
                </a:r>
                <a:r>
                  <a:rPr lang="pt-PT" dirty="0"/>
                  <a:t>tem </a:t>
                </a:r>
                <a14:m>
                  <m:oMath xmlns:m="http://schemas.openxmlformats.org/officeDocument/2006/math">
                    <m:r>
                      <a:rPr lang="pt-PT" i="1" dirty="0">
                        <a:latin typeface="Cambria Math" panose="02040503050406030204" pitchFamily="18" charset="0"/>
                      </a:rPr>
                      <m:t>𝑛</m:t>
                    </m:r>
                    <m:r>
                      <a:rPr lang="pt-PT" i="1" dirty="0">
                        <a:latin typeface="Cambria Math" panose="02040503050406030204" pitchFamily="18" charset="0"/>
                      </a:rPr>
                      <m:t>−1 </m:t>
                    </m:r>
                  </m:oMath>
                </a14:m>
                <a:r>
                  <a:rPr lang="pt-PT" b="1" dirty="0"/>
                  <a:t>graus de liberdade</a:t>
                </a:r>
                <a:r>
                  <a:rPr lang="pt-PT" dirty="0"/>
                  <a:t>.</a:t>
                </a:r>
                <a:r>
                  <a:rPr lang="pt-PT" dirty="0" smtClean="0"/>
                  <a:t> </a:t>
                </a:r>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309146"/>
              </a:xfrm>
              <a:prstGeom prst="rect">
                <a:avLst/>
              </a:prstGeom>
              <a:blipFill rotWithShape="1">
                <a:blip r:embed="rId3"/>
                <a:stretch>
                  <a:fillRect l="-1710" r="-651" b="-115"/>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3" name="Imagem 2"/>
          <p:cNvPicPr>
            <a:picLocks noChangeAspect="1"/>
          </p:cNvPicPr>
          <p:nvPr/>
        </p:nvPicPr>
        <p:blipFill>
          <a:blip r:embed="rId5"/>
          <a:stretch>
            <a:fillRect/>
          </a:stretch>
        </p:blipFill>
        <p:spPr>
          <a:xfrm>
            <a:off x="1259632" y="2564904"/>
            <a:ext cx="6682201" cy="1125200"/>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973071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5309146"/>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gn="just">
              <a:lnSpc>
                <a:spcPct val="150000"/>
              </a:lnSpc>
            </a:pPr>
            <a:endParaRPr lang="pt-PT" dirty="0" smtClean="0"/>
          </a:p>
          <a:p>
            <a:pPr algn="just">
              <a:lnSpc>
                <a:spcPct val="150000"/>
              </a:lnSpc>
            </a:pPr>
            <a:r>
              <a:rPr lang="pt-PT" dirty="0" smtClean="0"/>
              <a:t>A variância e o desvio-padrão são as medidas estatísticas de dispersão que mais se utilizam para caracterizar a dispersão dos valores da amostra em relação à média.  </a:t>
            </a:r>
          </a:p>
          <a:p>
            <a:pPr>
              <a:lnSpc>
                <a:spcPct val="150000"/>
              </a:lnSpc>
            </a:pPr>
            <a:endParaRPr lang="pt-PT" dirty="0" smtClean="0"/>
          </a:p>
          <a:p>
            <a:pPr>
              <a:lnSpc>
                <a:spcPct val="150000"/>
              </a:lnSpc>
            </a:pPr>
            <a:endParaRPr lang="pt-PT" dirty="0"/>
          </a:p>
          <a:p>
            <a:pPr>
              <a:lnSpc>
                <a:spcPct val="150000"/>
              </a:lnSpc>
            </a:pPr>
            <a:endParaRPr lang="pt-PT" dirty="0"/>
          </a:p>
          <a:p>
            <a:pPr>
              <a:lnSpc>
                <a:spcPct val="150000"/>
              </a:lnSpc>
            </a:pPr>
            <a:endParaRPr lang="pt-PT" dirty="0" smtClean="0"/>
          </a:p>
          <a:p>
            <a:pPr>
              <a:lnSpc>
                <a:spcPct val="150000"/>
              </a:lnSpc>
            </a:pPr>
            <a:endParaRPr lang="pt-PT" dirty="0"/>
          </a:p>
          <a:p>
            <a:pPr>
              <a:lnSpc>
                <a:spcPct val="150000"/>
              </a:lnSpc>
            </a:pPr>
            <a:endParaRPr lang="pt-PT" dirty="0"/>
          </a:p>
          <a:p>
            <a:pPr>
              <a:lnSpc>
                <a:spcPct val="150000"/>
              </a:lnSpc>
            </a:pPr>
            <a:endParaRPr lang="pt-PT"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4" name="Imagem 3"/>
          <p:cNvPicPr>
            <a:picLocks noChangeAspect="1"/>
          </p:cNvPicPr>
          <p:nvPr/>
        </p:nvPicPr>
        <p:blipFill>
          <a:blip r:embed="rId4"/>
          <a:stretch>
            <a:fillRect/>
          </a:stretch>
        </p:blipFill>
        <p:spPr>
          <a:xfrm>
            <a:off x="1259632" y="3419517"/>
            <a:ext cx="6682201" cy="2153400"/>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904604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5724644"/>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endParaRPr lang="pt-PT" dirty="0" smtClean="0"/>
          </a:p>
          <a:p>
            <a:pPr>
              <a:lnSpc>
                <a:spcPct val="150000"/>
              </a:lnSpc>
            </a:pPr>
            <a:endParaRPr lang="pt-PT" dirty="0"/>
          </a:p>
          <a:p>
            <a:pPr>
              <a:lnSpc>
                <a:spcPct val="150000"/>
              </a:lnSpc>
            </a:pPr>
            <a:endParaRPr lang="pt-PT" dirty="0" smtClean="0"/>
          </a:p>
          <a:p>
            <a:pPr>
              <a:lnSpc>
                <a:spcPct val="150000"/>
              </a:lnSpc>
            </a:pPr>
            <a:endParaRPr lang="pt-PT" dirty="0"/>
          </a:p>
          <a:p>
            <a:pPr>
              <a:lnSpc>
                <a:spcPct val="150000"/>
              </a:lnSpc>
            </a:pPr>
            <a:endParaRPr lang="pt-PT" dirty="0" smtClean="0"/>
          </a:p>
          <a:p>
            <a:pPr>
              <a:lnSpc>
                <a:spcPct val="150000"/>
              </a:lnSpc>
            </a:pPr>
            <a:endParaRPr lang="pt-PT" dirty="0"/>
          </a:p>
          <a:p>
            <a:pPr>
              <a:lnSpc>
                <a:spcPct val="150000"/>
              </a:lnSpc>
            </a:pPr>
            <a:endParaRPr lang="pt-PT" dirty="0" smtClean="0"/>
          </a:p>
          <a:p>
            <a:pPr algn="just">
              <a:lnSpc>
                <a:spcPct val="150000"/>
              </a:lnSpc>
            </a:pPr>
            <a:r>
              <a:rPr lang="pt-PT" dirty="0" smtClean="0"/>
              <a:t>Estas medidas servem essencialmente para fazer uma comparação entre duas ou mais amostras, relativamente à dispersão dos seus valores em relação à média.</a:t>
            </a:r>
            <a:endParaRPr lang="pt-PT" dirty="0"/>
          </a:p>
          <a:p>
            <a:pPr>
              <a:lnSpc>
                <a:spcPct val="150000"/>
              </a:lnSpc>
            </a:pPr>
            <a:endParaRPr lang="pt-PT" dirty="0" smtClean="0"/>
          </a:p>
          <a:p>
            <a:pPr>
              <a:lnSpc>
                <a:spcPct val="150000"/>
              </a:lnSpc>
            </a:pPr>
            <a:endParaRPr lang="pt-PT"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2" name="Imagem 1"/>
          <p:cNvPicPr>
            <a:picLocks noChangeAspect="1"/>
          </p:cNvPicPr>
          <p:nvPr/>
        </p:nvPicPr>
        <p:blipFill>
          <a:blip r:embed="rId4"/>
          <a:stretch>
            <a:fillRect/>
          </a:stretch>
        </p:blipFill>
        <p:spPr>
          <a:xfrm>
            <a:off x="1259632" y="1556792"/>
            <a:ext cx="6656401" cy="2185734"/>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2416683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881610"/>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r>
                  <a:rPr lang="pt-PT" u="sng" dirty="0" smtClean="0"/>
                  <a:t>Exemplo</a:t>
                </a:r>
                <a:r>
                  <a:rPr lang="pt-PT" dirty="0" smtClean="0"/>
                  <a:t>: </a:t>
                </a:r>
              </a:p>
              <a:p>
                <a:pPr algn="just"/>
                <a:r>
                  <a:rPr lang="pt-PT" dirty="0"/>
                  <a:t>Num estudo sobre </a:t>
                </a:r>
                <a:r>
                  <a:rPr lang="pt-PT" dirty="0" smtClean="0"/>
                  <a:t>as massas </a:t>
                </a:r>
                <a:r>
                  <a:rPr lang="pt-PT" dirty="0"/>
                  <a:t>(em kg) dos alunos de duas turmas A e </a:t>
                </a:r>
                <a:r>
                  <a:rPr lang="pt-PT" dirty="0" smtClean="0"/>
                  <a:t>B, </a:t>
                </a:r>
                <a:r>
                  <a:rPr lang="pt-PT" dirty="0"/>
                  <a:t>do </a:t>
                </a:r>
                <a:r>
                  <a:rPr lang="pt-PT" dirty="0" smtClean="0"/>
                  <a:t/>
                </a:r>
                <a:br>
                  <a:rPr lang="pt-PT" dirty="0" smtClean="0"/>
                </a:br>
                <a:r>
                  <a:rPr lang="pt-PT" dirty="0" smtClean="0"/>
                  <a:t>1º ano do 1º Ciclo, </a:t>
                </a:r>
                <a:r>
                  <a:rPr lang="pt-PT" dirty="0"/>
                  <a:t>obtivemos as amostras (19, 23, 22, 26, 20) e (21, 22, 23, 20, 24, 21, 26, 23, </a:t>
                </a:r>
                <a:r>
                  <a:rPr lang="pt-PT" dirty="0" smtClean="0"/>
                  <a:t>20, 25</a:t>
                </a:r>
                <a:r>
                  <a:rPr lang="pt-PT" dirty="0"/>
                  <a:t>, 21, 24, 23, 19, 17, 23), respetivamente</a:t>
                </a:r>
                <a:r>
                  <a:rPr lang="pt-PT" dirty="0" smtClean="0"/>
                  <a:t>.</a:t>
                </a:r>
              </a:p>
              <a:p>
                <a:pPr algn="just"/>
                <a:r>
                  <a:rPr lang="pt-PT" dirty="0" smtClean="0"/>
                  <a:t>No </a:t>
                </a:r>
                <a:r>
                  <a:rPr lang="pt-PT" dirty="0"/>
                  <a:t>quadro seguinte apresentamos as medidas estatísticas obtidas para cada turma </a:t>
                </a:r>
                <a:r>
                  <a:rPr lang="pt-PT" dirty="0" smtClean="0"/>
                  <a:t>(</a:t>
                </a:r>
                <a14:m>
                  <m:oMath xmlns:m="http://schemas.openxmlformats.org/officeDocument/2006/math">
                    <m:sSup>
                      <m:sSupPr>
                        <m:ctrlPr>
                          <a:rPr lang="pt-PT" i="1" smtClean="0">
                            <a:latin typeface="Cambria Math"/>
                          </a:rPr>
                        </m:ctrlPr>
                      </m:sSupPr>
                      <m:e>
                        <m:sSub>
                          <m:sSubPr>
                            <m:ctrlPr>
                              <a:rPr lang="pt-PT" i="1">
                                <a:latin typeface="Cambria Math"/>
                              </a:rPr>
                            </m:ctrlPr>
                          </m:sSubPr>
                          <m:e>
                            <m:r>
                              <a:rPr lang="pt-PT" i="1">
                                <a:latin typeface="Cambria Math" panose="02040503050406030204" pitchFamily="18" charset="0"/>
                              </a:rPr>
                              <m:t>𝑆</m:t>
                            </m:r>
                          </m:e>
                          <m:sub>
                            <m:r>
                              <a:rPr lang="pt-PT" i="1">
                                <a:latin typeface="Cambria Math" panose="02040503050406030204" pitchFamily="18" charset="0"/>
                              </a:rPr>
                              <m:t>𝑥</m:t>
                            </m:r>
                          </m:sub>
                        </m:sSub>
                      </m:e>
                      <m:sup>
                        <m:r>
                          <a:rPr lang="pt-PT" b="0" i="1" smtClean="0">
                            <a:latin typeface="Cambria Math" panose="02040503050406030204" pitchFamily="18" charset="0"/>
                          </a:rPr>
                          <m:t>2</m:t>
                        </m:r>
                      </m:sup>
                    </m:sSup>
                  </m:oMath>
                </a14:m>
                <a:r>
                  <a:rPr lang="pt-PT" i="1" dirty="0" smtClean="0"/>
                  <a:t> e </a:t>
                </a:r>
                <a14:m>
                  <m:oMath xmlns:m="http://schemas.openxmlformats.org/officeDocument/2006/math">
                    <m:sSub>
                      <m:sSubPr>
                        <m:ctrlPr>
                          <a:rPr lang="pt-PT" i="1">
                            <a:latin typeface="Cambria Math"/>
                          </a:rPr>
                        </m:ctrlPr>
                      </m:sSubPr>
                      <m:e>
                        <m:r>
                          <a:rPr lang="pt-PT" i="1">
                            <a:latin typeface="Cambria Math" panose="02040503050406030204" pitchFamily="18" charset="0"/>
                          </a:rPr>
                          <m:t>𝑆</m:t>
                        </m:r>
                      </m:e>
                      <m:sub>
                        <m:r>
                          <a:rPr lang="pt-PT" i="1">
                            <a:latin typeface="Cambria Math" panose="02040503050406030204" pitchFamily="18" charset="0"/>
                          </a:rPr>
                          <m:t>𝑥</m:t>
                        </m:r>
                      </m:sub>
                    </m:sSub>
                  </m:oMath>
                </a14:m>
                <a:r>
                  <a:rPr lang="pt-PT" dirty="0" smtClean="0"/>
                  <a:t> arredondadas </a:t>
                </a:r>
                <a:r>
                  <a:rPr lang="pt-PT" dirty="0"/>
                  <a:t>às décimas</a:t>
                </a:r>
                <a:r>
                  <a:rPr lang="pt-PT" dirty="0" smtClean="0"/>
                  <a:t>).</a:t>
                </a:r>
              </a:p>
              <a:p>
                <a:pPr>
                  <a:lnSpc>
                    <a:spcPct val="150000"/>
                  </a:lnSpc>
                </a:pPr>
                <a:endParaRPr lang="pt-PT" sz="1100" dirty="0" smtClean="0"/>
              </a:p>
              <a:p>
                <a:pPr>
                  <a:lnSpc>
                    <a:spcPct val="150000"/>
                  </a:lnSpc>
                </a:pPr>
                <a:endParaRPr lang="pt-PT" dirty="0"/>
              </a:p>
              <a:p>
                <a:pPr>
                  <a:lnSpc>
                    <a:spcPct val="150000"/>
                  </a:lnSpc>
                </a:pPr>
                <a:endParaRPr lang="pt-PT" dirty="0" smtClean="0"/>
              </a:p>
              <a:p>
                <a:pPr>
                  <a:lnSpc>
                    <a:spcPct val="150000"/>
                  </a:lnSpc>
                </a:pPr>
                <a:endParaRPr lang="pt-PT" dirty="0"/>
              </a:p>
              <a:p>
                <a:endParaRPr lang="pt-PT" dirty="0" smtClean="0"/>
              </a:p>
              <a:p>
                <a:pPr algn="just"/>
                <a:r>
                  <a:rPr lang="pt-PT" dirty="0" smtClean="0"/>
                  <a:t>Se </a:t>
                </a:r>
                <a:r>
                  <a:rPr lang="pt-PT" dirty="0"/>
                  <a:t>compararmos os desvios em relação à média nas duas amostras, </a:t>
                </a:r>
                <a:r>
                  <a:rPr lang="pt-PT" dirty="0" smtClean="0"/>
                  <a:t>verificamos </a:t>
                </a:r>
                <a:r>
                  <a:rPr lang="pt-PT" dirty="0"/>
                  <a:t>que </a:t>
                </a:r>
                <a:r>
                  <a:rPr lang="pt-PT" dirty="0" smtClean="0"/>
                  <a:t>não existem </a:t>
                </a:r>
                <a:r>
                  <a:rPr lang="pt-PT" dirty="0"/>
                  <a:t>grandes diferenças entre as duas turmas. É então de esperar que a medida de </a:t>
                </a:r>
                <a:r>
                  <a:rPr lang="pt-PT" dirty="0" smtClean="0"/>
                  <a:t>dispersão utilizada </a:t>
                </a:r>
                <a:r>
                  <a:rPr lang="pt-PT" dirty="0"/>
                  <a:t>para nos indicar a variabilidade dos valores da amostra relativamente </a:t>
                </a:r>
                <a:r>
                  <a:rPr lang="pt-PT" dirty="0" smtClean="0"/>
                  <a:t>à média </a:t>
                </a:r>
                <a:r>
                  <a:rPr lang="pt-PT" dirty="0"/>
                  <a:t>tenha valores próximos nas duas </a:t>
                </a:r>
                <a:r>
                  <a:rPr lang="pt-PT" dirty="0" smtClean="0"/>
                  <a:t>turmas.</a:t>
                </a:r>
                <a:endParaRPr lang="pt-PT" dirty="0"/>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881610"/>
              </a:xfrm>
              <a:prstGeom prst="rect">
                <a:avLst/>
              </a:prstGeom>
              <a:blipFill rotWithShape="1">
                <a:blip r:embed="rId3"/>
                <a:stretch>
                  <a:fillRect l="-1710" r="-651"/>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3" name="Imagem 2"/>
          <p:cNvPicPr>
            <a:picLocks noChangeAspect="1"/>
          </p:cNvPicPr>
          <p:nvPr/>
        </p:nvPicPr>
        <p:blipFill>
          <a:blip r:embed="rId5"/>
          <a:stretch>
            <a:fillRect/>
          </a:stretch>
        </p:blipFill>
        <p:spPr>
          <a:xfrm>
            <a:off x="3185148" y="3284984"/>
            <a:ext cx="3637800" cy="1467934"/>
          </a:xfrm>
          <a:prstGeom prst="rect">
            <a:avLst/>
          </a:prstGeom>
        </p:spPr>
      </p:pic>
      <p:sp>
        <p:nvSpPr>
          <p:cNvPr id="6" name="TextBox 5"/>
          <p:cNvSpPr txBox="1"/>
          <p:nvPr/>
        </p:nvSpPr>
        <p:spPr>
          <a:xfrm>
            <a:off x="1224541" y="6309320"/>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3074441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4893647"/>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endParaRPr lang="pt-PT" dirty="0" smtClean="0"/>
              </a:p>
              <a:p>
                <a:pPr algn="just">
                  <a:lnSpc>
                    <a:spcPct val="150000"/>
                  </a:lnSpc>
                </a:pPr>
                <a:r>
                  <a:rPr lang="pt-PT" dirty="0" smtClean="0"/>
                  <a:t>Desta forma, tanto a variância </a:t>
                </a:r>
                <a:r>
                  <a:rPr lang="pt-PT" dirty="0"/>
                  <a:t>como o desvio-padrão são medidas de dispersão que podem ser </a:t>
                </a:r>
                <a:r>
                  <a:rPr lang="pt-PT" dirty="0" smtClean="0"/>
                  <a:t>utilizadas para </a:t>
                </a:r>
                <a:r>
                  <a:rPr lang="pt-PT" dirty="0"/>
                  <a:t>comparar a dispersão dos valores dos elementos de duas ou mais </a:t>
                </a:r>
                <a:r>
                  <a:rPr lang="pt-PT" dirty="0" smtClean="0"/>
                  <a:t>amostras em </a:t>
                </a:r>
                <a:r>
                  <a:rPr lang="pt-PT" dirty="0"/>
                  <a:t>torno da </a:t>
                </a:r>
                <a:r>
                  <a:rPr lang="pt-PT" dirty="0" smtClean="0"/>
                  <a:t>média. O mesmo não se verifica com </a:t>
                </a:r>
                <a14:m>
                  <m:oMath xmlns:m="http://schemas.openxmlformats.org/officeDocument/2006/math">
                    <m:sSub>
                      <m:sSubPr>
                        <m:ctrlPr>
                          <a:rPr lang="pt-PT" i="1">
                            <a:latin typeface="Cambria Math"/>
                          </a:rPr>
                        </m:ctrlPr>
                      </m:sSubPr>
                      <m:e>
                        <m:r>
                          <a:rPr lang="pt-PT" i="1">
                            <a:latin typeface="Cambria Math" panose="02040503050406030204" pitchFamily="18" charset="0"/>
                          </a:rPr>
                          <m:t>𝑆</m:t>
                        </m:r>
                        <m:r>
                          <a:rPr lang="pt-PT" b="0" i="1" smtClean="0">
                            <a:latin typeface="Cambria Math" panose="02040503050406030204" pitchFamily="18" charset="0"/>
                          </a:rPr>
                          <m:t>𝑆</m:t>
                        </m:r>
                      </m:e>
                      <m:sub>
                        <m:r>
                          <a:rPr lang="pt-PT" i="1">
                            <a:latin typeface="Cambria Math" panose="02040503050406030204" pitchFamily="18" charset="0"/>
                          </a:rPr>
                          <m:t>𝑥</m:t>
                        </m:r>
                      </m:sub>
                    </m:sSub>
                  </m:oMath>
                </a14:m>
                <a:r>
                  <a:rPr lang="pt-PT" dirty="0" smtClean="0"/>
                  <a:t>, uma vez que esta medida tende a aumentar com a dimensão da amostra.</a:t>
                </a:r>
              </a:p>
              <a:p>
                <a:pPr algn="just">
                  <a:lnSpc>
                    <a:spcPct val="150000"/>
                  </a:lnSpc>
                </a:pPr>
                <a:endParaRPr lang="pt-PT" dirty="0"/>
              </a:p>
              <a:p>
                <a:pPr algn="just">
                  <a:lnSpc>
                    <a:spcPct val="150000"/>
                  </a:lnSpc>
                </a:pPr>
                <a:r>
                  <a:rPr lang="pt-PT" dirty="0"/>
                  <a:t>Deves notar </a:t>
                </a:r>
                <a:r>
                  <a:rPr lang="pt-PT" dirty="0" smtClean="0"/>
                  <a:t>que </a:t>
                </a:r>
                <a:r>
                  <a:rPr lang="pt-PT" dirty="0"/>
                  <a:t>tanto a média como o desvio-padrão têm a mesma unidade de </a:t>
                </a:r>
                <a:r>
                  <a:rPr lang="pt-PT" dirty="0" smtClean="0"/>
                  <a:t>medida que </a:t>
                </a:r>
                <a:r>
                  <a:rPr lang="pt-PT" dirty="0"/>
                  <a:t>a variável considerada, mas o mesmo não acontece com a </a:t>
                </a:r>
                <a:r>
                  <a:rPr lang="pt-PT" dirty="0" smtClean="0"/>
                  <a:t>variância.</a:t>
                </a:r>
                <a:endParaRPr lang="pt-PT" dirty="0"/>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4893647"/>
              </a:xfrm>
              <a:prstGeom prst="rect">
                <a:avLst/>
              </a:prstGeom>
              <a:blipFill rotWithShape="1">
                <a:blip r:embed="rId3"/>
                <a:stretch>
                  <a:fillRect l="-1710" r="-651" b="-125"/>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sp>
        <p:nvSpPr>
          <p:cNvPr id="5" name="TextBox 4"/>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2883535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6001643"/>
          </a:xfrm>
          <a:prstGeom prst="rect">
            <a:avLst/>
          </a:prstGeom>
        </p:spPr>
        <p:txBody>
          <a:bodyPr wrap="square">
            <a:spAutoFit/>
          </a:bodyPr>
          <a:lstStyle/>
          <a:p>
            <a:pPr>
              <a:lnSpc>
                <a:spcPct val="150000"/>
              </a:lnSpc>
            </a:pPr>
            <a:r>
              <a:rPr lang="pt-PT" sz="2800" b="1" dirty="0" smtClean="0"/>
              <a:t>Propriedades </a:t>
            </a:r>
            <a:r>
              <a:rPr lang="pt-PT" sz="2800" b="1" dirty="0"/>
              <a:t>da </a:t>
            </a:r>
            <a:r>
              <a:rPr lang="pt-PT" sz="2800" b="1" dirty="0" smtClean="0"/>
              <a:t>média</a:t>
            </a:r>
          </a:p>
          <a:p>
            <a:endParaRPr lang="pt-PT" dirty="0" smtClean="0"/>
          </a:p>
          <a:p>
            <a:pPr algn="just">
              <a:lnSpc>
                <a:spcPct val="150000"/>
              </a:lnSpc>
            </a:pPr>
            <a:r>
              <a:rPr lang="pt-PT" dirty="0" smtClean="0"/>
              <a:t>Das </a:t>
            </a:r>
            <a:r>
              <a:rPr lang="pt-PT" dirty="0"/>
              <a:t>três medidas de localização de tendência central que </a:t>
            </a:r>
            <a:r>
              <a:rPr lang="pt-PT" dirty="0" smtClean="0"/>
              <a:t>referimos, moda</a:t>
            </a:r>
            <a:r>
              <a:rPr lang="pt-PT" dirty="0"/>
              <a:t>, média e mediana, a média é a mais frequentemente utilizada. De seguida, iremos estudar algumas das suas propriedades</a:t>
            </a:r>
            <a:r>
              <a:rPr lang="pt-PT" dirty="0" smtClean="0"/>
              <a:t>.</a:t>
            </a:r>
          </a:p>
          <a:p>
            <a:pPr algn="just"/>
            <a:endParaRPr lang="pt-PT" dirty="0"/>
          </a:p>
          <a:p>
            <a:pPr algn="just"/>
            <a:endParaRPr lang="pt-PT" dirty="0"/>
          </a:p>
          <a:p>
            <a:pPr algn="just"/>
            <a:endParaRPr lang="pt-PT" dirty="0"/>
          </a:p>
          <a:p>
            <a:pPr algn="just"/>
            <a:endParaRPr lang="pt-PT" dirty="0"/>
          </a:p>
          <a:p>
            <a:pPr algn="just"/>
            <a:endParaRPr lang="pt-PT" dirty="0"/>
          </a:p>
          <a:p>
            <a:pPr algn="just"/>
            <a:endParaRPr lang="pt-PT" dirty="0"/>
          </a:p>
          <a:p>
            <a:pPr algn="just"/>
            <a:endParaRPr lang="pt-PT" dirty="0"/>
          </a:p>
          <a:p>
            <a:pPr algn="just">
              <a:lnSpc>
                <a:spcPct val="150000"/>
              </a:lnSpc>
            </a:pPr>
            <a:r>
              <a:rPr lang="pt-PT" dirty="0" smtClean="0"/>
              <a:t>Esta </a:t>
            </a:r>
            <a:r>
              <a:rPr lang="pt-PT" dirty="0"/>
              <a:t>propriedade explicita a relação que existe entre as médias de duas </a:t>
            </a:r>
            <a:r>
              <a:rPr lang="pt-PT" dirty="0" smtClean="0"/>
              <a:t>amostras, </a:t>
            </a:r>
            <a:r>
              <a:rPr lang="pt-PT" dirty="0"/>
              <a:t>quando todos os elementos </a:t>
            </a:r>
            <a:r>
              <a:rPr lang="pt-PT" dirty="0" smtClean="0"/>
              <a:t>de uma são o resultado da </a:t>
            </a:r>
            <a:r>
              <a:rPr lang="pt-PT" b="1" dirty="0" smtClean="0"/>
              <a:t>mesma transformação linear</a:t>
            </a:r>
            <a:r>
              <a:rPr lang="pt-PT" dirty="0" smtClean="0"/>
              <a:t> dos elementos da outra.</a:t>
            </a:r>
          </a:p>
          <a:p>
            <a:endParaRPr lang="pt-PT" dirty="0"/>
          </a:p>
          <a:p>
            <a:r>
              <a:rPr lang="pt-PT" dirty="0" smtClean="0"/>
              <a:t> </a:t>
            </a:r>
            <a:endParaRPr lang="pt-PT"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2" name="Imagem 1"/>
          <p:cNvPicPr>
            <a:picLocks noChangeAspect="1"/>
          </p:cNvPicPr>
          <p:nvPr/>
        </p:nvPicPr>
        <p:blipFill>
          <a:blip r:embed="rId4"/>
          <a:stretch>
            <a:fillRect/>
          </a:stretch>
        </p:blipFill>
        <p:spPr>
          <a:xfrm>
            <a:off x="1260083" y="2780928"/>
            <a:ext cx="6682201" cy="1694267"/>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752100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5309146"/>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endParaRPr lang="pt-PT" dirty="0" smtClean="0"/>
          </a:p>
          <a:p>
            <a:pPr>
              <a:lnSpc>
                <a:spcPct val="150000"/>
              </a:lnSpc>
            </a:pPr>
            <a:r>
              <a:rPr lang="pt-PT" dirty="0" smtClean="0"/>
              <a:t>Analisemos agora algumas propriedades do desvio-padrão.</a:t>
            </a:r>
          </a:p>
          <a:p>
            <a:pPr>
              <a:lnSpc>
                <a:spcPct val="150000"/>
              </a:lnSpc>
            </a:pPr>
            <a:endParaRPr lang="pt-PT" dirty="0"/>
          </a:p>
          <a:p>
            <a:pPr>
              <a:lnSpc>
                <a:spcPct val="150000"/>
              </a:lnSpc>
            </a:pPr>
            <a:endParaRPr lang="pt-PT" dirty="0" smtClean="0"/>
          </a:p>
          <a:p>
            <a:pPr>
              <a:lnSpc>
                <a:spcPct val="150000"/>
              </a:lnSpc>
            </a:pPr>
            <a:endParaRPr lang="pt-PT" dirty="0"/>
          </a:p>
          <a:p>
            <a:pPr algn="just">
              <a:lnSpc>
                <a:spcPct val="150000"/>
              </a:lnSpc>
            </a:pPr>
            <a:endParaRPr lang="pt-PT" dirty="0" smtClean="0"/>
          </a:p>
          <a:p>
            <a:pPr algn="just">
              <a:lnSpc>
                <a:spcPct val="150000"/>
              </a:lnSpc>
            </a:pPr>
            <a:endParaRPr lang="pt-PT" dirty="0" smtClean="0"/>
          </a:p>
          <a:p>
            <a:pPr algn="just">
              <a:lnSpc>
                <a:spcPct val="150000"/>
              </a:lnSpc>
            </a:pPr>
            <a:r>
              <a:rPr lang="pt-PT" dirty="0" smtClean="0"/>
              <a:t>Esta propriedade permite-nos concluir que, quando o desvio-padrão não é 0, existem pelo menos dois elementos da amostra </a:t>
            </a:r>
            <a:r>
              <a:rPr lang="pt-PT" dirty="0"/>
              <a:t>distintos</a:t>
            </a:r>
            <a:r>
              <a:rPr lang="pt-PT" dirty="0" smtClean="0"/>
              <a:t>. E, por outro lado, para que o desvio-padrão seja 0, é necessário que todos os elementos da amostra sejam iguais.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2" name="Imagem 1"/>
          <p:cNvPicPr>
            <a:picLocks noChangeAspect="1"/>
          </p:cNvPicPr>
          <p:nvPr/>
        </p:nvPicPr>
        <p:blipFill>
          <a:blip r:embed="rId4"/>
          <a:stretch>
            <a:fillRect/>
          </a:stretch>
        </p:blipFill>
        <p:spPr>
          <a:xfrm>
            <a:off x="1259632" y="2420888"/>
            <a:ext cx="6682201" cy="1112267"/>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2001963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686172"/>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endParaRPr lang="pt-PT" dirty="0" smtClean="0"/>
              </a:p>
              <a:p>
                <a:pPr>
                  <a:lnSpc>
                    <a:spcPct val="150000"/>
                  </a:lnSpc>
                </a:pPr>
                <a:endParaRPr lang="pt-PT" dirty="0"/>
              </a:p>
              <a:p>
                <a:pPr>
                  <a:lnSpc>
                    <a:spcPct val="150000"/>
                  </a:lnSpc>
                </a:pPr>
                <a:endParaRPr lang="pt-PT" dirty="0" smtClean="0"/>
              </a:p>
              <a:p>
                <a:pPr>
                  <a:lnSpc>
                    <a:spcPct val="150000"/>
                  </a:lnSpc>
                </a:pPr>
                <a:endParaRPr lang="pt-PT" dirty="0"/>
              </a:p>
              <a:p>
                <a:endParaRPr lang="pt-PT" u="sng" dirty="0" smtClean="0"/>
              </a:p>
              <a:p>
                <a:r>
                  <a:rPr lang="pt-PT" u="sng" dirty="0" smtClean="0"/>
                  <a:t>Exemplo</a:t>
                </a:r>
                <a:r>
                  <a:rPr lang="pt-PT" dirty="0" smtClean="0"/>
                  <a:t>:</a:t>
                </a:r>
              </a:p>
              <a:p>
                <a:pPr algn="just">
                  <a:lnSpc>
                    <a:spcPct val="150000"/>
                  </a:lnSpc>
                </a:pPr>
                <a:r>
                  <a:rPr lang="pt-PT" dirty="0" smtClean="0"/>
                  <a:t>Se considerarmos as amostras </a:t>
                </a:r>
                <a14:m>
                  <m:oMath xmlns:m="http://schemas.openxmlformats.org/officeDocument/2006/math">
                    <m:m>
                      <m:mPr>
                        <m:mcs>
                          <m:mc>
                            <m:mcPr>
                              <m:count m:val="1"/>
                              <m:mcJc m:val="center"/>
                            </m:mcPr>
                          </m:mc>
                        </m:mcs>
                        <m:ctrlPr>
                          <a:rPr lang="pt-PT" i="1" smtClean="0">
                            <a:latin typeface="Cambria Math"/>
                          </a:rPr>
                        </m:ctrlPr>
                      </m:mPr>
                      <m:mr>
                        <m:e>
                          <m:r>
                            <m:rPr>
                              <m:brk m:alnAt="7"/>
                            </m:rPr>
                            <a:rPr lang="pt-PT" b="0" i="1" smtClean="0">
                              <a:latin typeface="Cambria Math" panose="02040503050406030204" pitchFamily="18" charset="0"/>
                            </a:rPr>
                            <m:t>𝑥</m:t>
                          </m:r>
                        </m:e>
                      </m:mr>
                      <m:mr>
                        <m:e>
                          <m:r>
                            <a:rPr lang="pt-PT" b="0" i="1" smtClean="0">
                              <a:latin typeface="Cambria Math" panose="02040503050406030204" pitchFamily="18" charset="0"/>
                            </a:rPr>
                            <m:t>~</m:t>
                          </m:r>
                        </m:e>
                      </m:mr>
                    </m:m>
                    <m:r>
                      <a:rPr lang="pt-PT" b="0" i="1" smtClean="0">
                        <a:latin typeface="Cambria Math" panose="02040503050406030204" pitchFamily="18" charset="0"/>
                      </a:rPr>
                      <m:t>=(1, 3, 6, 2, 3)</m:t>
                    </m:r>
                  </m:oMath>
                </a14:m>
                <a:r>
                  <a:rPr lang="pt-PT" dirty="0" smtClean="0"/>
                  <a:t> e </a:t>
                </a:r>
                <a14:m>
                  <m:oMath xmlns:m="http://schemas.openxmlformats.org/officeDocument/2006/math">
                    <m:m>
                      <m:mPr>
                        <m:mcs>
                          <m:mc>
                            <m:mcPr>
                              <m:count m:val="1"/>
                              <m:mcJc m:val="center"/>
                            </m:mcPr>
                          </m:mc>
                        </m:mcs>
                        <m:ctrlPr>
                          <a:rPr lang="pt-PT" i="1">
                            <a:latin typeface="Cambria Math"/>
                          </a:rPr>
                        </m:ctrlPr>
                      </m:mPr>
                      <m:mr>
                        <m:e>
                          <m:r>
                            <m:rPr>
                              <m:brk m:alnAt="7"/>
                            </m:rPr>
                            <a:rPr lang="pt-PT" b="0" i="1" smtClean="0">
                              <a:latin typeface="Cambria Math" panose="02040503050406030204" pitchFamily="18" charset="0"/>
                            </a:rPr>
                            <m:t>𝑦</m:t>
                          </m:r>
                        </m:e>
                      </m:mr>
                      <m:mr>
                        <m:e>
                          <m:r>
                            <a:rPr lang="pt-PT" i="1">
                              <a:latin typeface="Cambria Math" panose="02040503050406030204" pitchFamily="18" charset="0"/>
                            </a:rPr>
                            <m:t>~</m:t>
                          </m:r>
                        </m:e>
                      </m:mr>
                    </m:m>
                    <m:r>
                      <a:rPr lang="pt-PT" i="1">
                        <a:latin typeface="Cambria Math" panose="02040503050406030204" pitchFamily="18" charset="0"/>
                      </a:rPr>
                      <m:t>=(</m:t>
                    </m:r>
                    <m:r>
                      <a:rPr lang="pt-PT" b="0" i="1" smtClean="0">
                        <a:latin typeface="Cambria Math" panose="02040503050406030204" pitchFamily="18" charset="0"/>
                      </a:rPr>
                      <m:t>5,</m:t>
                    </m:r>
                    <m:r>
                      <a:rPr lang="pt-PT" i="1">
                        <a:latin typeface="Cambria Math" panose="02040503050406030204" pitchFamily="18" charset="0"/>
                      </a:rPr>
                      <m:t> </m:t>
                    </m:r>
                    <m:r>
                      <a:rPr lang="pt-PT" b="0" i="1" smtClean="0">
                        <a:latin typeface="Cambria Math" panose="02040503050406030204" pitchFamily="18" charset="0"/>
                      </a:rPr>
                      <m:t>7,</m:t>
                    </m:r>
                    <m:r>
                      <a:rPr lang="pt-PT" i="1">
                        <a:latin typeface="Cambria Math" panose="02040503050406030204" pitchFamily="18" charset="0"/>
                      </a:rPr>
                      <m:t> </m:t>
                    </m:r>
                    <m:r>
                      <a:rPr lang="pt-PT" b="0" i="1" smtClean="0">
                        <a:latin typeface="Cambria Math" panose="02040503050406030204" pitchFamily="18" charset="0"/>
                      </a:rPr>
                      <m:t>10</m:t>
                    </m:r>
                    <m:r>
                      <a:rPr lang="pt-PT" i="1">
                        <a:latin typeface="Cambria Math" panose="02040503050406030204" pitchFamily="18" charset="0"/>
                      </a:rPr>
                      <m:t>, </m:t>
                    </m:r>
                    <m:r>
                      <a:rPr lang="pt-PT" b="0" i="1" smtClean="0">
                        <a:latin typeface="Cambria Math" panose="02040503050406030204" pitchFamily="18" charset="0"/>
                      </a:rPr>
                      <m:t>6</m:t>
                    </m:r>
                    <m:r>
                      <a:rPr lang="pt-PT" i="1">
                        <a:latin typeface="Cambria Math" panose="02040503050406030204" pitchFamily="18" charset="0"/>
                      </a:rPr>
                      <m:t>, </m:t>
                    </m:r>
                    <m:r>
                      <a:rPr lang="pt-PT" b="0" i="1" smtClean="0">
                        <a:latin typeface="Cambria Math" panose="02040503050406030204" pitchFamily="18" charset="0"/>
                      </a:rPr>
                      <m:t>7</m:t>
                    </m:r>
                    <m:r>
                      <a:rPr lang="pt-PT" i="1">
                        <a:latin typeface="Cambria Math" panose="02040503050406030204" pitchFamily="18" charset="0"/>
                      </a:rPr>
                      <m:t>)</m:t>
                    </m:r>
                  </m:oMath>
                </a14:m>
                <a:r>
                  <a:rPr lang="pt-PT" dirty="0" smtClean="0"/>
                  <a:t>, temos que </a:t>
                </a:r>
                <a14:m>
                  <m:oMath xmlns:m="http://schemas.openxmlformats.org/officeDocument/2006/math">
                    <m:sSub>
                      <m:sSubPr>
                        <m:ctrlPr>
                          <a:rPr lang="pt-PT" b="0" i="1" smtClean="0">
                            <a:latin typeface="Cambria Math"/>
                          </a:rPr>
                        </m:ctrlPr>
                      </m:sSubPr>
                      <m:e>
                        <m:r>
                          <a:rPr lang="pt-PT" b="0" i="1" smtClean="0">
                            <a:latin typeface="Cambria Math" panose="02040503050406030204" pitchFamily="18" charset="0"/>
                          </a:rPr>
                          <m:t>𝑦</m:t>
                        </m:r>
                      </m:e>
                      <m:sub>
                        <m:r>
                          <a:rPr lang="pt-PT" b="0" i="1" smtClean="0">
                            <a:latin typeface="Cambria Math" panose="02040503050406030204" pitchFamily="18" charset="0"/>
                          </a:rPr>
                          <m:t>𝑖</m:t>
                        </m:r>
                      </m:sub>
                    </m:sSub>
                    <m:r>
                      <a:rPr lang="pt-PT" b="0" i="1" smtClean="0">
                        <a:latin typeface="Cambria Math" panose="02040503050406030204" pitchFamily="18" charset="0"/>
                      </a:rPr>
                      <m:t>=</m:t>
                    </m:r>
                    <m:sSub>
                      <m:sSubPr>
                        <m:ctrlPr>
                          <a:rPr lang="pt-PT" i="1">
                            <a:latin typeface="Cambria Math"/>
                          </a:rPr>
                        </m:ctrlPr>
                      </m:sSubPr>
                      <m:e>
                        <m:r>
                          <a:rPr lang="pt-PT" b="0" i="1" smtClean="0">
                            <a:latin typeface="Cambria Math" panose="02040503050406030204" pitchFamily="18" charset="0"/>
                          </a:rPr>
                          <m:t>𝑥</m:t>
                        </m:r>
                      </m:e>
                      <m:sub>
                        <m:r>
                          <a:rPr lang="pt-PT" i="1">
                            <a:latin typeface="Cambria Math" panose="02040503050406030204" pitchFamily="18" charset="0"/>
                          </a:rPr>
                          <m:t>𝑖</m:t>
                        </m:r>
                      </m:sub>
                    </m:sSub>
                    <m:r>
                      <a:rPr lang="pt-PT" b="0" i="1" smtClean="0">
                        <a:latin typeface="Cambria Math" panose="02040503050406030204" pitchFamily="18" charset="0"/>
                      </a:rPr>
                      <m:t>+4</m:t>
                    </m:r>
                    <m:r>
                      <a:rPr lang="pt-PT" b="0" i="1" smtClean="0">
                        <a:latin typeface="Cambria Math"/>
                      </a:rPr>
                      <m:t>,</m:t>
                    </m:r>
                  </m:oMath>
                </a14:m>
                <a:r>
                  <a:rPr lang="pt-PT" dirty="0" smtClean="0"/>
                  <a:t> para </a:t>
                </a:r>
                <a14:m>
                  <m:oMath xmlns:m="http://schemas.openxmlformats.org/officeDocument/2006/math">
                    <m:r>
                      <a:rPr lang="pt-PT" b="0" i="1" smtClean="0">
                        <a:latin typeface="Cambria Math" panose="02040503050406030204" pitchFamily="18" charset="0"/>
                      </a:rPr>
                      <m:t>𝑖</m:t>
                    </m:r>
                    <m:r>
                      <a:rPr lang="pt-PT" b="0" i="1" smtClean="0">
                        <a:latin typeface="Cambria Math" panose="02040503050406030204" pitchFamily="18" charset="0"/>
                      </a:rPr>
                      <m:t>=1, …, 5</m:t>
                    </m:r>
                  </m:oMath>
                </a14:m>
                <a:r>
                  <a:rPr lang="pt-PT" dirty="0" smtClean="0"/>
                  <a:t>. Desta forma, </a:t>
                </a:r>
                <a14:m>
                  <m:oMath xmlns:m="http://schemas.openxmlformats.org/officeDocument/2006/math">
                    <m:acc>
                      <m:accPr>
                        <m:chr m:val="̅"/>
                        <m:ctrlPr>
                          <a:rPr lang="pt-PT" i="1" smtClean="0">
                            <a:latin typeface="Cambria Math"/>
                          </a:rPr>
                        </m:ctrlPr>
                      </m:accPr>
                      <m:e>
                        <m:r>
                          <a:rPr lang="pt-PT" b="0" i="1" smtClean="0">
                            <a:latin typeface="Cambria Math" panose="02040503050406030204" pitchFamily="18" charset="0"/>
                          </a:rPr>
                          <m:t>𝑦</m:t>
                        </m:r>
                      </m:e>
                    </m:acc>
                    <m:r>
                      <a:rPr lang="pt-PT" b="0" i="1" smtClean="0">
                        <a:latin typeface="Cambria Math" panose="02040503050406030204" pitchFamily="18" charset="0"/>
                      </a:rPr>
                      <m:t>=</m:t>
                    </m:r>
                    <m:acc>
                      <m:accPr>
                        <m:chr m:val="̅"/>
                        <m:ctrlPr>
                          <a:rPr lang="pt-PT" i="1">
                            <a:latin typeface="Cambria Math"/>
                          </a:rPr>
                        </m:ctrlPr>
                      </m:accPr>
                      <m:e>
                        <m:r>
                          <a:rPr lang="pt-PT" b="0" i="1" smtClean="0">
                            <a:latin typeface="Cambria Math" panose="02040503050406030204" pitchFamily="18" charset="0"/>
                          </a:rPr>
                          <m:t>𝑥</m:t>
                        </m:r>
                      </m:e>
                    </m:acc>
                    <m:r>
                      <a:rPr lang="pt-PT" b="0" i="1" smtClean="0">
                        <a:latin typeface="Cambria Math" panose="02040503050406030204" pitchFamily="18" charset="0"/>
                      </a:rPr>
                      <m:t>+4</m:t>
                    </m:r>
                  </m:oMath>
                </a14:m>
                <a:r>
                  <a:rPr lang="pt-PT" dirty="0" smtClean="0"/>
                  <a:t>. De facto, </a:t>
                </a:r>
                <a14:m>
                  <m:oMath xmlns:m="http://schemas.openxmlformats.org/officeDocument/2006/math">
                    <m:acc>
                      <m:accPr>
                        <m:chr m:val="̅"/>
                        <m:ctrlPr>
                          <a:rPr lang="pt-PT" i="1">
                            <a:latin typeface="Cambria Math"/>
                          </a:rPr>
                        </m:ctrlPr>
                      </m:accPr>
                      <m:e>
                        <m:r>
                          <a:rPr lang="pt-PT" b="0" i="1" smtClean="0">
                            <a:latin typeface="Cambria Math" panose="02040503050406030204" pitchFamily="18" charset="0"/>
                          </a:rPr>
                          <m:t>𝑥</m:t>
                        </m:r>
                      </m:e>
                    </m:acc>
                    <m:r>
                      <a:rPr lang="pt-PT" b="0" i="1" smtClean="0">
                        <a:latin typeface="Cambria Math" panose="02040503050406030204" pitchFamily="18" charset="0"/>
                      </a:rPr>
                      <m:t>=3</m:t>
                    </m:r>
                  </m:oMath>
                </a14:m>
                <a:r>
                  <a:rPr lang="pt-PT" dirty="0" smtClean="0"/>
                  <a:t> e </a:t>
                </a:r>
                <a14:m>
                  <m:oMath xmlns:m="http://schemas.openxmlformats.org/officeDocument/2006/math">
                    <m:acc>
                      <m:accPr>
                        <m:chr m:val="̅"/>
                        <m:ctrlPr>
                          <a:rPr lang="pt-PT" i="1">
                            <a:latin typeface="Cambria Math"/>
                          </a:rPr>
                        </m:ctrlPr>
                      </m:accPr>
                      <m:e>
                        <m:r>
                          <a:rPr lang="pt-PT" i="1">
                            <a:latin typeface="Cambria Math" panose="02040503050406030204" pitchFamily="18" charset="0"/>
                          </a:rPr>
                          <m:t>𝑦</m:t>
                        </m:r>
                      </m:e>
                    </m:acc>
                    <m:r>
                      <a:rPr lang="pt-PT" b="0" i="1" smtClean="0">
                        <a:latin typeface="Cambria Math" panose="02040503050406030204" pitchFamily="18" charset="0"/>
                      </a:rPr>
                      <m:t>=7</m:t>
                    </m:r>
                  </m:oMath>
                </a14:m>
                <a:r>
                  <a:rPr lang="pt-PT" dirty="0" smtClean="0"/>
                  <a:t>.</a:t>
                </a:r>
              </a:p>
              <a:p>
                <a:pPr algn="just">
                  <a:lnSpc>
                    <a:spcPct val="150000"/>
                  </a:lnSpc>
                </a:pPr>
                <a:r>
                  <a:rPr lang="pt-PT" dirty="0" smtClean="0"/>
                  <a:t>Repara que a sequência dos desvios em relação à média é igual nas duas amostras</a:t>
                </a:r>
                <a:r>
                  <a:rPr lang="pt-PT" dirty="0"/>
                  <a:t>:</a:t>
                </a:r>
                <a:r>
                  <a:rPr lang="pt-PT" dirty="0" smtClean="0"/>
                  <a:t> </a:t>
                </a:r>
                <a14:m>
                  <m:oMath xmlns:m="http://schemas.openxmlformats.org/officeDocument/2006/math">
                    <m:d>
                      <m:dPr>
                        <m:ctrlPr>
                          <a:rPr lang="pt-PT" b="0" i="1" smtClean="0">
                            <a:latin typeface="Cambria Math"/>
                          </a:rPr>
                        </m:ctrlPr>
                      </m:dPr>
                      <m:e>
                        <m:r>
                          <a:rPr lang="pt-PT" b="0" i="1" smtClean="0">
                            <a:latin typeface="Cambria Math" panose="02040503050406030204" pitchFamily="18" charset="0"/>
                          </a:rPr>
                          <m:t>−2</m:t>
                        </m:r>
                        <m:r>
                          <a:rPr lang="pt-PT" i="1">
                            <a:latin typeface="Cambria Math" panose="02040503050406030204" pitchFamily="18" charset="0"/>
                          </a:rPr>
                          <m:t>, </m:t>
                        </m:r>
                        <m:r>
                          <a:rPr lang="pt-PT" b="0" i="1" smtClean="0">
                            <a:latin typeface="Cambria Math" panose="02040503050406030204" pitchFamily="18" charset="0"/>
                          </a:rPr>
                          <m:t>0</m:t>
                        </m:r>
                        <m:r>
                          <a:rPr lang="pt-PT" i="1">
                            <a:latin typeface="Cambria Math" panose="02040503050406030204" pitchFamily="18" charset="0"/>
                          </a:rPr>
                          <m:t>, </m:t>
                        </m:r>
                        <m:r>
                          <a:rPr lang="pt-PT" b="0" i="1" smtClean="0">
                            <a:latin typeface="Cambria Math" panose="02040503050406030204" pitchFamily="18" charset="0"/>
                          </a:rPr>
                          <m:t>3</m:t>
                        </m:r>
                        <m:r>
                          <a:rPr lang="pt-PT" i="1">
                            <a:latin typeface="Cambria Math" panose="02040503050406030204" pitchFamily="18" charset="0"/>
                          </a:rPr>
                          <m:t>, </m:t>
                        </m:r>
                        <m:r>
                          <a:rPr lang="pt-PT" b="0" i="1" smtClean="0">
                            <a:latin typeface="Cambria Math" panose="02040503050406030204" pitchFamily="18" charset="0"/>
                          </a:rPr>
                          <m:t>−1</m:t>
                        </m:r>
                        <m:r>
                          <a:rPr lang="pt-PT" i="1">
                            <a:latin typeface="Cambria Math" panose="02040503050406030204" pitchFamily="18" charset="0"/>
                          </a:rPr>
                          <m:t>, </m:t>
                        </m:r>
                        <m:r>
                          <a:rPr lang="pt-PT" b="0" i="1" smtClean="0">
                            <a:latin typeface="Cambria Math" panose="02040503050406030204" pitchFamily="18" charset="0"/>
                          </a:rPr>
                          <m:t>0</m:t>
                        </m:r>
                      </m:e>
                    </m:d>
                  </m:oMath>
                </a14:m>
                <a:r>
                  <a:rPr lang="pt-PT" dirty="0" smtClean="0"/>
                  <a:t>. </a:t>
                </a:r>
              </a:p>
              <a:p>
                <a:pPr algn="just">
                  <a:lnSpc>
                    <a:spcPct val="150000"/>
                  </a:lnSpc>
                </a:pPr>
                <a:r>
                  <a:rPr lang="pt-PT" dirty="0" smtClean="0"/>
                  <a:t>Podemos então concluir que  </a:t>
                </a:r>
                <a14:m>
                  <m:oMath xmlns:m="http://schemas.openxmlformats.org/officeDocument/2006/math">
                    <m:sSub>
                      <m:sSubPr>
                        <m:ctrlPr>
                          <a:rPr lang="pt-PT" i="1">
                            <a:latin typeface="Cambria Math"/>
                          </a:rPr>
                        </m:ctrlPr>
                      </m:sSubPr>
                      <m:e>
                        <m:r>
                          <a:rPr lang="pt-PT" i="1">
                            <a:latin typeface="Cambria Math" panose="02040503050406030204" pitchFamily="18" charset="0"/>
                          </a:rPr>
                          <m:t>𝑆</m:t>
                        </m:r>
                      </m:e>
                      <m:sub>
                        <m:r>
                          <a:rPr lang="pt-PT" b="0" i="1" smtClean="0">
                            <a:latin typeface="Cambria Math" panose="02040503050406030204" pitchFamily="18" charset="0"/>
                          </a:rPr>
                          <m:t>𝑦</m:t>
                        </m:r>
                      </m:sub>
                    </m:sSub>
                    <m:r>
                      <a:rPr lang="pt-PT" b="0" i="1" smtClean="0">
                        <a:latin typeface="Cambria Math" panose="02040503050406030204" pitchFamily="18" charset="0"/>
                      </a:rPr>
                      <m:t>=</m:t>
                    </m:r>
                    <m:sSub>
                      <m:sSubPr>
                        <m:ctrlPr>
                          <a:rPr lang="pt-PT" i="1">
                            <a:latin typeface="Cambria Math"/>
                          </a:rPr>
                        </m:ctrlPr>
                      </m:sSubPr>
                      <m:e>
                        <m:r>
                          <a:rPr lang="pt-PT" i="1">
                            <a:latin typeface="Cambria Math" panose="02040503050406030204" pitchFamily="18" charset="0"/>
                          </a:rPr>
                          <m:t>𝑆</m:t>
                        </m:r>
                      </m:e>
                      <m:sub>
                        <m:r>
                          <a:rPr lang="pt-PT" i="1">
                            <a:latin typeface="Cambria Math" panose="02040503050406030204" pitchFamily="18" charset="0"/>
                          </a:rPr>
                          <m:t>𝑥</m:t>
                        </m:r>
                      </m:sub>
                    </m:sSub>
                  </m:oMath>
                </a14:m>
                <a:r>
                  <a:rPr lang="pt-PT" dirty="0" smtClean="0"/>
                  <a:t>.</a:t>
                </a:r>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686172"/>
              </a:xfrm>
              <a:prstGeom prst="rect">
                <a:avLst/>
              </a:prstGeom>
              <a:blipFill rotWithShape="1">
                <a:blip r:embed="rId3"/>
                <a:stretch>
                  <a:fillRect l="-1710" r="-651"/>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3" name="Imagem 2"/>
          <p:cNvPicPr>
            <a:picLocks noChangeAspect="1"/>
          </p:cNvPicPr>
          <p:nvPr/>
        </p:nvPicPr>
        <p:blipFill>
          <a:blip r:embed="rId5"/>
          <a:stretch>
            <a:fillRect/>
          </a:stretch>
        </p:blipFill>
        <p:spPr>
          <a:xfrm>
            <a:off x="1259632" y="1268760"/>
            <a:ext cx="6682201" cy="1687800"/>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256998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547673"/>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nSpc>
                    <a:spcPct val="150000"/>
                  </a:lnSpc>
                </a:pPr>
                <a:endParaRPr lang="pt-PT" dirty="0" smtClean="0"/>
              </a:p>
              <a:p>
                <a:pPr>
                  <a:lnSpc>
                    <a:spcPct val="150000"/>
                  </a:lnSpc>
                </a:pPr>
                <a:endParaRPr lang="pt-PT" dirty="0"/>
              </a:p>
              <a:p>
                <a:pPr>
                  <a:lnSpc>
                    <a:spcPct val="150000"/>
                  </a:lnSpc>
                </a:pPr>
                <a:endParaRPr lang="pt-PT" dirty="0" smtClean="0"/>
              </a:p>
              <a:p>
                <a:pPr>
                  <a:lnSpc>
                    <a:spcPct val="150000"/>
                  </a:lnSpc>
                </a:pPr>
                <a:endParaRPr lang="pt-PT" dirty="0"/>
              </a:p>
              <a:p>
                <a:pPr>
                  <a:lnSpc>
                    <a:spcPct val="150000"/>
                  </a:lnSpc>
                </a:pPr>
                <a:r>
                  <a:rPr lang="pt-PT" u="sng" dirty="0" smtClean="0"/>
                  <a:t>Exemplo</a:t>
                </a:r>
                <a:r>
                  <a:rPr lang="pt-PT" dirty="0" smtClean="0"/>
                  <a:t>:</a:t>
                </a:r>
              </a:p>
              <a:p>
                <a:pPr algn="just">
                  <a:lnSpc>
                    <a:spcPct val="150000"/>
                  </a:lnSpc>
                </a:pPr>
                <a:r>
                  <a:rPr lang="pt-PT" dirty="0" smtClean="0"/>
                  <a:t>Se considerarmos agora as amostras </a:t>
                </a:r>
                <a14:m>
                  <m:oMath xmlns:m="http://schemas.openxmlformats.org/officeDocument/2006/math">
                    <m:m>
                      <m:mPr>
                        <m:mcs>
                          <m:mc>
                            <m:mcPr>
                              <m:count m:val="1"/>
                              <m:mcJc m:val="center"/>
                            </m:mcPr>
                          </m:mc>
                        </m:mcs>
                        <m:ctrlPr>
                          <a:rPr lang="pt-PT" i="1" smtClean="0">
                            <a:latin typeface="Cambria Math"/>
                          </a:rPr>
                        </m:ctrlPr>
                      </m:mPr>
                      <m:mr>
                        <m:e>
                          <m:r>
                            <m:rPr>
                              <m:brk m:alnAt="7"/>
                            </m:rPr>
                            <a:rPr lang="pt-PT" b="0" i="1" smtClean="0">
                              <a:latin typeface="Cambria Math" panose="02040503050406030204" pitchFamily="18" charset="0"/>
                            </a:rPr>
                            <m:t>𝑥</m:t>
                          </m:r>
                        </m:e>
                      </m:mr>
                      <m:mr>
                        <m:e>
                          <m:r>
                            <a:rPr lang="pt-PT" b="0" i="1" smtClean="0">
                              <a:latin typeface="Cambria Math" panose="02040503050406030204" pitchFamily="18" charset="0"/>
                            </a:rPr>
                            <m:t>~</m:t>
                          </m:r>
                        </m:e>
                      </m:mr>
                    </m:m>
                    <m:r>
                      <a:rPr lang="pt-PT" b="0" i="1" smtClean="0">
                        <a:latin typeface="Cambria Math" panose="02040503050406030204" pitchFamily="18" charset="0"/>
                      </a:rPr>
                      <m:t>=(1, 3, 6, 2, 3)</m:t>
                    </m:r>
                  </m:oMath>
                </a14:m>
                <a:r>
                  <a:rPr lang="pt-PT" dirty="0" smtClean="0"/>
                  <a:t> e </a:t>
                </a:r>
                <a14:m>
                  <m:oMath xmlns:m="http://schemas.openxmlformats.org/officeDocument/2006/math">
                    <m:m>
                      <m:mPr>
                        <m:mcs>
                          <m:mc>
                            <m:mcPr>
                              <m:count m:val="1"/>
                              <m:mcJc m:val="center"/>
                            </m:mcPr>
                          </m:mc>
                        </m:mcs>
                        <m:ctrlPr>
                          <a:rPr lang="pt-PT" i="1">
                            <a:latin typeface="Cambria Math"/>
                          </a:rPr>
                        </m:ctrlPr>
                      </m:mPr>
                      <m:mr>
                        <m:e>
                          <m:r>
                            <m:rPr>
                              <m:brk m:alnAt="7"/>
                            </m:rPr>
                            <a:rPr lang="pt-PT" b="0" i="1" smtClean="0">
                              <a:latin typeface="Cambria Math" panose="02040503050406030204" pitchFamily="18" charset="0"/>
                            </a:rPr>
                            <m:t>𝑦</m:t>
                          </m:r>
                        </m:e>
                      </m:mr>
                      <m:mr>
                        <m:e>
                          <m:r>
                            <a:rPr lang="pt-PT" i="1">
                              <a:latin typeface="Cambria Math" panose="02040503050406030204" pitchFamily="18" charset="0"/>
                            </a:rPr>
                            <m:t>~</m:t>
                          </m:r>
                        </m:e>
                      </m:mr>
                    </m:m>
                    <m:r>
                      <a:rPr lang="pt-PT" i="1">
                        <a:latin typeface="Cambria Math" panose="02040503050406030204" pitchFamily="18" charset="0"/>
                      </a:rPr>
                      <m:t>=(</m:t>
                    </m:r>
                    <m:r>
                      <a:rPr lang="pt-PT" b="0" i="1" smtClean="0">
                        <a:latin typeface="Cambria Math" panose="02040503050406030204" pitchFamily="18" charset="0"/>
                      </a:rPr>
                      <m:t>2, 6, 12</m:t>
                    </m:r>
                    <m:r>
                      <a:rPr lang="pt-PT" i="1">
                        <a:latin typeface="Cambria Math" panose="02040503050406030204" pitchFamily="18" charset="0"/>
                      </a:rPr>
                      <m:t>, </m:t>
                    </m:r>
                    <m:r>
                      <a:rPr lang="pt-PT" b="0" i="1" smtClean="0">
                        <a:latin typeface="Cambria Math" panose="02040503050406030204" pitchFamily="18" charset="0"/>
                      </a:rPr>
                      <m:t>4</m:t>
                    </m:r>
                    <m:r>
                      <a:rPr lang="pt-PT" i="1">
                        <a:latin typeface="Cambria Math" panose="02040503050406030204" pitchFamily="18" charset="0"/>
                      </a:rPr>
                      <m:t>, </m:t>
                    </m:r>
                    <m:r>
                      <a:rPr lang="pt-PT" b="0" i="1" smtClean="0">
                        <a:latin typeface="Cambria Math" panose="02040503050406030204" pitchFamily="18" charset="0"/>
                      </a:rPr>
                      <m:t>6</m:t>
                    </m:r>
                    <m:r>
                      <a:rPr lang="pt-PT" i="1">
                        <a:latin typeface="Cambria Math" panose="02040503050406030204" pitchFamily="18" charset="0"/>
                      </a:rPr>
                      <m:t>)</m:t>
                    </m:r>
                  </m:oMath>
                </a14:m>
                <a:r>
                  <a:rPr lang="pt-PT" dirty="0" smtClean="0"/>
                  <a:t>, temos que </a:t>
                </a:r>
                <a14:m>
                  <m:oMath xmlns:m="http://schemas.openxmlformats.org/officeDocument/2006/math">
                    <m:sSub>
                      <m:sSubPr>
                        <m:ctrlPr>
                          <a:rPr lang="pt-PT" b="0" i="1" smtClean="0">
                            <a:latin typeface="Cambria Math"/>
                          </a:rPr>
                        </m:ctrlPr>
                      </m:sSubPr>
                      <m:e>
                        <m:r>
                          <a:rPr lang="pt-PT" b="0" i="1" smtClean="0">
                            <a:latin typeface="Cambria Math" panose="02040503050406030204" pitchFamily="18" charset="0"/>
                          </a:rPr>
                          <m:t>𝑦</m:t>
                        </m:r>
                      </m:e>
                      <m:sub>
                        <m:r>
                          <a:rPr lang="pt-PT" b="0" i="1" smtClean="0">
                            <a:latin typeface="Cambria Math" panose="02040503050406030204" pitchFamily="18" charset="0"/>
                          </a:rPr>
                          <m:t>𝑖</m:t>
                        </m:r>
                      </m:sub>
                    </m:sSub>
                    <m:r>
                      <a:rPr lang="pt-PT" b="0" i="1" smtClean="0">
                        <a:latin typeface="Cambria Math" panose="02040503050406030204" pitchFamily="18" charset="0"/>
                      </a:rPr>
                      <m:t>=</m:t>
                    </m:r>
                    <m:sSub>
                      <m:sSubPr>
                        <m:ctrlPr>
                          <a:rPr lang="pt-PT" i="1">
                            <a:latin typeface="Cambria Math"/>
                          </a:rPr>
                        </m:ctrlPr>
                      </m:sSubPr>
                      <m:e>
                        <m:r>
                          <a:rPr lang="pt-PT" b="0" i="1" smtClean="0">
                            <a:latin typeface="Cambria Math" panose="02040503050406030204" pitchFamily="18" charset="0"/>
                          </a:rPr>
                          <m:t>2</m:t>
                        </m:r>
                        <m:r>
                          <a:rPr lang="pt-PT" b="0" i="1" smtClean="0">
                            <a:latin typeface="Cambria Math" panose="02040503050406030204" pitchFamily="18" charset="0"/>
                          </a:rPr>
                          <m:t>𝑥</m:t>
                        </m:r>
                      </m:e>
                      <m:sub>
                        <m:r>
                          <a:rPr lang="pt-PT" i="1">
                            <a:latin typeface="Cambria Math" panose="02040503050406030204" pitchFamily="18" charset="0"/>
                          </a:rPr>
                          <m:t>𝑖</m:t>
                        </m:r>
                      </m:sub>
                    </m:sSub>
                  </m:oMath>
                </a14:m>
                <a:r>
                  <a:rPr lang="pt-PT" dirty="0" smtClean="0"/>
                  <a:t>, para </a:t>
                </a:r>
                <a14:m>
                  <m:oMath xmlns:m="http://schemas.openxmlformats.org/officeDocument/2006/math">
                    <m:r>
                      <a:rPr lang="pt-PT" b="0" i="1" smtClean="0">
                        <a:latin typeface="Cambria Math" panose="02040503050406030204" pitchFamily="18" charset="0"/>
                      </a:rPr>
                      <m:t>𝑖</m:t>
                    </m:r>
                    <m:r>
                      <a:rPr lang="pt-PT" b="0" i="1" smtClean="0">
                        <a:latin typeface="Cambria Math" panose="02040503050406030204" pitchFamily="18" charset="0"/>
                      </a:rPr>
                      <m:t>=1, …, 5</m:t>
                    </m:r>
                  </m:oMath>
                </a14:m>
                <a:r>
                  <a:rPr lang="pt-PT" dirty="0" smtClean="0"/>
                  <a:t>. Desta forma, </a:t>
                </a:r>
                <a14:m>
                  <m:oMath xmlns:m="http://schemas.openxmlformats.org/officeDocument/2006/math">
                    <m:acc>
                      <m:accPr>
                        <m:chr m:val="̅"/>
                        <m:ctrlPr>
                          <a:rPr lang="pt-PT" i="1" smtClean="0">
                            <a:latin typeface="Cambria Math"/>
                          </a:rPr>
                        </m:ctrlPr>
                      </m:accPr>
                      <m:e>
                        <m:r>
                          <a:rPr lang="pt-PT" b="0" i="1" smtClean="0">
                            <a:latin typeface="Cambria Math" panose="02040503050406030204" pitchFamily="18" charset="0"/>
                          </a:rPr>
                          <m:t>𝑦</m:t>
                        </m:r>
                      </m:e>
                    </m:acc>
                    <m:r>
                      <a:rPr lang="pt-PT" b="0" i="1" smtClean="0">
                        <a:latin typeface="Cambria Math" panose="02040503050406030204" pitchFamily="18" charset="0"/>
                      </a:rPr>
                      <m:t>=2</m:t>
                    </m:r>
                    <m:acc>
                      <m:accPr>
                        <m:chr m:val="̅"/>
                        <m:ctrlPr>
                          <a:rPr lang="pt-PT" i="1">
                            <a:latin typeface="Cambria Math"/>
                          </a:rPr>
                        </m:ctrlPr>
                      </m:accPr>
                      <m:e>
                        <m:r>
                          <a:rPr lang="pt-PT" b="0" i="1" smtClean="0">
                            <a:latin typeface="Cambria Math" panose="02040503050406030204" pitchFamily="18" charset="0"/>
                          </a:rPr>
                          <m:t>𝑥</m:t>
                        </m:r>
                      </m:e>
                    </m:acc>
                  </m:oMath>
                </a14:m>
                <a:r>
                  <a:rPr lang="pt-PT" dirty="0" smtClean="0"/>
                  <a:t>. De facto, </a:t>
                </a:r>
                <a14:m>
                  <m:oMath xmlns:m="http://schemas.openxmlformats.org/officeDocument/2006/math">
                    <m:acc>
                      <m:accPr>
                        <m:chr m:val="̅"/>
                        <m:ctrlPr>
                          <a:rPr lang="pt-PT" i="1">
                            <a:latin typeface="Cambria Math"/>
                          </a:rPr>
                        </m:ctrlPr>
                      </m:accPr>
                      <m:e>
                        <m:r>
                          <a:rPr lang="pt-PT" b="0" i="1" smtClean="0">
                            <a:latin typeface="Cambria Math" panose="02040503050406030204" pitchFamily="18" charset="0"/>
                          </a:rPr>
                          <m:t>𝑥</m:t>
                        </m:r>
                      </m:e>
                    </m:acc>
                    <m:r>
                      <a:rPr lang="pt-PT" b="0" i="1" smtClean="0">
                        <a:latin typeface="Cambria Math" panose="02040503050406030204" pitchFamily="18" charset="0"/>
                      </a:rPr>
                      <m:t>=3</m:t>
                    </m:r>
                  </m:oMath>
                </a14:m>
                <a:r>
                  <a:rPr lang="pt-PT" dirty="0" smtClean="0"/>
                  <a:t> e </a:t>
                </a:r>
                <a14:m>
                  <m:oMath xmlns:m="http://schemas.openxmlformats.org/officeDocument/2006/math">
                    <m:acc>
                      <m:accPr>
                        <m:chr m:val="̅"/>
                        <m:ctrlPr>
                          <a:rPr lang="pt-PT" i="1">
                            <a:latin typeface="Cambria Math"/>
                          </a:rPr>
                        </m:ctrlPr>
                      </m:accPr>
                      <m:e>
                        <m:r>
                          <a:rPr lang="pt-PT" i="1">
                            <a:latin typeface="Cambria Math" panose="02040503050406030204" pitchFamily="18" charset="0"/>
                          </a:rPr>
                          <m:t>𝑦</m:t>
                        </m:r>
                      </m:e>
                    </m:acc>
                    <m:r>
                      <a:rPr lang="pt-PT" b="0" i="1" smtClean="0">
                        <a:latin typeface="Cambria Math" panose="02040503050406030204" pitchFamily="18" charset="0"/>
                      </a:rPr>
                      <m:t>=6</m:t>
                    </m:r>
                  </m:oMath>
                </a14:m>
                <a:r>
                  <a:rPr lang="pt-PT" dirty="0" smtClean="0"/>
                  <a:t>.</a:t>
                </a:r>
              </a:p>
              <a:p>
                <a:pPr algn="just">
                  <a:lnSpc>
                    <a:spcPct val="150000"/>
                  </a:lnSpc>
                </a:pPr>
                <a:r>
                  <a:rPr lang="pt-PT" dirty="0" smtClean="0"/>
                  <a:t>Repara que a sequência dos desvios em relação à média não é, nesta situação, igual nas duas amostras: </a:t>
                </a:r>
                <a14:m>
                  <m:oMath xmlns:m="http://schemas.openxmlformats.org/officeDocument/2006/math">
                    <m:d>
                      <m:dPr>
                        <m:ctrlPr>
                          <a:rPr lang="pt-PT" i="1">
                            <a:latin typeface="Cambria Math"/>
                          </a:rPr>
                        </m:ctrlPr>
                      </m:dPr>
                      <m:e>
                        <m:r>
                          <a:rPr lang="pt-PT" i="1">
                            <a:latin typeface="Cambria Math" panose="02040503050406030204" pitchFamily="18" charset="0"/>
                          </a:rPr>
                          <m:t>−2, 0, 3, −1, 0</m:t>
                        </m:r>
                      </m:e>
                    </m:d>
                    <m:r>
                      <a:rPr lang="pt-PT" b="0" i="1" smtClean="0">
                        <a:latin typeface="Cambria Math" panose="02040503050406030204" pitchFamily="18" charset="0"/>
                        <a:ea typeface="Cambria Math" panose="02040503050406030204" pitchFamily="18" charset="0"/>
                      </a:rPr>
                      <m:t>≠</m:t>
                    </m:r>
                    <m:d>
                      <m:dPr>
                        <m:ctrlPr>
                          <a:rPr lang="pt-PT" i="1">
                            <a:latin typeface="Cambria Math"/>
                          </a:rPr>
                        </m:ctrlPr>
                      </m:dPr>
                      <m:e>
                        <m:r>
                          <a:rPr lang="pt-PT" i="1">
                            <a:latin typeface="Cambria Math" panose="02040503050406030204" pitchFamily="18" charset="0"/>
                          </a:rPr>
                          <m:t>−</m:t>
                        </m:r>
                        <m:r>
                          <a:rPr lang="pt-PT" b="0" i="1" smtClean="0">
                            <a:latin typeface="Cambria Math" panose="02040503050406030204" pitchFamily="18" charset="0"/>
                          </a:rPr>
                          <m:t>4</m:t>
                        </m:r>
                        <m:r>
                          <a:rPr lang="pt-PT" i="1">
                            <a:latin typeface="Cambria Math" panose="02040503050406030204" pitchFamily="18" charset="0"/>
                          </a:rPr>
                          <m:t>, </m:t>
                        </m:r>
                        <m:r>
                          <a:rPr lang="pt-PT" b="0" i="1" smtClean="0">
                            <a:latin typeface="Cambria Math" panose="02040503050406030204" pitchFamily="18" charset="0"/>
                          </a:rPr>
                          <m:t>0, 6</m:t>
                        </m:r>
                        <m:r>
                          <a:rPr lang="pt-PT" i="1">
                            <a:latin typeface="Cambria Math" panose="02040503050406030204" pitchFamily="18" charset="0"/>
                          </a:rPr>
                          <m:t>, −</m:t>
                        </m:r>
                        <m:r>
                          <a:rPr lang="pt-PT" b="0" i="1" smtClean="0">
                            <a:latin typeface="Cambria Math" panose="02040503050406030204" pitchFamily="18" charset="0"/>
                          </a:rPr>
                          <m:t>2</m:t>
                        </m:r>
                        <m:r>
                          <a:rPr lang="pt-PT" i="1">
                            <a:latin typeface="Cambria Math" panose="02040503050406030204" pitchFamily="18" charset="0"/>
                          </a:rPr>
                          <m:t>, 0</m:t>
                        </m:r>
                      </m:e>
                    </m:d>
                  </m:oMath>
                </a14:m>
                <a:r>
                  <a:rPr lang="pt-PT" dirty="0" smtClean="0"/>
                  <a:t>.</a:t>
                </a:r>
              </a:p>
              <a:p>
                <a:pPr>
                  <a:lnSpc>
                    <a:spcPct val="150000"/>
                  </a:lnSpc>
                </a:pPr>
                <a:r>
                  <a:rPr lang="pt-PT" dirty="0" smtClean="0"/>
                  <a:t>Se efetuarmos os cálculos, verificamos que </a:t>
                </a:r>
                <a14:m>
                  <m:oMath xmlns:m="http://schemas.openxmlformats.org/officeDocument/2006/math">
                    <m:sSub>
                      <m:sSubPr>
                        <m:ctrlPr>
                          <a:rPr lang="pt-PT" i="1">
                            <a:latin typeface="Cambria Math"/>
                          </a:rPr>
                        </m:ctrlPr>
                      </m:sSubPr>
                      <m:e>
                        <m:r>
                          <a:rPr lang="pt-PT" i="1">
                            <a:latin typeface="Cambria Math" panose="02040503050406030204" pitchFamily="18" charset="0"/>
                          </a:rPr>
                          <m:t>𝑆</m:t>
                        </m:r>
                      </m:e>
                      <m:sub>
                        <m:r>
                          <a:rPr lang="pt-PT" b="0" i="1" smtClean="0">
                            <a:latin typeface="Cambria Math" panose="02040503050406030204" pitchFamily="18" charset="0"/>
                          </a:rPr>
                          <m:t>𝑦</m:t>
                        </m:r>
                      </m:sub>
                    </m:sSub>
                    <m:r>
                      <a:rPr lang="pt-PT" b="0" i="1" smtClean="0">
                        <a:latin typeface="Cambria Math" panose="02040503050406030204" pitchFamily="18" charset="0"/>
                      </a:rPr>
                      <m:t>=</m:t>
                    </m:r>
                    <m:sSub>
                      <m:sSubPr>
                        <m:ctrlPr>
                          <a:rPr lang="pt-PT" i="1">
                            <a:latin typeface="Cambria Math"/>
                          </a:rPr>
                        </m:ctrlPr>
                      </m:sSubPr>
                      <m:e>
                        <m:r>
                          <a:rPr lang="pt-PT" b="0" i="1" smtClean="0">
                            <a:latin typeface="Cambria Math" panose="02040503050406030204" pitchFamily="18" charset="0"/>
                          </a:rPr>
                          <m:t>2</m:t>
                        </m:r>
                        <m:r>
                          <a:rPr lang="pt-PT" i="1">
                            <a:latin typeface="Cambria Math" panose="02040503050406030204" pitchFamily="18" charset="0"/>
                          </a:rPr>
                          <m:t>𝑆</m:t>
                        </m:r>
                      </m:e>
                      <m:sub>
                        <m:r>
                          <a:rPr lang="pt-PT" i="1">
                            <a:latin typeface="Cambria Math" panose="02040503050406030204" pitchFamily="18" charset="0"/>
                          </a:rPr>
                          <m:t>𝑥</m:t>
                        </m:r>
                      </m:sub>
                    </m:sSub>
                  </m:oMath>
                </a14:m>
                <a:r>
                  <a:rPr lang="pt-PT" dirty="0" smtClean="0"/>
                  <a:t>.</a:t>
                </a:r>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547673"/>
              </a:xfrm>
              <a:prstGeom prst="rect">
                <a:avLst/>
              </a:prstGeom>
              <a:blipFill rotWithShape="1">
                <a:blip r:embed="rId3"/>
                <a:stretch>
                  <a:fillRect l="-1710" r="-651"/>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2" name="Imagem 1"/>
          <p:cNvPicPr>
            <a:picLocks noChangeAspect="1"/>
          </p:cNvPicPr>
          <p:nvPr/>
        </p:nvPicPr>
        <p:blipFill>
          <a:blip r:embed="rId5"/>
          <a:stretch>
            <a:fillRect/>
          </a:stretch>
        </p:blipFill>
        <p:spPr>
          <a:xfrm>
            <a:off x="1259632" y="1268760"/>
            <a:ext cx="6708001" cy="1629600"/>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101656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561779"/>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gn="just"/>
                <a:r>
                  <a:rPr lang="pt-PT" dirty="0" smtClean="0"/>
                  <a:t>Através da propriedade seguinte podemos perceber que, </a:t>
                </a:r>
                <a:r>
                  <a:rPr lang="pt-PT" dirty="0"/>
                  <a:t>utilizando a </a:t>
                </a:r>
                <a:r>
                  <a:rPr lang="pt-PT" dirty="0" smtClean="0"/>
                  <a:t>média (que </a:t>
                </a:r>
                <a:r>
                  <a:rPr lang="pt-PT" dirty="0"/>
                  <a:t>nos indica uma </a:t>
                </a:r>
                <a:r>
                  <a:rPr lang="pt-PT" dirty="0" smtClean="0"/>
                  <a:t>localização) </a:t>
                </a:r>
                <a:r>
                  <a:rPr lang="pt-PT" dirty="0"/>
                  <a:t>e </a:t>
                </a:r>
                <a:r>
                  <a:rPr lang="pt-PT" dirty="0" smtClean="0"/>
                  <a:t>o desvio-padrão (que </a:t>
                </a:r>
                <a:r>
                  <a:rPr lang="pt-PT" dirty="0"/>
                  <a:t>nos indica a dispersão em relação à </a:t>
                </a:r>
                <a:r>
                  <a:rPr lang="pt-PT" dirty="0" smtClean="0"/>
                  <a:t>média), </a:t>
                </a:r>
                <a:r>
                  <a:rPr lang="pt-PT" dirty="0"/>
                  <a:t>podemos ter uma </a:t>
                </a:r>
                <a:r>
                  <a:rPr lang="pt-PT" dirty="0" smtClean="0"/>
                  <a:t>indicação sobre a </a:t>
                </a:r>
                <a:r>
                  <a:rPr lang="pt-PT" dirty="0"/>
                  <a:t>localização </a:t>
                </a:r>
                <a:r>
                  <a:rPr lang="pt-PT" dirty="0" smtClean="0"/>
                  <a:t>de </a:t>
                </a:r>
                <a:r>
                  <a:rPr lang="pt-PT" dirty="0"/>
                  <a:t>todos os valores da </a:t>
                </a:r>
                <a:r>
                  <a:rPr lang="pt-PT" dirty="0" smtClean="0"/>
                  <a:t>amostra.</a:t>
                </a:r>
              </a:p>
              <a:p>
                <a:endParaRPr lang="pt-PT" dirty="0"/>
              </a:p>
              <a:p>
                <a:endParaRPr lang="pt-PT" dirty="0" smtClean="0"/>
              </a:p>
              <a:p>
                <a:endParaRPr lang="pt-PT" dirty="0"/>
              </a:p>
              <a:p>
                <a:endParaRPr lang="pt-PT" dirty="0" smtClean="0"/>
              </a:p>
              <a:p>
                <a:endParaRPr lang="pt-PT" dirty="0"/>
              </a:p>
              <a:p>
                <a:endParaRPr lang="pt-PT" dirty="0" smtClean="0"/>
              </a:p>
              <a:p>
                <a:r>
                  <a:rPr lang="pt-PT" u="sng" dirty="0" smtClean="0"/>
                  <a:t>Exemplo</a:t>
                </a:r>
                <a:r>
                  <a:rPr lang="pt-PT" dirty="0" smtClean="0"/>
                  <a:t>:</a:t>
                </a:r>
              </a:p>
              <a:p>
                <a:pPr algn="just"/>
                <a:r>
                  <a:rPr lang="pt-PT" dirty="0" smtClean="0"/>
                  <a:t>Consideremos uma amostra de dimensão </a:t>
                </a:r>
                <a14:m>
                  <m:oMath xmlns:m="http://schemas.openxmlformats.org/officeDocument/2006/math">
                    <m:r>
                      <a:rPr lang="pt-PT" i="1">
                        <a:latin typeface="Cambria Math" panose="02040503050406030204" pitchFamily="18" charset="0"/>
                      </a:rPr>
                      <m:t>4</m:t>
                    </m:r>
                    <m:r>
                      <a:rPr lang="pt-PT" b="0" i="1" smtClean="0">
                        <a:latin typeface="Cambria Math" panose="02040503050406030204" pitchFamily="18" charset="0"/>
                      </a:rPr>
                      <m:t>0</m:t>
                    </m:r>
                    <m:r>
                      <a:rPr lang="pt-PT" b="0" i="1" smtClean="0">
                        <a:latin typeface="Cambria Math"/>
                      </a:rPr>
                      <m:t>,</m:t>
                    </m:r>
                  </m:oMath>
                </a14:m>
                <a:r>
                  <a:rPr lang="pt-PT" dirty="0" smtClean="0"/>
                  <a:t> com </a:t>
                </a:r>
                <a14:m>
                  <m:oMath xmlns:m="http://schemas.openxmlformats.org/officeDocument/2006/math">
                    <m:acc>
                      <m:accPr>
                        <m:chr m:val="̅"/>
                        <m:ctrlPr>
                          <a:rPr lang="pt-PT" b="0" i="1" smtClean="0">
                            <a:latin typeface="Cambria Math"/>
                          </a:rPr>
                        </m:ctrlPr>
                      </m:accPr>
                      <m:e>
                        <m:r>
                          <a:rPr lang="pt-PT" b="0" i="1" smtClean="0">
                            <a:latin typeface="Cambria Math" panose="02040503050406030204" pitchFamily="18" charset="0"/>
                          </a:rPr>
                          <m:t>𝑥</m:t>
                        </m:r>
                      </m:e>
                    </m:acc>
                    <m:r>
                      <a:rPr lang="pt-PT" b="0" i="1" smtClean="0">
                        <a:latin typeface="Cambria Math" panose="02040503050406030204" pitchFamily="18" charset="0"/>
                      </a:rPr>
                      <m:t>=10</m:t>
                    </m:r>
                  </m:oMath>
                </a14:m>
                <a:r>
                  <a:rPr lang="pt-PT" dirty="0" smtClean="0"/>
                  <a:t> e </a:t>
                </a:r>
                <a14:m>
                  <m:oMath xmlns:m="http://schemas.openxmlformats.org/officeDocument/2006/math">
                    <m:sSub>
                      <m:sSubPr>
                        <m:ctrlPr>
                          <a:rPr lang="pt-PT" i="1">
                            <a:latin typeface="Cambria Math"/>
                          </a:rPr>
                        </m:ctrlPr>
                      </m:sSubPr>
                      <m:e>
                        <m:r>
                          <a:rPr lang="pt-PT" i="1">
                            <a:latin typeface="Cambria Math" panose="02040503050406030204" pitchFamily="18" charset="0"/>
                          </a:rPr>
                          <m:t>𝑆</m:t>
                        </m:r>
                      </m:e>
                      <m:sub>
                        <m:r>
                          <a:rPr lang="pt-PT" b="0" i="1" smtClean="0">
                            <a:latin typeface="Cambria Math" panose="02040503050406030204" pitchFamily="18" charset="0"/>
                          </a:rPr>
                          <m:t>𝑥</m:t>
                        </m:r>
                      </m:sub>
                    </m:sSub>
                    <m:r>
                      <a:rPr lang="pt-PT" b="0" i="1" smtClean="0">
                        <a:latin typeface="Cambria Math" panose="02040503050406030204" pitchFamily="18" charset="0"/>
                      </a:rPr>
                      <m:t>=2</m:t>
                    </m:r>
                  </m:oMath>
                </a14:m>
                <a:r>
                  <a:rPr lang="pt-PT" dirty="0" smtClean="0"/>
                  <a:t>. Esta propriedade permite-nos saber que pelo menos 30 elementos da amostra se encontram no intervalo </a:t>
                </a:r>
                <a14:m>
                  <m:oMath xmlns:m="http://schemas.openxmlformats.org/officeDocument/2006/math">
                    <m:d>
                      <m:dPr>
                        <m:begChr m:val="["/>
                        <m:endChr m:val="]"/>
                        <m:ctrlPr>
                          <a:rPr lang="pt-PT" i="1" smtClean="0">
                            <a:latin typeface="Cambria Math"/>
                          </a:rPr>
                        </m:ctrlPr>
                      </m:dPr>
                      <m:e>
                        <m:r>
                          <a:rPr lang="pt-PT" b="0" i="1" smtClean="0">
                            <a:latin typeface="Cambria Math" panose="02040503050406030204" pitchFamily="18" charset="0"/>
                          </a:rPr>
                          <m:t>6, 14</m:t>
                        </m:r>
                      </m:e>
                    </m:d>
                  </m:oMath>
                </a14:m>
                <a:r>
                  <a:rPr lang="pt-PT" dirty="0" smtClean="0"/>
                  <a:t>. Repara que </a:t>
                </a:r>
                <a14:m>
                  <m:oMath xmlns:m="http://schemas.openxmlformats.org/officeDocument/2006/math">
                    <m:d>
                      <m:dPr>
                        <m:begChr m:val="["/>
                        <m:endChr m:val="]"/>
                        <m:ctrlPr>
                          <a:rPr lang="pt-PT" i="1">
                            <a:latin typeface="Cambria Math"/>
                          </a:rPr>
                        </m:ctrlPr>
                      </m:dPr>
                      <m:e>
                        <m:r>
                          <a:rPr lang="pt-PT" i="1">
                            <a:latin typeface="Cambria Math" panose="02040503050406030204" pitchFamily="18" charset="0"/>
                          </a:rPr>
                          <m:t>6, 14</m:t>
                        </m:r>
                      </m:e>
                    </m:d>
                    <m:r>
                      <a:rPr lang="pt-PT" b="0" i="1" smtClean="0">
                        <a:latin typeface="Cambria Math" panose="02040503050406030204" pitchFamily="18" charset="0"/>
                      </a:rPr>
                      <m:t>=</m:t>
                    </m:r>
                    <m:d>
                      <m:dPr>
                        <m:begChr m:val="["/>
                        <m:endChr m:val="]"/>
                        <m:ctrlPr>
                          <a:rPr lang="pt-PT" i="1">
                            <a:latin typeface="Cambria Math"/>
                          </a:rPr>
                        </m:ctrlPr>
                      </m:dPr>
                      <m:e>
                        <m:acc>
                          <m:accPr>
                            <m:chr m:val="̅"/>
                            <m:ctrlPr>
                              <a:rPr lang="pt-PT" i="1">
                                <a:latin typeface="Cambria Math"/>
                              </a:rPr>
                            </m:ctrlPr>
                          </m:accPr>
                          <m:e>
                            <m:r>
                              <a:rPr lang="pt-PT" i="1">
                                <a:latin typeface="Cambria Math" panose="02040503050406030204" pitchFamily="18" charset="0"/>
                              </a:rPr>
                              <m:t>𝑥</m:t>
                            </m:r>
                          </m:e>
                        </m:acc>
                        <m:r>
                          <a:rPr lang="pt-PT" b="0" i="1" smtClean="0">
                            <a:latin typeface="Cambria Math" panose="02040503050406030204" pitchFamily="18" charset="0"/>
                          </a:rPr>
                          <m:t>−2</m:t>
                        </m:r>
                        <m:sSub>
                          <m:sSubPr>
                            <m:ctrlPr>
                              <a:rPr lang="pt-PT" i="1">
                                <a:latin typeface="Cambria Math"/>
                              </a:rPr>
                            </m:ctrlPr>
                          </m:sSubPr>
                          <m:e>
                            <m:r>
                              <a:rPr lang="pt-PT" i="1">
                                <a:latin typeface="Cambria Math" panose="02040503050406030204" pitchFamily="18" charset="0"/>
                              </a:rPr>
                              <m:t>𝑆</m:t>
                            </m:r>
                          </m:e>
                          <m:sub>
                            <m:r>
                              <a:rPr lang="pt-PT" i="1">
                                <a:latin typeface="Cambria Math" panose="02040503050406030204" pitchFamily="18" charset="0"/>
                              </a:rPr>
                              <m:t>𝑥</m:t>
                            </m:r>
                          </m:sub>
                        </m:sSub>
                        <m:r>
                          <a:rPr lang="pt-PT" i="1">
                            <a:latin typeface="Cambria Math" panose="02040503050406030204" pitchFamily="18" charset="0"/>
                          </a:rPr>
                          <m:t>,</m:t>
                        </m:r>
                        <m:acc>
                          <m:accPr>
                            <m:chr m:val="̅"/>
                            <m:ctrlPr>
                              <a:rPr lang="pt-PT" i="1">
                                <a:latin typeface="Cambria Math"/>
                              </a:rPr>
                            </m:ctrlPr>
                          </m:accPr>
                          <m:e>
                            <m:r>
                              <a:rPr lang="pt-PT" i="1">
                                <a:latin typeface="Cambria Math" panose="02040503050406030204" pitchFamily="18" charset="0"/>
                              </a:rPr>
                              <m:t>𝑥</m:t>
                            </m:r>
                          </m:e>
                        </m:acc>
                        <m:r>
                          <a:rPr lang="pt-PT" b="0" i="1" smtClean="0">
                            <a:latin typeface="Cambria Math" panose="02040503050406030204" pitchFamily="18" charset="0"/>
                          </a:rPr>
                          <m:t>+</m:t>
                        </m:r>
                        <m:r>
                          <a:rPr lang="pt-PT" i="1">
                            <a:latin typeface="Cambria Math" panose="02040503050406030204" pitchFamily="18" charset="0"/>
                          </a:rPr>
                          <m:t>2</m:t>
                        </m:r>
                        <m:sSub>
                          <m:sSubPr>
                            <m:ctrlPr>
                              <a:rPr lang="pt-PT" i="1">
                                <a:latin typeface="Cambria Math"/>
                              </a:rPr>
                            </m:ctrlPr>
                          </m:sSubPr>
                          <m:e>
                            <m:r>
                              <a:rPr lang="pt-PT" i="1">
                                <a:latin typeface="Cambria Math" panose="02040503050406030204" pitchFamily="18" charset="0"/>
                              </a:rPr>
                              <m:t>𝑆</m:t>
                            </m:r>
                          </m:e>
                          <m:sub>
                            <m:r>
                              <a:rPr lang="pt-PT" i="1">
                                <a:latin typeface="Cambria Math" panose="02040503050406030204" pitchFamily="18" charset="0"/>
                              </a:rPr>
                              <m:t>𝑥</m:t>
                            </m:r>
                          </m:sub>
                        </m:sSub>
                      </m:e>
                    </m:d>
                  </m:oMath>
                </a14:m>
                <a:r>
                  <a:rPr lang="pt-PT" dirty="0" smtClean="0"/>
                  <a:t> e, pela propriedade, sabemos que a proporção de elementos que não pertencem a este intervalo é inferior a </a:t>
                </a:r>
                <a14:m>
                  <m:oMath xmlns:m="http://schemas.openxmlformats.org/officeDocument/2006/math">
                    <m:f>
                      <m:fPr>
                        <m:ctrlPr>
                          <a:rPr lang="pt-PT" i="1" smtClean="0">
                            <a:latin typeface="Cambria Math"/>
                          </a:rPr>
                        </m:ctrlPr>
                      </m:fPr>
                      <m:num>
                        <m:r>
                          <a:rPr lang="pt-PT" b="0" i="1" smtClean="0">
                            <a:latin typeface="Cambria Math" panose="02040503050406030204" pitchFamily="18" charset="0"/>
                          </a:rPr>
                          <m:t>1</m:t>
                        </m:r>
                      </m:num>
                      <m:den>
                        <m:sSup>
                          <m:sSupPr>
                            <m:ctrlPr>
                              <a:rPr lang="pt-PT" i="1" smtClean="0">
                                <a:latin typeface="Cambria Math"/>
                              </a:rPr>
                            </m:ctrlPr>
                          </m:sSupPr>
                          <m:e>
                            <m:r>
                              <a:rPr lang="pt-PT" b="0" i="1" smtClean="0">
                                <a:latin typeface="Cambria Math" panose="02040503050406030204" pitchFamily="18" charset="0"/>
                              </a:rPr>
                              <m:t>2</m:t>
                            </m:r>
                          </m:e>
                          <m:sup>
                            <m:r>
                              <a:rPr lang="pt-PT" b="0" i="1" smtClean="0">
                                <a:latin typeface="Cambria Math" panose="02040503050406030204" pitchFamily="18" charset="0"/>
                              </a:rPr>
                              <m:t>2</m:t>
                            </m:r>
                          </m:sup>
                        </m:sSup>
                      </m:den>
                    </m:f>
                  </m:oMath>
                </a14:m>
                <a:r>
                  <a:rPr lang="pt-PT" dirty="0" smtClean="0"/>
                  <a:t>, ou seja, o número de  elementos da amostra que não pertencem a este intervalo é menor do que 10.</a:t>
                </a:r>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561779"/>
              </a:xfrm>
              <a:prstGeom prst="rect">
                <a:avLst/>
              </a:prstGeom>
              <a:blipFill rotWithShape="1">
                <a:blip r:embed="rId3"/>
                <a:stretch>
                  <a:fillRect l="-1710" r="-651" b="-877"/>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3" name="Imagem 2"/>
          <p:cNvPicPr>
            <a:picLocks noChangeAspect="1"/>
          </p:cNvPicPr>
          <p:nvPr/>
        </p:nvPicPr>
        <p:blipFill>
          <a:blip r:embed="rId5"/>
          <a:stretch>
            <a:fillRect/>
          </a:stretch>
        </p:blipFill>
        <p:spPr>
          <a:xfrm>
            <a:off x="1291309" y="2420888"/>
            <a:ext cx="6682201" cy="1577867"/>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220659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5309146"/>
          </a:xfrm>
          <a:prstGeom prst="rect">
            <a:avLst/>
          </a:prstGeom>
        </p:spPr>
        <p:txBody>
          <a:bodyPr wrap="square">
            <a:spAutoFit/>
          </a:bodyPr>
          <a:lstStyle/>
          <a:p>
            <a:pPr>
              <a:lnSpc>
                <a:spcPct val="150000"/>
              </a:lnSpc>
            </a:pPr>
            <a:r>
              <a:rPr lang="pt-PT" sz="2800" b="1" dirty="0" smtClean="0"/>
              <a:t>Medidas </a:t>
            </a:r>
            <a:r>
              <a:rPr lang="pt-PT" sz="2800" b="1" dirty="0"/>
              <a:t>de dispersão</a:t>
            </a:r>
          </a:p>
          <a:p>
            <a:pPr>
              <a:lnSpc>
                <a:spcPct val="150000"/>
              </a:lnSpc>
            </a:pPr>
            <a:r>
              <a:rPr lang="pt-PT" dirty="0" smtClean="0"/>
              <a:t>Para trabalhares um pouco com estas propriedades, sugerimos que faças alguns exercícios.</a:t>
            </a:r>
          </a:p>
          <a:p>
            <a:pPr>
              <a:lnSpc>
                <a:spcPct val="150000"/>
              </a:lnSpc>
            </a:pPr>
            <a:endParaRPr lang="pt-PT" dirty="0"/>
          </a:p>
          <a:p>
            <a:r>
              <a:rPr lang="pt-PT" dirty="0" smtClean="0"/>
              <a:t>Do manual (margem):</a:t>
            </a:r>
          </a:p>
          <a:p>
            <a:r>
              <a:rPr lang="pt-PT" dirty="0" smtClean="0"/>
              <a:t>25 da página 175</a:t>
            </a:r>
          </a:p>
          <a:p>
            <a:r>
              <a:rPr lang="pt-PT" dirty="0" smtClean="0"/>
              <a:t>29 da página 180</a:t>
            </a:r>
          </a:p>
          <a:p>
            <a:r>
              <a:rPr lang="pt-PT" dirty="0" smtClean="0"/>
              <a:t>31 da página 181</a:t>
            </a:r>
          </a:p>
          <a:p>
            <a:pPr>
              <a:lnSpc>
                <a:spcPct val="150000"/>
              </a:lnSpc>
            </a:pPr>
            <a:endParaRPr lang="pt-PT" dirty="0" smtClean="0"/>
          </a:p>
          <a:p>
            <a:pPr>
              <a:lnSpc>
                <a:spcPct val="150000"/>
              </a:lnSpc>
            </a:pPr>
            <a:r>
              <a:rPr lang="pt-PT" dirty="0" smtClean="0"/>
              <a:t>Do </a:t>
            </a:r>
            <a:r>
              <a:rPr lang="pt-PT" smtClean="0"/>
              <a:t>manual (“Aprende Fazendo”):</a:t>
            </a:r>
            <a:endParaRPr lang="pt-PT" dirty="0" smtClean="0"/>
          </a:p>
          <a:p>
            <a:r>
              <a:rPr lang="pt-PT" dirty="0" smtClean="0"/>
              <a:t>5 da página 188</a:t>
            </a:r>
          </a:p>
          <a:p>
            <a:r>
              <a:rPr lang="pt-PT" dirty="0" smtClean="0"/>
              <a:t>7, 8 e 11 da página 189</a:t>
            </a:r>
          </a:p>
          <a:p>
            <a:r>
              <a:rPr lang="pt-PT" dirty="0" smtClean="0"/>
              <a:t>19 da página 191</a:t>
            </a:r>
          </a:p>
          <a:p>
            <a:r>
              <a:rPr lang="pt-PT" dirty="0" smtClean="0"/>
              <a:t>28 e 31 da página 194</a:t>
            </a:r>
            <a:r>
              <a:rPr lang="pt-PT" i="1" dirty="0"/>
              <a:t> </a:t>
            </a:r>
            <a:r>
              <a:rPr lang="pt-PT" i="1" dirty="0" smtClean="0"/>
              <a:t>                                                     </a:t>
            </a:r>
            <a:r>
              <a:rPr lang="pt-PT" sz="800" i="1" dirty="0" smtClean="0"/>
              <a:t>Calvin </a:t>
            </a:r>
            <a:r>
              <a:rPr lang="pt-PT" sz="800" i="1" dirty="0"/>
              <a:t>&amp; Hobbes</a:t>
            </a:r>
            <a:r>
              <a:rPr lang="pt-PT" sz="800" dirty="0"/>
              <a:t>, Bill </a:t>
            </a:r>
            <a:r>
              <a:rPr lang="pt-PT" sz="800" dirty="0" err="1"/>
              <a:t>Watterson</a:t>
            </a:r>
            <a:endParaRPr lang="pt-PT" sz="800" dirty="0" smtClean="0"/>
          </a:p>
          <a:p>
            <a:r>
              <a:rPr lang="pt-PT" dirty="0" smtClean="0"/>
              <a:t>34 da página 195</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636912"/>
            <a:ext cx="26892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385785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59632" y="578319"/>
                <a:ext cx="7488832" cy="5586145"/>
              </a:xfrm>
              <a:prstGeom prst="rect">
                <a:avLst/>
              </a:prstGeom>
            </p:spPr>
            <p:txBody>
              <a:bodyPr wrap="square">
                <a:spAutoFit/>
              </a:bodyPr>
              <a:lstStyle/>
              <a:p>
                <a:pPr>
                  <a:lnSpc>
                    <a:spcPct val="150000"/>
                  </a:lnSpc>
                </a:pPr>
                <a:r>
                  <a:rPr lang="pt-PT" sz="2800" b="1" dirty="0" smtClean="0"/>
                  <a:t>Propriedades </a:t>
                </a:r>
                <a:r>
                  <a:rPr lang="pt-PT" sz="2800" b="1" dirty="0"/>
                  <a:t>da </a:t>
                </a:r>
                <a:r>
                  <a:rPr lang="pt-PT" sz="2800" b="1" dirty="0" smtClean="0"/>
                  <a:t>média</a:t>
                </a:r>
              </a:p>
              <a:p>
                <a:endParaRPr lang="pt-PT" dirty="0" smtClean="0"/>
              </a:p>
              <a:p>
                <a:pPr>
                  <a:lnSpc>
                    <a:spcPct val="150000"/>
                  </a:lnSpc>
                </a:pPr>
                <a:r>
                  <a:rPr lang="pt-PT" u="sng" dirty="0" smtClean="0"/>
                  <a:t>Exemplo:</a:t>
                </a:r>
                <a:r>
                  <a:rPr lang="pt-PT" dirty="0" smtClean="0"/>
                  <a:t> </a:t>
                </a:r>
              </a:p>
              <a:p>
                <a:pPr algn="just">
                  <a:lnSpc>
                    <a:spcPct val="150000"/>
                  </a:lnSpc>
                </a:pPr>
                <a:r>
                  <a:rPr lang="pt-PT" dirty="0" smtClean="0"/>
                  <a:t>Supõe que a variável </a:t>
                </a:r>
                <a14:m>
                  <m:oMath xmlns:m="http://schemas.openxmlformats.org/officeDocument/2006/math">
                    <m:r>
                      <a:rPr lang="pt-PT" i="1" dirty="0" smtClean="0">
                        <a:latin typeface="Cambria Math" panose="02040503050406030204" pitchFamily="18" charset="0"/>
                      </a:rPr>
                      <m:t>𝑥</m:t>
                    </m:r>
                  </m:oMath>
                </a14:m>
                <a:r>
                  <a:rPr lang="pt-PT" dirty="0" smtClean="0"/>
                  <a:t> é a quantidade de água, </a:t>
                </a:r>
                <a:r>
                  <a:rPr lang="pt-PT" dirty="0"/>
                  <a:t>em </a:t>
                </a:r>
                <a:r>
                  <a:rPr lang="pt-PT" dirty="0" smtClean="0"/>
                  <a:t>litros, que cada um dos alunos de uma turma bebeu durante uma festa. A amostra dessas mesmas quantidades em mililitros pode ser obtida da anterior, multiplicando cada um dos valores por 1000. Representemos esta variável por </a:t>
                </a:r>
                <a14:m>
                  <m:oMath xmlns:m="http://schemas.openxmlformats.org/officeDocument/2006/math">
                    <m:r>
                      <a:rPr lang="pt-PT" i="1" dirty="0" smtClean="0">
                        <a:latin typeface="Cambria Math" panose="02040503050406030204" pitchFamily="18" charset="0"/>
                      </a:rPr>
                      <m:t>𝑦</m:t>
                    </m:r>
                  </m:oMath>
                </a14:m>
                <a:r>
                  <a:rPr lang="pt-PT" dirty="0" smtClean="0"/>
                  <a:t>.</a:t>
                </a:r>
              </a:p>
              <a:p>
                <a:pPr algn="just">
                  <a:lnSpc>
                    <a:spcPct val="150000"/>
                  </a:lnSpc>
                </a:pPr>
                <a:r>
                  <a:rPr lang="pt-PT" dirty="0" smtClean="0"/>
                  <a:t> </a:t>
                </a:r>
              </a:p>
              <a:p>
                <a:pPr algn="just">
                  <a:lnSpc>
                    <a:spcPct val="150000"/>
                  </a:lnSpc>
                </a:pPr>
                <a:r>
                  <a:rPr lang="pt-PT" dirty="0" smtClean="0"/>
                  <a:t>Se a média obtida da amostra recolhida em litros for </a:t>
                </a:r>
                <a14:m>
                  <m:oMath xmlns:m="http://schemas.openxmlformats.org/officeDocument/2006/math">
                    <m:acc>
                      <m:accPr>
                        <m:chr m:val="̅"/>
                        <m:ctrlPr>
                          <a:rPr lang="pt-PT" b="0" i="1" smtClean="0">
                            <a:latin typeface="Cambria Math"/>
                          </a:rPr>
                        </m:ctrlPr>
                      </m:accPr>
                      <m:e>
                        <m:r>
                          <a:rPr lang="pt-PT" b="0" i="1" smtClean="0">
                            <a:latin typeface="Cambria Math" panose="02040503050406030204" pitchFamily="18" charset="0"/>
                          </a:rPr>
                          <m:t>𝑥</m:t>
                        </m:r>
                      </m:e>
                    </m:acc>
                    <m:r>
                      <a:rPr lang="pt-PT" b="0" i="1" smtClean="0">
                        <a:latin typeface="Cambria Math" panose="02040503050406030204" pitchFamily="18" charset="0"/>
                      </a:rPr>
                      <m:t>=0,62</m:t>
                    </m:r>
                  </m:oMath>
                </a14:m>
                <a:r>
                  <a:rPr lang="pt-PT" dirty="0" smtClean="0"/>
                  <a:t>, a propriedade da média que acabámos de enunciar permite-nos obter o valor da média dos valores em mililitros:</a:t>
                </a: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pt-PT" i="1" smtClean="0">
                              <a:latin typeface="Cambria Math"/>
                            </a:rPr>
                          </m:ctrlPr>
                        </m:accPr>
                        <m:e>
                          <m:r>
                            <a:rPr lang="pt-PT" b="0" i="1" smtClean="0">
                              <a:latin typeface="Cambria Math" panose="02040503050406030204" pitchFamily="18" charset="0"/>
                            </a:rPr>
                            <m:t>𝑦</m:t>
                          </m:r>
                        </m:e>
                      </m:acc>
                      <m:r>
                        <a:rPr lang="pt-PT" i="1">
                          <a:latin typeface="Cambria Math" panose="02040503050406030204" pitchFamily="18" charset="0"/>
                        </a:rPr>
                        <m:t>=</m:t>
                      </m:r>
                      <m:r>
                        <a:rPr lang="pt-PT" b="0" i="1" smtClean="0">
                          <a:latin typeface="Cambria Math" panose="02040503050406030204" pitchFamily="18" charset="0"/>
                        </a:rPr>
                        <m:t>0,62</m:t>
                      </m:r>
                      <m:r>
                        <a:rPr lang="pt-PT" b="0" i="1" smtClean="0">
                          <a:latin typeface="Cambria Math" panose="02040503050406030204" pitchFamily="18" charset="0"/>
                          <a:ea typeface="Cambria Math" panose="02040503050406030204" pitchFamily="18" charset="0"/>
                        </a:rPr>
                        <m:t>×1000=</m:t>
                      </m:r>
                      <m:r>
                        <a:rPr lang="pt-PT" i="1">
                          <a:latin typeface="Cambria Math" panose="02040503050406030204" pitchFamily="18" charset="0"/>
                        </a:rPr>
                        <m:t>62</m:t>
                      </m:r>
                      <m:r>
                        <a:rPr lang="pt-PT" b="0" i="1" smtClean="0">
                          <a:latin typeface="Cambria Math" panose="02040503050406030204" pitchFamily="18" charset="0"/>
                        </a:rPr>
                        <m:t>0</m:t>
                      </m:r>
                    </m:oMath>
                  </m:oMathPara>
                </a14:m>
                <a:endParaRPr lang="pt-PT" dirty="0" smtClean="0"/>
              </a:p>
              <a:p>
                <a:pPr>
                  <a:lnSpc>
                    <a:spcPct val="150000"/>
                  </a:lnSpc>
                </a:pPr>
                <a:r>
                  <a:rPr lang="pt-PT" dirty="0" smtClean="0"/>
                  <a:t> </a:t>
                </a:r>
                <a:endParaRPr lang="pt-PT" dirty="0"/>
              </a:p>
            </p:txBody>
          </p:sp>
        </mc:Choice>
        <mc:Fallback xmlns="">
          <p:sp>
            <p:nvSpPr>
              <p:cNvPr id="8" name="Rectangle 7"/>
              <p:cNvSpPr>
                <a:spLocks noRot="1" noChangeAspect="1" noMove="1" noResize="1" noEditPoints="1" noAdjustHandles="1" noChangeArrowheads="1" noChangeShapeType="1" noTextEdit="1"/>
              </p:cNvSpPr>
              <p:nvPr/>
            </p:nvSpPr>
            <p:spPr>
              <a:xfrm>
                <a:off x="1259632" y="578319"/>
                <a:ext cx="7488832" cy="5586145"/>
              </a:xfrm>
              <a:prstGeom prst="rect">
                <a:avLst/>
              </a:prstGeom>
              <a:blipFill rotWithShape="1">
                <a:blip r:embed="rId3"/>
                <a:stretch>
                  <a:fillRect l="-1710" r="-651"/>
                </a:stretch>
              </a:blipFill>
            </p:spPr>
            <p:txBody>
              <a:bodyPr/>
              <a:lstStyle/>
              <a:p>
                <a:r>
                  <a:rPr lang="pt-PT">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sp>
        <p:nvSpPr>
          <p:cNvPr id="3" name="CaixaDeTexto 2"/>
          <p:cNvSpPr txBox="1"/>
          <p:nvPr/>
        </p:nvSpPr>
        <p:spPr>
          <a:xfrm>
            <a:off x="4114800" y="2971800"/>
            <a:ext cx="65" cy="276999"/>
          </a:xfrm>
          <a:prstGeom prst="rect">
            <a:avLst/>
          </a:prstGeom>
          <a:noFill/>
        </p:spPr>
        <p:txBody>
          <a:bodyPr wrap="none" lIns="0" tIns="0" rIns="0" bIns="0" rtlCol="0">
            <a:spAutoFit/>
          </a:bodyPr>
          <a:lstStyle/>
          <a:p>
            <a:endParaRPr lang="pt-PT" dirty="0"/>
          </a:p>
        </p:txBody>
      </p:sp>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33559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5309146"/>
          </a:xfrm>
          <a:prstGeom prst="rect">
            <a:avLst/>
          </a:prstGeom>
        </p:spPr>
        <p:txBody>
          <a:bodyPr wrap="square">
            <a:spAutoFit/>
          </a:bodyPr>
          <a:lstStyle/>
          <a:p>
            <a:pPr>
              <a:lnSpc>
                <a:spcPct val="150000"/>
              </a:lnSpc>
            </a:pPr>
            <a:r>
              <a:rPr lang="pt-PT" sz="2800" b="1" dirty="0" smtClean="0"/>
              <a:t>Propriedades </a:t>
            </a:r>
            <a:r>
              <a:rPr lang="pt-PT" sz="2800" b="1" dirty="0"/>
              <a:t>da </a:t>
            </a:r>
            <a:r>
              <a:rPr lang="pt-PT" sz="2800" b="1" dirty="0" smtClean="0"/>
              <a:t>média</a:t>
            </a:r>
          </a:p>
          <a:p>
            <a:endParaRPr lang="pt-PT" dirty="0" smtClean="0"/>
          </a:p>
          <a:p>
            <a:endParaRPr lang="pt-PT" dirty="0"/>
          </a:p>
          <a:p>
            <a:endParaRPr lang="pt-PT" dirty="0"/>
          </a:p>
          <a:p>
            <a:endParaRPr lang="pt-PT" dirty="0"/>
          </a:p>
          <a:p>
            <a:endParaRPr lang="pt-PT" dirty="0"/>
          </a:p>
          <a:p>
            <a:endParaRPr lang="pt-PT" dirty="0"/>
          </a:p>
          <a:p>
            <a:endParaRPr lang="pt-PT" dirty="0"/>
          </a:p>
          <a:p>
            <a:endParaRPr lang="pt-PT" dirty="0"/>
          </a:p>
          <a:p>
            <a:pPr algn="just">
              <a:lnSpc>
                <a:spcPct val="150000"/>
              </a:lnSpc>
            </a:pPr>
            <a:endParaRPr lang="pt-PT" dirty="0" smtClean="0"/>
          </a:p>
          <a:p>
            <a:pPr algn="just">
              <a:lnSpc>
                <a:spcPct val="150000"/>
              </a:lnSpc>
            </a:pPr>
            <a:r>
              <a:rPr lang="pt-PT" dirty="0" smtClean="0"/>
              <a:t>Tal como foi dito anteriormente, a média de uma amostra pode ser utilizada para dar uma indicação sobre o centro da amostra. Esta propriedade diz-nos que basta que existam dois valores distintos para que a amostra seja diferente tanto do valor mínimo como do valor máximo.</a:t>
            </a:r>
            <a:endParaRPr lang="pt-PT" dirty="0"/>
          </a:p>
          <a:p>
            <a:r>
              <a:rPr lang="pt-PT" dirty="0" smtClean="0"/>
              <a:t> </a:t>
            </a:r>
            <a:endParaRPr lang="pt-PT"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3" name="Imagem 2"/>
          <p:cNvPicPr>
            <a:picLocks noChangeAspect="1"/>
          </p:cNvPicPr>
          <p:nvPr/>
        </p:nvPicPr>
        <p:blipFill>
          <a:blip r:embed="rId4"/>
          <a:stretch>
            <a:fillRect/>
          </a:stretch>
        </p:blipFill>
        <p:spPr>
          <a:xfrm>
            <a:off x="1265509" y="1498185"/>
            <a:ext cx="6708001" cy="1927067"/>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2491501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4893647"/>
          </a:xfrm>
          <a:prstGeom prst="rect">
            <a:avLst/>
          </a:prstGeom>
        </p:spPr>
        <p:txBody>
          <a:bodyPr wrap="square">
            <a:spAutoFit/>
          </a:bodyPr>
          <a:lstStyle/>
          <a:p>
            <a:pPr>
              <a:lnSpc>
                <a:spcPct val="150000"/>
              </a:lnSpc>
            </a:pPr>
            <a:r>
              <a:rPr lang="pt-PT" sz="2800" b="1" dirty="0" smtClean="0"/>
              <a:t>Propriedades </a:t>
            </a:r>
            <a:r>
              <a:rPr lang="pt-PT" sz="2800" b="1" dirty="0"/>
              <a:t>da </a:t>
            </a:r>
            <a:r>
              <a:rPr lang="pt-PT" sz="2800" b="1" dirty="0" smtClean="0"/>
              <a:t>média</a:t>
            </a:r>
          </a:p>
          <a:p>
            <a:endParaRPr lang="pt-PT" dirty="0" smtClean="0"/>
          </a:p>
          <a:p>
            <a:endParaRPr lang="pt-PT" dirty="0"/>
          </a:p>
          <a:p>
            <a:endParaRPr lang="pt-PT" dirty="0"/>
          </a:p>
          <a:p>
            <a:endParaRPr lang="pt-PT" dirty="0"/>
          </a:p>
          <a:p>
            <a:endParaRPr lang="pt-PT" dirty="0"/>
          </a:p>
          <a:p>
            <a:endParaRPr lang="pt-PT" dirty="0"/>
          </a:p>
          <a:p>
            <a:pPr algn="just">
              <a:lnSpc>
                <a:spcPct val="150000"/>
              </a:lnSpc>
            </a:pPr>
            <a:endParaRPr lang="pt-PT" dirty="0" smtClean="0"/>
          </a:p>
          <a:p>
            <a:pPr algn="just">
              <a:lnSpc>
                <a:spcPct val="150000"/>
              </a:lnSpc>
            </a:pPr>
            <a:endParaRPr lang="pt-PT" dirty="0"/>
          </a:p>
          <a:p>
            <a:pPr algn="just">
              <a:lnSpc>
                <a:spcPct val="150000"/>
              </a:lnSpc>
            </a:pPr>
            <a:r>
              <a:rPr lang="pt-PT" dirty="0" smtClean="0"/>
              <a:t>No cálculo da média </a:t>
            </a:r>
            <a:r>
              <a:rPr lang="pt-PT" dirty="0"/>
              <a:t>são utilizados </a:t>
            </a:r>
            <a:r>
              <a:rPr lang="pt-PT" dirty="0" smtClean="0"/>
              <a:t>todos </a:t>
            </a:r>
            <a:r>
              <a:rPr lang="pt-PT" dirty="0"/>
              <a:t>os valores da </a:t>
            </a:r>
            <a:r>
              <a:rPr lang="pt-PT" dirty="0" smtClean="0"/>
              <a:t>amostra, pelo que basta que um deles seja alterado para que o valor da média também seja alterado. Este é o motivo pelo qual se afirma que a média é uma medida estatística </a:t>
            </a:r>
            <a:r>
              <a:rPr lang="pt-PT" b="1" dirty="0" smtClean="0"/>
              <a:t>com pouca resistência</a:t>
            </a:r>
            <a:r>
              <a:rPr lang="pt-PT" dirty="0" smtClean="0"/>
              <a:t>.</a:t>
            </a:r>
            <a:endParaRPr lang="pt-PT"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2" name="Imagem 1"/>
          <p:cNvPicPr>
            <a:picLocks noChangeAspect="1"/>
          </p:cNvPicPr>
          <p:nvPr/>
        </p:nvPicPr>
        <p:blipFill>
          <a:blip r:embed="rId4"/>
          <a:stretch>
            <a:fillRect/>
          </a:stretch>
        </p:blipFill>
        <p:spPr>
          <a:xfrm>
            <a:off x="1253398" y="1916832"/>
            <a:ext cx="6656401" cy="1351534"/>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62336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4616648"/>
          </a:xfrm>
          <a:prstGeom prst="rect">
            <a:avLst/>
          </a:prstGeom>
        </p:spPr>
        <p:txBody>
          <a:bodyPr wrap="square">
            <a:spAutoFit/>
          </a:bodyPr>
          <a:lstStyle/>
          <a:p>
            <a:pPr>
              <a:lnSpc>
                <a:spcPct val="150000"/>
              </a:lnSpc>
            </a:pPr>
            <a:r>
              <a:rPr lang="pt-PT" sz="2800" b="1" dirty="0" smtClean="0"/>
              <a:t>Propriedades </a:t>
            </a:r>
            <a:r>
              <a:rPr lang="pt-PT" sz="2800" b="1" dirty="0"/>
              <a:t>da </a:t>
            </a:r>
            <a:r>
              <a:rPr lang="pt-PT" sz="2800" b="1" dirty="0" smtClean="0"/>
              <a:t>média</a:t>
            </a:r>
          </a:p>
          <a:p>
            <a:endParaRPr lang="pt-PT" dirty="0" smtClean="0"/>
          </a:p>
          <a:p>
            <a:endParaRPr lang="pt-PT" dirty="0"/>
          </a:p>
          <a:p>
            <a:endParaRPr lang="pt-PT" dirty="0"/>
          </a:p>
          <a:p>
            <a:endParaRPr lang="pt-PT" dirty="0"/>
          </a:p>
          <a:p>
            <a:endParaRPr lang="pt-PT" dirty="0"/>
          </a:p>
          <a:p>
            <a:endParaRPr lang="pt-PT" dirty="0"/>
          </a:p>
          <a:p>
            <a:pPr algn="just"/>
            <a:r>
              <a:rPr lang="pt-PT" dirty="0" smtClean="0"/>
              <a:t>Esta propriedade permite-nos interpretar o significado da média através de uma situação física. </a:t>
            </a:r>
          </a:p>
          <a:p>
            <a:endParaRPr lang="pt-PT" dirty="0" smtClean="0"/>
          </a:p>
          <a:p>
            <a:r>
              <a:rPr lang="pt-PT" u="sng" dirty="0" smtClean="0"/>
              <a:t>Exemplo</a:t>
            </a:r>
            <a:r>
              <a:rPr lang="pt-PT" dirty="0" smtClean="0"/>
              <a:t>:</a:t>
            </a:r>
          </a:p>
          <a:p>
            <a:pPr algn="just"/>
            <a:r>
              <a:rPr lang="pt-PT" dirty="0" smtClean="0"/>
              <a:t>Se considerarmos que a barra representada na figura não tem massa, e que as bolas situadas </a:t>
            </a:r>
            <a:r>
              <a:rPr lang="pt-PT" dirty="0"/>
              <a:t>nos pontos 0 e </a:t>
            </a:r>
            <a:r>
              <a:rPr lang="pt-PT" dirty="0" smtClean="0"/>
              <a:t>4 têm a mesma massa, facilmente percebemos que o centro de massa se situa no ponto 2, ou seja, </a:t>
            </a:r>
            <a:r>
              <a:rPr lang="pt-PT" dirty="0"/>
              <a:t>que a barra </a:t>
            </a:r>
            <a:r>
              <a:rPr lang="pt-PT" dirty="0" smtClean="0"/>
              <a:t>fica equilibrada se colocarmos </a:t>
            </a:r>
            <a:r>
              <a:rPr lang="pt-PT" dirty="0"/>
              <a:t>o suporte no ponto </a:t>
            </a:r>
            <a:r>
              <a:rPr lang="pt-PT" dirty="0" smtClean="0"/>
              <a:t>2.</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3" name="Imagem 2"/>
          <p:cNvPicPr>
            <a:picLocks noChangeAspect="1"/>
          </p:cNvPicPr>
          <p:nvPr/>
        </p:nvPicPr>
        <p:blipFill>
          <a:blip r:embed="rId4"/>
          <a:stretch>
            <a:fillRect/>
          </a:stretch>
        </p:blipFill>
        <p:spPr>
          <a:xfrm>
            <a:off x="1259632" y="1268760"/>
            <a:ext cx="6682201" cy="1636067"/>
          </a:xfrm>
          <a:prstGeom prst="rect">
            <a:avLst/>
          </a:prstGeom>
        </p:spPr>
      </p:pic>
      <p:pic>
        <p:nvPicPr>
          <p:cNvPr id="4" name="Imagem 3"/>
          <p:cNvPicPr>
            <a:picLocks noChangeAspect="1"/>
          </p:cNvPicPr>
          <p:nvPr/>
        </p:nvPicPr>
        <p:blipFill>
          <a:blip r:embed="rId5"/>
          <a:stretch>
            <a:fillRect/>
          </a:stretch>
        </p:blipFill>
        <p:spPr>
          <a:xfrm>
            <a:off x="1835696" y="5157192"/>
            <a:ext cx="4386001" cy="1293334"/>
          </a:xfrm>
          <a:prstGeom prst="rect">
            <a:avLst/>
          </a:prstGeom>
        </p:spPr>
      </p:pic>
      <p:sp>
        <p:nvSpPr>
          <p:cNvPr id="10" name="TextBox 9"/>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2708511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3785652"/>
          </a:xfrm>
          <a:prstGeom prst="rect">
            <a:avLst/>
          </a:prstGeom>
        </p:spPr>
        <p:txBody>
          <a:bodyPr wrap="square">
            <a:spAutoFit/>
          </a:bodyPr>
          <a:lstStyle/>
          <a:p>
            <a:pPr>
              <a:lnSpc>
                <a:spcPct val="150000"/>
              </a:lnSpc>
            </a:pPr>
            <a:r>
              <a:rPr lang="pt-PT" sz="2800" b="1" dirty="0" smtClean="0"/>
              <a:t>Propriedades </a:t>
            </a:r>
            <a:r>
              <a:rPr lang="pt-PT" sz="2800" b="1" dirty="0"/>
              <a:t>da </a:t>
            </a:r>
            <a:r>
              <a:rPr lang="pt-PT" sz="2800" b="1" dirty="0" smtClean="0"/>
              <a:t>média</a:t>
            </a:r>
          </a:p>
          <a:p>
            <a:r>
              <a:rPr lang="pt-PT" u="sng" dirty="0" smtClean="0"/>
              <a:t>Exemplo</a:t>
            </a:r>
            <a:r>
              <a:rPr lang="pt-PT" dirty="0" smtClean="0"/>
              <a:t>:</a:t>
            </a:r>
          </a:p>
          <a:p>
            <a:pPr algn="just"/>
            <a:r>
              <a:rPr lang="pt-PT" dirty="0" smtClean="0"/>
              <a:t>Consideremos agora uma nova situação com </a:t>
            </a:r>
            <a:r>
              <a:rPr lang="pt-PT" dirty="0"/>
              <a:t>quatro bolas, uma no ponto 1, duas no ponto 4 e uma no ponto </a:t>
            </a:r>
            <a:r>
              <a:rPr lang="pt-PT" dirty="0" smtClean="0"/>
              <a:t>5. É um pouco mais complicado identificar a localização exata do centro de massa, mas podemos facilmente perceber que, para manter a barra em equilíbrio, o ponto de apoio terá de estar mais próximo de 4 do que de 1</a:t>
            </a:r>
            <a:r>
              <a:rPr lang="pt-PT" dirty="0" smtClean="0"/>
              <a:t>.</a:t>
            </a:r>
          </a:p>
          <a:p>
            <a:pPr algn="just"/>
            <a:endParaRPr lang="pt-PT" dirty="0" smtClean="0"/>
          </a:p>
          <a:p>
            <a:pPr algn="just"/>
            <a:r>
              <a:rPr lang="pt-PT" dirty="0" smtClean="0"/>
              <a:t>Se </a:t>
            </a:r>
            <a:r>
              <a:rPr lang="pt-PT" dirty="0"/>
              <a:t>calcularmos a média da amostra constituída pelos valores 1, 4 e 5 de </a:t>
            </a:r>
            <a:r>
              <a:rPr lang="pt-PT" dirty="0" smtClean="0"/>
              <a:t>frequências absolutas </a:t>
            </a:r>
            <a:r>
              <a:rPr lang="pt-PT" dirty="0"/>
              <a:t>1, 2 e 1, respetivamente, obtemos precisamente o valor 3,5, ponto </a:t>
            </a:r>
            <a:r>
              <a:rPr lang="pt-PT" dirty="0" smtClean="0"/>
              <a:t>correspondente ao </a:t>
            </a:r>
            <a:r>
              <a:rPr lang="pt-PT" dirty="0"/>
              <a:t>centro de </a:t>
            </a:r>
            <a:r>
              <a:rPr lang="pt-PT" dirty="0" smtClean="0"/>
              <a:t>massa </a:t>
            </a:r>
            <a:r>
              <a:rPr lang="pt-PT" dirty="0"/>
              <a:t>do sistema composto pelas bolas e pela barra</a:t>
            </a:r>
            <a:r>
              <a:rPr lang="pt-PT" dirty="0" smtClean="0"/>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2" name="Imagem 1"/>
          <p:cNvPicPr>
            <a:picLocks noChangeAspect="1"/>
          </p:cNvPicPr>
          <p:nvPr/>
        </p:nvPicPr>
        <p:blipFill>
          <a:blip r:embed="rId4"/>
          <a:stretch>
            <a:fillRect/>
          </a:stretch>
        </p:blipFill>
        <p:spPr>
          <a:xfrm>
            <a:off x="2267744" y="4365104"/>
            <a:ext cx="4592401" cy="1817134"/>
          </a:xfrm>
          <a:prstGeom prst="rect">
            <a:avLst/>
          </a:prstGeom>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3916786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6540252"/>
          </a:xfrm>
          <a:prstGeom prst="rect">
            <a:avLst/>
          </a:prstGeom>
        </p:spPr>
        <p:txBody>
          <a:bodyPr wrap="square">
            <a:spAutoFit/>
          </a:bodyPr>
          <a:lstStyle/>
          <a:p>
            <a:pPr>
              <a:lnSpc>
                <a:spcPct val="150000"/>
              </a:lnSpc>
            </a:pPr>
            <a:r>
              <a:rPr lang="pt-PT" sz="2800" b="1" dirty="0" smtClean="0"/>
              <a:t>Propriedades </a:t>
            </a:r>
            <a:r>
              <a:rPr lang="pt-PT" sz="2800" b="1" dirty="0"/>
              <a:t>da </a:t>
            </a:r>
            <a:r>
              <a:rPr lang="pt-PT" sz="2800" b="1" dirty="0" smtClean="0"/>
              <a:t>média</a:t>
            </a:r>
            <a:endParaRPr lang="pt-PT" sz="2800" b="1" dirty="0"/>
          </a:p>
          <a:p>
            <a:pPr algn="just">
              <a:lnSpc>
                <a:spcPct val="150000"/>
              </a:lnSpc>
            </a:pPr>
            <a:r>
              <a:rPr lang="pt-PT" dirty="0" smtClean="0"/>
              <a:t>Para trabalhares um pouco com estas propriedades, sugerimos que faças alguns exercícios.</a:t>
            </a:r>
          </a:p>
          <a:p>
            <a:pPr>
              <a:lnSpc>
                <a:spcPct val="150000"/>
              </a:lnSpc>
            </a:pPr>
            <a:endParaRPr lang="pt-PT" dirty="0"/>
          </a:p>
          <a:p>
            <a:r>
              <a:rPr lang="pt-PT" dirty="0" smtClean="0"/>
              <a:t>Do manual (margem):</a:t>
            </a:r>
          </a:p>
          <a:p>
            <a:r>
              <a:rPr lang="pt-PT" dirty="0" smtClean="0"/>
              <a:t>21 da página 171</a:t>
            </a:r>
          </a:p>
          <a:p>
            <a:r>
              <a:rPr lang="pt-PT" dirty="0" smtClean="0"/>
              <a:t>23 </a:t>
            </a:r>
            <a:r>
              <a:rPr lang="pt-PT" dirty="0"/>
              <a:t>da página </a:t>
            </a:r>
            <a:r>
              <a:rPr lang="pt-PT" dirty="0" smtClean="0"/>
              <a:t>173</a:t>
            </a:r>
          </a:p>
          <a:p>
            <a:r>
              <a:rPr lang="pt-PT" dirty="0" smtClean="0"/>
              <a:t>24 da página 174</a:t>
            </a:r>
          </a:p>
          <a:p>
            <a:pPr>
              <a:lnSpc>
                <a:spcPct val="150000"/>
              </a:lnSpc>
            </a:pPr>
            <a:endParaRPr lang="pt-PT" dirty="0" smtClean="0"/>
          </a:p>
          <a:p>
            <a:pPr>
              <a:lnSpc>
                <a:spcPct val="150000"/>
              </a:lnSpc>
            </a:pPr>
            <a:r>
              <a:rPr lang="pt-PT" dirty="0" smtClean="0"/>
              <a:t>Do manual (“Aprende Fazendo”):</a:t>
            </a:r>
          </a:p>
          <a:p>
            <a:r>
              <a:rPr lang="pt-PT" dirty="0"/>
              <a:t>4</a:t>
            </a:r>
            <a:r>
              <a:rPr lang="pt-PT" dirty="0" smtClean="0"/>
              <a:t> </a:t>
            </a:r>
            <a:r>
              <a:rPr lang="pt-PT" dirty="0"/>
              <a:t>da página </a:t>
            </a:r>
            <a:r>
              <a:rPr lang="pt-PT" dirty="0" smtClean="0"/>
              <a:t>188</a:t>
            </a:r>
          </a:p>
          <a:p>
            <a:r>
              <a:rPr lang="pt-PT" dirty="0" smtClean="0"/>
              <a:t>22 da página 192</a:t>
            </a:r>
          </a:p>
          <a:p>
            <a:r>
              <a:rPr lang="pt-PT" dirty="0" smtClean="0"/>
              <a:t>39 </a:t>
            </a:r>
            <a:r>
              <a:rPr lang="pt-PT" dirty="0"/>
              <a:t>da página </a:t>
            </a:r>
            <a:r>
              <a:rPr lang="pt-PT" dirty="0" smtClean="0"/>
              <a:t>196</a:t>
            </a:r>
            <a:endParaRPr lang="pt-PT" dirty="0"/>
          </a:p>
          <a:p>
            <a:endParaRPr lang="pt-PT" dirty="0"/>
          </a:p>
          <a:p>
            <a:endParaRPr lang="pt-PT" sz="1100" dirty="0" smtClean="0"/>
          </a:p>
          <a:p>
            <a:r>
              <a:rPr lang="pt-PT" sz="800" i="1" dirty="0"/>
              <a:t> </a:t>
            </a:r>
            <a:r>
              <a:rPr lang="pt-PT" sz="800" i="1" dirty="0" smtClean="0"/>
              <a:t>                                                                                                                                                                                                                             Calvin </a:t>
            </a:r>
            <a:r>
              <a:rPr lang="pt-PT" sz="800" i="1" dirty="0"/>
              <a:t>&amp; Hobbes</a:t>
            </a:r>
            <a:r>
              <a:rPr lang="pt-PT" sz="800" dirty="0"/>
              <a:t>, Bill </a:t>
            </a:r>
            <a:r>
              <a:rPr lang="pt-PT" sz="800" dirty="0" err="1"/>
              <a:t>Watterson</a:t>
            </a:r>
            <a:endParaRPr lang="pt-PT" sz="800" dirty="0" smtClean="0"/>
          </a:p>
          <a:p>
            <a:endParaRPr lang="pt-PT" dirty="0"/>
          </a:p>
          <a:p>
            <a:r>
              <a:rPr lang="pt-PT" dirty="0" smtClean="0"/>
              <a:t> </a:t>
            </a:r>
            <a:endParaRPr lang="pt-PT" dirty="0"/>
          </a:p>
          <a:p>
            <a:endParaRPr lang="pt-PT" dirty="0" smtClean="0"/>
          </a:p>
          <a:p>
            <a:endParaRPr lang="pt-PT"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5" y="2996952"/>
            <a:ext cx="26892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2046123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48"/>
            <a:ext cx="468300" cy="6858000"/>
          </a:xfrm>
          <a:prstGeom prst="rect">
            <a:avLst/>
          </a:prstGeom>
        </p:spPr>
      </p:pic>
      <p:sp>
        <p:nvSpPr>
          <p:cNvPr id="8" name="Rectangle 7"/>
          <p:cNvSpPr/>
          <p:nvPr/>
        </p:nvSpPr>
        <p:spPr>
          <a:xfrm>
            <a:off x="1259632" y="578319"/>
            <a:ext cx="7488832" cy="5724644"/>
          </a:xfrm>
          <a:prstGeom prst="rect">
            <a:avLst/>
          </a:prstGeom>
        </p:spPr>
        <p:txBody>
          <a:bodyPr wrap="square">
            <a:spAutoFit/>
          </a:bodyPr>
          <a:lstStyle/>
          <a:p>
            <a:pPr>
              <a:lnSpc>
                <a:spcPct val="150000"/>
              </a:lnSpc>
            </a:pPr>
            <a:r>
              <a:rPr lang="pt-PT" sz="2800" b="1" dirty="0" smtClean="0"/>
              <a:t>Medidas </a:t>
            </a:r>
            <a:r>
              <a:rPr lang="pt-PT" sz="2800" b="1" dirty="0"/>
              <a:t>de </a:t>
            </a:r>
            <a:r>
              <a:rPr lang="pt-PT" sz="2800" b="1" dirty="0" smtClean="0"/>
              <a:t>dispersão</a:t>
            </a:r>
          </a:p>
          <a:p>
            <a:pPr algn="just">
              <a:lnSpc>
                <a:spcPct val="150000"/>
              </a:lnSpc>
            </a:pPr>
            <a:r>
              <a:rPr lang="pt-PT" dirty="0" smtClean="0"/>
              <a:t>Tal como vimos anteriormente, as medidas de localização podem ser utilizadas para identificar </a:t>
            </a:r>
            <a:r>
              <a:rPr lang="pt-PT" dirty="0"/>
              <a:t>algumas localizações num conjunto de dados </a:t>
            </a:r>
            <a:r>
              <a:rPr lang="pt-PT" dirty="0" smtClean="0"/>
              <a:t>numéricos. </a:t>
            </a:r>
            <a:br>
              <a:rPr lang="pt-PT" dirty="0" smtClean="0"/>
            </a:br>
            <a:r>
              <a:rPr lang="pt-PT" dirty="0" smtClean="0"/>
              <a:t>A média, em particular, indica-nos o centro da amostra. </a:t>
            </a:r>
          </a:p>
          <a:p>
            <a:pPr algn="just">
              <a:lnSpc>
                <a:spcPct val="150000"/>
              </a:lnSpc>
            </a:pPr>
            <a:endParaRPr lang="pt-PT" dirty="0" smtClean="0"/>
          </a:p>
          <a:p>
            <a:pPr algn="just">
              <a:lnSpc>
                <a:spcPct val="150000"/>
              </a:lnSpc>
            </a:pPr>
            <a:r>
              <a:rPr lang="pt-PT" dirty="0" smtClean="0"/>
              <a:t>Existem outros tipos de medidas estatísticas, como as medidas de dispersão, que nos fornecem outras informações.</a:t>
            </a:r>
          </a:p>
          <a:p>
            <a:pPr algn="just">
              <a:lnSpc>
                <a:spcPct val="150000"/>
              </a:lnSpc>
            </a:pPr>
            <a:r>
              <a:rPr lang="pt-PT" dirty="0" smtClean="0"/>
              <a:t>Em anos anteriores falaste, por exemplo, em </a:t>
            </a:r>
            <a:r>
              <a:rPr lang="pt-PT" b="1" dirty="0" smtClean="0"/>
              <a:t>amplitude </a:t>
            </a:r>
            <a:r>
              <a:rPr lang="pt-PT" b="1" dirty="0"/>
              <a:t>total</a:t>
            </a:r>
            <a:r>
              <a:rPr lang="pt-PT" dirty="0"/>
              <a:t> de </a:t>
            </a:r>
            <a:r>
              <a:rPr lang="pt-PT" dirty="0" smtClean="0"/>
              <a:t>uma amostra (diferença entre o </a:t>
            </a:r>
            <a:r>
              <a:rPr lang="pt-PT" dirty="0"/>
              <a:t>seu valor máximo e o </a:t>
            </a:r>
            <a:r>
              <a:rPr lang="pt-PT" dirty="0" smtClean="0"/>
              <a:t>seu valor mínimo) e em </a:t>
            </a:r>
            <a:r>
              <a:rPr lang="pt-PT" b="1" dirty="0" smtClean="0"/>
              <a:t>amplitude interquartil</a:t>
            </a:r>
            <a:r>
              <a:rPr lang="pt-PT" dirty="0" smtClean="0"/>
              <a:t> </a:t>
            </a:r>
            <a:r>
              <a:rPr lang="pt-PT" dirty="0"/>
              <a:t>de uma </a:t>
            </a:r>
            <a:r>
              <a:rPr lang="pt-PT" dirty="0" smtClean="0"/>
              <a:t>amostra (diferença </a:t>
            </a:r>
            <a:r>
              <a:rPr lang="pt-PT" dirty="0"/>
              <a:t>entre </a:t>
            </a:r>
            <a:r>
              <a:rPr lang="pt-PT" dirty="0" smtClean="0"/>
              <a:t>o terceiro </a:t>
            </a:r>
            <a:r>
              <a:rPr lang="pt-PT" dirty="0"/>
              <a:t>e o </a:t>
            </a:r>
            <a:r>
              <a:rPr lang="pt-PT" dirty="0" smtClean="0"/>
              <a:t>primeiro quartil).</a:t>
            </a:r>
          </a:p>
          <a:p>
            <a:pPr algn="just">
              <a:lnSpc>
                <a:spcPct val="150000"/>
              </a:lnSpc>
            </a:pPr>
            <a:endParaRPr lang="pt-PT" dirty="0"/>
          </a:p>
          <a:p>
            <a:pPr algn="just">
              <a:lnSpc>
                <a:spcPct val="150000"/>
              </a:lnSpc>
            </a:pPr>
            <a:r>
              <a:rPr lang="pt-PT" dirty="0" smtClean="0"/>
              <a:t>Vamos agora introduzir outras medidas de dispersão, com especial atenção para o desvio-padrão.</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6093296"/>
            <a:ext cx="1906477" cy="498356"/>
          </a:xfrm>
          <a:prstGeom prst="rect">
            <a:avLst/>
          </a:prstGeom>
        </p:spPr>
      </p:pic>
      <p:sp>
        <p:nvSpPr>
          <p:cNvPr id="5" name="TextBox 4"/>
          <p:cNvSpPr txBox="1"/>
          <p:nvPr/>
        </p:nvSpPr>
        <p:spPr>
          <a:xfrm>
            <a:off x="1224541" y="6314653"/>
            <a:ext cx="140415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PT" sz="1200" i="1" dirty="0" smtClean="0"/>
              <a:t>Expoente</a:t>
            </a:r>
            <a:r>
              <a:rPr lang="pt-PT" sz="1200" i="1" baseline="30000" dirty="0" smtClean="0"/>
              <a:t>10</a:t>
            </a:r>
            <a:endParaRPr lang="pt-PT" sz="1200" i="1" baseline="30000" dirty="0"/>
          </a:p>
        </p:txBody>
      </p:sp>
    </p:spTree>
    <p:extLst>
      <p:ext uri="{BB962C8B-B14F-4D97-AF65-F5344CB8AC3E}">
        <p14:creationId xmlns:p14="http://schemas.microsoft.com/office/powerpoint/2010/main" val="1081436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4545</TotalTime>
  <Words>1898</Words>
  <Application>Microsoft Office PowerPoint</Application>
  <PresentationFormat>On-screen Show (4:3)</PresentationFormat>
  <Paragraphs>240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Rocha</dc:creator>
  <cp:lastModifiedBy>Mario Ferreira - AccountAdmin</cp:lastModifiedBy>
  <cp:revision>219</cp:revision>
  <dcterms:created xsi:type="dcterms:W3CDTF">2015-09-22T11:07:06Z</dcterms:created>
  <dcterms:modified xsi:type="dcterms:W3CDTF">2016-05-24T13:21:40Z</dcterms:modified>
</cp:coreProperties>
</file>