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8" r:id="rId2"/>
    <p:sldId id="259" r:id="rId3"/>
    <p:sldId id="260" r:id="rId4"/>
    <p:sldId id="267" r:id="rId5"/>
    <p:sldId id="262" r:id="rId6"/>
    <p:sldId id="263" r:id="rId7"/>
    <p:sldId id="264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41" d="100"/>
          <a:sy n="41" d="100"/>
        </p:scale>
        <p:origin x="-1248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4CF0B-06EC-0B42-9D8B-B172CAB22FBB}" type="datetimeFigureOut">
              <a:rPr lang="en-US" smtClean="0"/>
              <a:t>15/04/16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4BFC1-AE4C-B54B-9041-F885B431D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97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4BFC1-AE4C-B54B-9041-F885B431D5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87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638" y="550863"/>
            <a:ext cx="8237537" cy="11430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pt-PT" noProof="0" smtClean="0"/>
              <a:t>Click to edit Master title style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375" y="2754313"/>
            <a:ext cx="5697538" cy="6080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PT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92100" y="6196013"/>
            <a:ext cx="1905000" cy="458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6375" y="6196013"/>
            <a:ext cx="3981450" cy="458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46938" y="6196013"/>
            <a:ext cx="1676400" cy="458787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BC4001BB-6C29-4744-816B-388F20B64714}" type="slidenum">
              <a:rPr lang="pt-PT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4340006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05508-EA40-5648-90EB-03E7C62C8DE5}" type="slidenum">
              <a:rPr lang="pt-PT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7846407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67513" y="138113"/>
            <a:ext cx="2195512" cy="592137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77800" y="138113"/>
            <a:ext cx="6437313" cy="592137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C944A-713C-9840-A7D4-363D60C96EB3}" type="slidenum">
              <a:rPr lang="pt-PT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2659457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718BF-8BEF-2F4B-A7F7-96858024734E}" type="slidenum">
              <a:rPr lang="pt-PT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5874693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46A3E-0611-7845-AFA1-5A319E4AF995}" type="slidenum">
              <a:rPr lang="pt-PT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4141783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77800" y="1652588"/>
            <a:ext cx="4316413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6613" y="1652588"/>
            <a:ext cx="4316412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1CDD9-FAE1-D14B-B0FE-0D4F656FD6B7}" type="slidenum">
              <a:rPr lang="pt-PT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141084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3B2FD-FD72-6F45-B019-A20C38606538}" type="slidenum">
              <a:rPr lang="pt-PT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5102222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024EF-118F-F646-B41F-E1604BBDD170}" type="slidenum">
              <a:rPr lang="pt-PT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0775220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A2A6E-8859-CF4D-BD46-4789F50ED9C0}" type="slidenum">
              <a:rPr lang="pt-PT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8116523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92A78-8B40-EC40-9C95-D783BECBB7ED}" type="slidenum">
              <a:rPr lang="pt-PT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3917614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C1EB-FE0C-1B4D-809C-9BE7F7355FB3}" type="slidenum">
              <a:rPr lang="pt-PT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pt-PT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0176475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6375" y="138113"/>
            <a:ext cx="73437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" y="1652588"/>
            <a:ext cx="8785225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3988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7538" y="6248400"/>
            <a:ext cx="2894012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0725" y="6221413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 smtClean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8E0C8D9-5766-9B4E-8BE2-898C7AD85CB6}" type="slidenum">
              <a:rPr lang="pt-PT">
                <a:solidFill>
                  <a:srgbClr val="000000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t-PT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29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microsoft.com/office/2007/relationships/hdphoto" Target="../media/hdphoto1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 descr="ig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10649"/>
            <a:ext cx="18002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3" descr="CE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96" y="115411"/>
            <a:ext cx="4318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6" descr="esr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124183"/>
            <a:ext cx="22796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47520" y="516760"/>
            <a:ext cx="276109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dirty="0" smtClean="0">
                <a:solidFill>
                  <a:srgbClr val="000000"/>
                </a:solidFill>
                <a:latin typeface="Arial"/>
              </a:rPr>
              <a:t>Nós Propomos!</a:t>
            </a:r>
            <a:endParaRPr lang="pt-PT" sz="3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75659" y="1008298"/>
            <a:ext cx="6342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dirty="0" smtClean="0">
                <a:solidFill>
                  <a:srgbClr val="000000"/>
                </a:solidFill>
                <a:latin typeface="Arial"/>
              </a:rPr>
              <a:t>Cidadania, Sustentabilidade e Inovação</a:t>
            </a:r>
          </a:p>
          <a:p>
            <a:pPr algn="ctr"/>
            <a:r>
              <a:rPr lang="pt-PT" sz="2400" dirty="0" smtClean="0">
                <a:solidFill>
                  <a:srgbClr val="000000"/>
                </a:solidFill>
                <a:latin typeface="Arial"/>
              </a:rPr>
              <a:t>na Educação Geográfica 2014/15</a:t>
            </a:r>
            <a:endParaRPr lang="pt-PT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51757" y="1839295"/>
            <a:ext cx="2311447" cy="32711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0596" y="3959415"/>
            <a:ext cx="69051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000000"/>
                </a:solidFill>
                <a:latin typeface="Arial"/>
              </a:rPr>
              <a:t>Benvinda Gonçalves ; Cecília Realista ; </a:t>
            </a:r>
            <a:r>
              <a:rPr lang="pt-PT" dirty="0" err="1">
                <a:solidFill>
                  <a:srgbClr val="000000"/>
                </a:solidFill>
                <a:latin typeface="Arial"/>
              </a:rPr>
              <a:t>Leonine</a:t>
            </a:r>
            <a:r>
              <a:rPr lang="pt-PT" dirty="0">
                <a:solidFill>
                  <a:srgbClr val="000000"/>
                </a:solidFill>
                <a:latin typeface="Arial"/>
              </a:rPr>
              <a:t> Alves ; M. Célia Folgado ; </a:t>
            </a:r>
            <a:r>
              <a:rPr lang="pt-PT" dirty="0" smtClean="0">
                <a:solidFill>
                  <a:srgbClr val="000000"/>
                </a:solidFill>
                <a:latin typeface="Arial"/>
              </a:rPr>
              <a:t> M</a:t>
            </a:r>
            <a:r>
              <a:rPr lang="pt-PT" dirty="0">
                <a:solidFill>
                  <a:srgbClr val="000000"/>
                </a:solidFill>
                <a:latin typeface="Arial"/>
              </a:rPr>
              <a:t>. Conceição Gerardo ; M. Lourdes F Santos </a:t>
            </a:r>
            <a:r>
              <a:rPr lang="pt-PT" dirty="0" smtClean="0">
                <a:solidFill>
                  <a:srgbClr val="000000"/>
                </a:solidFill>
                <a:latin typeface="Arial"/>
              </a:rPr>
              <a:t>; M </a:t>
            </a:r>
            <a:r>
              <a:rPr lang="pt-PT" dirty="0">
                <a:solidFill>
                  <a:srgbClr val="000000"/>
                </a:solidFill>
                <a:latin typeface="Arial"/>
              </a:rPr>
              <a:t>Lucília M </a:t>
            </a:r>
            <a:r>
              <a:rPr lang="pt-PT" dirty="0" smtClean="0">
                <a:solidFill>
                  <a:srgbClr val="000000"/>
                </a:solidFill>
                <a:latin typeface="Arial"/>
              </a:rPr>
              <a:t>Dias; Clara </a:t>
            </a:r>
            <a:r>
              <a:rPr lang="pt-PT" dirty="0">
                <a:solidFill>
                  <a:srgbClr val="000000"/>
                </a:solidFill>
                <a:latin typeface="Arial"/>
              </a:rPr>
              <a:t>R</a:t>
            </a:r>
            <a:r>
              <a:rPr lang="pt-PT" dirty="0" smtClean="0">
                <a:solidFill>
                  <a:srgbClr val="000000"/>
                </a:solidFill>
                <a:latin typeface="Arial"/>
              </a:rPr>
              <a:t>ocha Santos </a:t>
            </a:r>
          </a:p>
          <a:p>
            <a:r>
              <a:rPr lang="pt-PT" dirty="0" smtClean="0">
                <a:solidFill>
                  <a:srgbClr val="000000"/>
                </a:solidFill>
                <a:latin typeface="Arial"/>
              </a:rPr>
              <a:t>Universidade Sénior Intergeracional de Agualva Mira Sintra</a:t>
            </a:r>
            <a:endParaRPr lang="pt-PT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25697" y="5377957"/>
            <a:ext cx="2096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dirty="0">
                <a:solidFill>
                  <a:srgbClr val="006600"/>
                </a:solidFill>
                <a:latin typeface="Arial" charset="0"/>
              </a:rPr>
              <a:t>4 de maio de 2015</a:t>
            </a:r>
          </a:p>
        </p:txBody>
      </p:sp>
      <p:pic>
        <p:nvPicPr>
          <p:cNvPr id="12" name="Picture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96" y="5110466"/>
            <a:ext cx="2987040" cy="151384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13" name="Picture 12" descr="Logo USIAMS-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89" y="5153088"/>
            <a:ext cx="1524000" cy="152400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8" t="8651" r="44995" b="57343"/>
          <a:stretch/>
        </p:blipFill>
        <p:spPr bwMode="auto">
          <a:xfrm>
            <a:off x="7287598" y="5738374"/>
            <a:ext cx="1600895" cy="8859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30199" y="1853556"/>
            <a:ext cx="64806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cap="all" dirty="0"/>
              <a:t>Recuperação espaço </a:t>
            </a:r>
            <a:r>
              <a:rPr lang="pt-PT" sz="2800" b="1" cap="all" dirty="0" smtClean="0"/>
              <a:t>pÚblico </a:t>
            </a:r>
            <a:r>
              <a:rPr lang="pt-PT" sz="2800" b="1" cap="all" dirty="0"/>
              <a:t>na Anta de </a:t>
            </a:r>
            <a:r>
              <a:rPr lang="pt-PT" sz="2800" b="1" cap="all" dirty="0" smtClean="0"/>
              <a:t>Agualva</a:t>
            </a:r>
            <a:r>
              <a:rPr lang="pt-PT" sz="2800" dirty="0" smtClean="0">
                <a:effectLst/>
              </a:rPr>
              <a:t> 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330200" y="2782669"/>
            <a:ext cx="6795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cap="all" dirty="0"/>
              <a:t>Valorização ambiental do </a:t>
            </a:r>
            <a:r>
              <a:rPr lang="pt-PT" sz="2000" b="1" cap="all" dirty="0" smtClean="0"/>
              <a:t>território classificado </a:t>
            </a:r>
            <a:r>
              <a:rPr lang="pt-PT" sz="2000" b="1" cap="all" dirty="0"/>
              <a:t>e desenvolvimento local</a:t>
            </a:r>
            <a:r>
              <a:rPr lang="pt-PT" sz="2000" dirty="0" smtClean="0">
                <a:effectLst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8962178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5401"/>
            <a:ext cx="9144000" cy="57794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-105420"/>
            <a:ext cx="78577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 smtClean="0"/>
              <a:t>LOCALIZAÇÂO e enquadramento, a norte da freguesia, um dos raros espaços públicos verdes que urge recuperar e promover a sua  utilização</a:t>
            </a:r>
            <a:endParaRPr lang="pt-PT" sz="22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358361" y="3120942"/>
            <a:ext cx="322920" cy="882473"/>
          </a:xfrm>
          <a:prstGeom prst="straightConnector1">
            <a:avLst/>
          </a:prstGeom>
          <a:ln w="38100" cmpd="sng">
            <a:solidFill>
              <a:srgbClr val="00CC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570110"/>
      </p:ext>
    </p:extLst>
  </p:cSld>
  <p:clrMapOvr>
    <a:masterClrMapping/>
  </p:clrMapOvr>
  <p:transition xmlns:p14="http://schemas.microsoft.com/office/powerpoint/2010/main"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67" y="424774"/>
            <a:ext cx="7034260" cy="44460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5041" y="4935358"/>
            <a:ext cx="6996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 Espaço verde público no interior de tecido urbano</a:t>
            </a:r>
          </a:p>
          <a:p>
            <a:r>
              <a:rPr lang="pt-PT" sz="2400" dirty="0" smtClean="0"/>
              <a:t>Para a sua recuperação e manutenção pretende –se que seja mais utilizado, torná-lo mais atrativo, e assim possa ser preservado.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1831017288"/>
      </p:ext>
    </p:extLst>
  </p:cSld>
  <p:clrMapOvr>
    <a:masterClrMapping/>
  </p:clrMapOvr>
  <p:transition xmlns:p14="http://schemas.microsoft.com/office/powerpoint/2010/main"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6545" b="13891"/>
          <a:stretch/>
        </p:blipFill>
        <p:spPr>
          <a:xfrm>
            <a:off x="0" y="0"/>
            <a:ext cx="7642321" cy="56624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3275" y="5662486"/>
            <a:ext cx="782668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A Anta de Agualva foi considerada monumento nacional em 1910….Contudo at</a:t>
            </a:r>
            <a:r>
              <a:rPr lang="pt-PT" sz="2400" dirty="0" smtClean="0"/>
              <a:t>é ao momento presente nada foi feito no sentido da sua preservação e valorização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3968226963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29" y="344988"/>
            <a:ext cx="2691757" cy="17912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010" y="2918894"/>
            <a:ext cx="2102812" cy="1575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94838"/>
            <a:ext cx="2992386" cy="2099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0706" y="307321"/>
            <a:ext cx="3289300" cy="246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9662" y="4649127"/>
            <a:ext cx="4226268" cy="2073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t="24975" r="50258"/>
          <a:stretch/>
        </p:blipFill>
        <p:spPr>
          <a:xfrm>
            <a:off x="6863404" y="2136230"/>
            <a:ext cx="1875819" cy="2357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812" y="4712830"/>
            <a:ext cx="2683198" cy="20098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2822" y="2918894"/>
            <a:ext cx="1831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smtClean="0"/>
              <a:t>Mobiliário </a:t>
            </a:r>
            <a:r>
              <a:rPr lang="pt-PT" sz="2000" b="1" dirty="0" smtClean="0"/>
              <a:t>urbano de custo reduzido</a:t>
            </a:r>
            <a:endParaRPr lang="pt-PT" sz="2000" b="1" dirty="0"/>
          </a:p>
        </p:txBody>
      </p:sp>
    </p:spTree>
    <p:extLst>
      <p:ext uri="{BB962C8B-B14F-4D97-AF65-F5344CB8AC3E}">
        <p14:creationId xmlns:p14="http://schemas.microsoft.com/office/powerpoint/2010/main" val="833040778"/>
      </p:ext>
    </p:extLst>
  </p:cSld>
  <p:clrMapOvr>
    <a:masterClrMapping/>
  </p:clrMapOvr>
  <p:transition xmlns:p14="http://schemas.microsoft.com/office/powerpoint/2010/main"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64" y="756743"/>
            <a:ext cx="3759200" cy="215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292" y="2001707"/>
            <a:ext cx="3881547" cy="25829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319" y="3058847"/>
            <a:ext cx="2684794" cy="20110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8895" y="5485349"/>
            <a:ext cx="8455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Propostas de mobiliário urbano </a:t>
            </a:r>
            <a:r>
              <a:rPr lang="pt-PT" sz="2400" smtClean="0"/>
              <a:t>a custo reduzido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3619784395"/>
      </p:ext>
    </p:extLst>
  </p:cSld>
  <p:clrMapOvr>
    <a:masterClrMapping/>
  </p:clrMapOvr>
  <p:transition xmlns:p14="http://schemas.microsoft.com/office/powerpoint/2010/main"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524" y="401077"/>
            <a:ext cx="3559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BIBLIOGRAFIA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97629" y="1115483"/>
            <a:ext cx="7204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www.participation</a:t>
            </a:r>
            <a:r>
              <a:rPr lang="en-US" dirty="0"/>
              <a:t>-et-</a:t>
            </a:r>
            <a:r>
              <a:rPr lang="en-US" dirty="0" err="1" smtClean="0"/>
              <a:t>democratie.fr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7629" y="1625605"/>
            <a:ext cx="85915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www.google.pt</a:t>
            </a:r>
            <a:r>
              <a:rPr lang="en-US" dirty="0"/>
              <a:t>/</a:t>
            </a:r>
            <a:r>
              <a:rPr lang="en-US" dirty="0" err="1"/>
              <a:t>search?q</a:t>
            </a:r>
            <a:r>
              <a:rPr lang="en-US" dirty="0"/>
              <a:t>=</a:t>
            </a:r>
            <a:r>
              <a:rPr lang="en-US" dirty="0" err="1"/>
              <a:t>mobiliario+urbano&amp;espv</a:t>
            </a:r>
            <a:r>
              <a:rPr lang="en-US" dirty="0"/>
              <a:t>=2&amp;biw=996&amp;bih=423&amp;source=</a:t>
            </a:r>
            <a:r>
              <a:rPr lang="en-US" dirty="0" err="1"/>
              <a:t>lnms&amp;tbm</a:t>
            </a:r>
            <a:r>
              <a:rPr lang="en-US" dirty="0"/>
              <a:t>=</a:t>
            </a:r>
            <a:r>
              <a:rPr lang="en-US" dirty="0" err="1"/>
              <a:t>isch&amp;sa</a:t>
            </a:r>
            <a:r>
              <a:rPr lang="en-US" dirty="0"/>
              <a:t>=</a:t>
            </a:r>
            <a:r>
              <a:rPr lang="en-US" dirty="0" err="1"/>
              <a:t>X&amp;ei</a:t>
            </a:r>
            <a:r>
              <a:rPr lang="en-US" dirty="0"/>
              <a:t>=6B4LVZ_fAoX_UsTfgrgB&amp;ved=0CAYQ_AUoAQ</a:t>
            </a:r>
          </a:p>
        </p:txBody>
      </p:sp>
      <p:sp>
        <p:nvSpPr>
          <p:cNvPr id="5" name="Rectangle 4"/>
          <p:cNvSpPr/>
          <p:nvPr/>
        </p:nvSpPr>
        <p:spPr>
          <a:xfrm>
            <a:off x="214084" y="2819221"/>
            <a:ext cx="85915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www.google.pt</a:t>
            </a:r>
            <a:r>
              <a:rPr lang="en-US" dirty="0"/>
              <a:t>/</a:t>
            </a:r>
            <a:r>
              <a:rPr lang="en-US" dirty="0" err="1"/>
              <a:t>search?q</a:t>
            </a:r>
            <a:r>
              <a:rPr lang="en-US" dirty="0"/>
              <a:t>=</a:t>
            </a:r>
            <a:r>
              <a:rPr lang="en-US" dirty="0" err="1"/>
              <a:t>espace+publique+recicle&amp;espv</a:t>
            </a:r>
            <a:r>
              <a:rPr lang="en-US" dirty="0"/>
              <a:t>=2&amp;biw=996&amp;bih=423&amp;source=</a:t>
            </a:r>
            <a:r>
              <a:rPr lang="en-US" dirty="0" err="1"/>
              <a:t>lnms&amp;tbm</a:t>
            </a:r>
            <a:r>
              <a:rPr lang="en-US" dirty="0"/>
              <a:t>=</a:t>
            </a:r>
            <a:r>
              <a:rPr lang="en-US" dirty="0" err="1"/>
              <a:t>isch&amp;sa</a:t>
            </a:r>
            <a:r>
              <a:rPr lang="en-US" dirty="0"/>
              <a:t>=</a:t>
            </a:r>
            <a:r>
              <a:rPr lang="en-US" dirty="0" err="1"/>
              <a:t>X&amp;ei</a:t>
            </a:r>
            <a:r>
              <a:rPr lang="en-US" dirty="0"/>
              <a:t>=9R8LVZimGMHrUvuOguAH&amp;ved=0CAYQ_AUoAQ#tbm=</a:t>
            </a:r>
            <a:r>
              <a:rPr lang="en-US" dirty="0" err="1"/>
              <a:t>isch&amp;q</a:t>
            </a:r>
            <a:r>
              <a:rPr lang="en-US" dirty="0"/>
              <a:t>=</a:t>
            </a:r>
            <a:r>
              <a:rPr lang="en-US" dirty="0" err="1"/>
              <a:t>public+space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7629" y="3920963"/>
            <a:ext cx="75723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www.google.pt</a:t>
            </a:r>
            <a:r>
              <a:rPr lang="en-US" dirty="0"/>
              <a:t>/</a:t>
            </a:r>
            <a:r>
              <a:rPr lang="en-US" dirty="0" err="1"/>
              <a:t>search?q</a:t>
            </a:r>
            <a:r>
              <a:rPr lang="en-US" dirty="0"/>
              <a:t>=</a:t>
            </a:r>
            <a:r>
              <a:rPr lang="en-US" dirty="0" err="1"/>
              <a:t>espace+publique+recicle&amp;espv</a:t>
            </a:r>
            <a:r>
              <a:rPr lang="en-US" dirty="0"/>
              <a:t>=2&amp;biw=996&amp;bih=423&amp;source=</a:t>
            </a:r>
            <a:r>
              <a:rPr lang="en-US" dirty="0" err="1"/>
              <a:t>lnms&amp;tbm</a:t>
            </a:r>
            <a:r>
              <a:rPr lang="en-US" dirty="0"/>
              <a:t>=</a:t>
            </a:r>
            <a:r>
              <a:rPr lang="en-US" dirty="0" err="1"/>
              <a:t>isch&amp;sa</a:t>
            </a:r>
            <a:r>
              <a:rPr lang="en-US" dirty="0"/>
              <a:t>=</a:t>
            </a:r>
            <a:r>
              <a:rPr lang="en-US" dirty="0" err="1"/>
              <a:t>X&amp;ei</a:t>
            </a:r>
            <a:r>
              <a:rPr lang="en-US" dirty="0"/>
              <a:t>=9R8LVZimGMHrUvuOguAH&amp;ved=0CAYQ_AUoAQ#tbm=</a:t>
            </a:r>
            <a:r>
              <a:rPr lang="en-US" dirty="0" err="1"/>
              <a:t>isch&amp;q</a:t>
            </a:r>
            <a:r>
              <a:rPr lang="en-US" dirty="0"/>
              <a:t>=</a:t>
            </a:r>
            <a:r>
              <a:rPr lang="en-US" dirty="0" err="1"/>
              <a:t>parc+fourniture+recicle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040778"/>
      </p:ext>
    </p:extLst>
  </p:cSld>
  <p:clrMapOvr>
    <a:masterClrMapping/>
  </p:clrMapOvr>
  <p:transition xmlns:p14="http://schemas.microsoft.com/office/powerpoint/2010/main"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latori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90" y="838200"/>
            <a:ext cx="4034910" cy="3429673"/>
          </a:xfrm>
          <a:prstGeom prst="rect">
            <a:avLst/>
          </a:prstGeom>
        </p:spPr>
      </p:pic>
      <p:sp>
        <p:nvSpPr>
          <p:cNvPr id="4" name="Subtítulo 2"/>
          <p:cNvSpPr txBox="1">
            <a:spLocks/>
          </p:cNvSpPr>
          <p:nvPr/>
        </p:nvSpPr>
        <p:spPr bwMode="auto">
          <a:xfrm>
            <a:off x="774259" y="4563824"/>
            <a:ext cx="7959384" cy="229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pt-PT" sz="1800" dirty="0" smtClean="0"/>
              <a:t>À  professora CLARA ROCHA expressamos o nosso profundo agradecimento pela orientação e apoio incondicionais que muito elevaram os nossos conhecimentos, e sem duvida, muito estimularam o nosso desejo de querer, sempre saber mais e a vontade constante de querer fazer melhor </a:t>
            </a:r>
          </a:p>
          <a:p>
            <a:pPr marL="0" indent="0" algn="r">
              <a:buNone/>
            </a:pPr>
            <a:r>
              <a:rPr lang="pt-PT" sz="1800" dirty="0" smtClean="0"/>
              <a:t>TERRITORIO E SOCIEDADE</a:t>
            </a:r>
          </a:p>
          <a:p>
            <a:pPr marL="0" indent="0" algn="r">
              <a:buNone/>
            </a:pPr>
            <a:r>
              <a:rPr lang="pt-PT" sz="1800" dirty="0" smtClean="0"/>
              <a:t>2015  </a:t>
            </a:r>
          </a:p>
          <a:p>
            <a:pPr marL="0" indent="0" algn="r">
              <a:buNone/>
            </a:pPr>
            <a:r>
              <a:rPr lang="pt-PT" sz="1800" dirty="0" smtClean="0"/>
              <a:t>OBRIGADA                                                    </a:t>
            </a:r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319147354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Glass design template">
  <a:themeElements>
    <a:clrScheme name="Glass design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lass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392</Words>
  <Application>Microsoft Macintosh PowerPoint</Application>
  <PresentationFormat>On-screen Show (4:3)</PresentationFormat>
  <Paragraphs>24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Glass design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Clara Rocha Santos</dc:creator>
  <cp:lastModifiedBy>Clara Rocha Santos</cp:lastModifiedBy>
  <cp:revision>18</cp:revision>
  <dcterms:created xsi:type="dcterms:W3CDTF">2015-02-17T19:13:26Z</dcterms:created>
  <dcterms:modified xsi:type="dcterms:W3CDTF">2015-04-16T09:55:47Z</dcterms:modified>
</cp:coreProperties>
</file>