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256" r:id="rId2"/>
    <p:sldId id="257" r:id="rId3"/>
    <p:sldId id="260" r:id="rId4"/>
    <p:sldId id="264" r:id="rId5"/>
    <p:sldId id="258" r:id="rId6"/>
    <p:sldId id="261" r:id="rId7"/>
    <p:sldId id="262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A8006"/>
    <a:srgbClr val="CC3300"/>
    <a:srgbClr val="5F5F5F"/>
    <a:srgbClr val="CCFF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67" d="100"/>
          <a:sy n="67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TECA.bmnadultos6.063\AppData\Local\Temp\Livro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BLIOTECA.bmnadultos6.063\AppData\Local\Temp\Livro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TECA.bmnadultos6.063\AppData\Local\Temp\Livro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TECA.bmnadultos6.063\AppData\Local\Temp\Livro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TECA.bmnadultos6.063\AppData\Local\Temp\Livro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TECA.bmnadultos6.063\AppData\Local\Temp\Livro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. As </a:t>
            </a:r>
            <a:r>
              <a:rPr lang="en-US" sz="18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modalidades</a:t>
            </a: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representativas</a:t>
            </a: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Nazaré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881893174312105"/>
          <c:y val="0.29424616971017181"/>
          <c:w val="0.33516179023042186"/>
          <c:h val="0.483046713561893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BE-49EC-BE39-BF13AA38510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BE-49EC-BE39-BF13AA385108}"/>
              </c:ext>
            </c:extLst>
          </c:dPt>
          <c:dPt>
            <c:idx val="2"/>
            <c:bubble3D val="0"/>
            <c:spPr>
              <a:solidFill>
                <a:srgbClr val="CCFF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BE-49EC-BE39-BF13AA3851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BE-49EC-BE39-BF13AA385108}"/>
              </c:ext>
            </c:extLst>
          </c:dPt>
          <c:dPt>
            <c:idx val="4"/>
            <c:bubble3D val="0"/>
            <c:spPr>
              <a:solidFill>
                <a:srgbClr val="808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BE-49EC-BE39-BF13AA3851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Folha1!$M$1:$M$5</c:f>
              <c:strCache>
                <c:ptCount val="5"/>
                <c:pt idx="0">
                  <c:v>hotéis</c:v>
                </c:pt>
                <c:pt idx="1">
                  <c:v>residenciais</c:v>
                </c:pt>
                <c:pt idx="2">
                  <c:v>alojamentos particulares</c:v>
                </c:pt>
                <c:pt idx="3">
                  <c:v>hostels</c:v>
                </c:pt>
                <c:pt idx="4">
                  <c:v>Nulo</c:v>
                </c:pt>
              </c:strCache>
            </c:strRef>
          </c:cat>
          <c:val>
            <c:numRef>
              <c:f>Folha1!$N$1:$N$5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18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BE-49EC-BE39-BF13AA38510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3BE-49EC-BE39-BF13AA3851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3BE-49EC-BE39-BF13AA3851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3BE-49EC-BE39-BF13AA3851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3BE-49EC-BE39-BF13AA3851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3BE-49EC-BE39-BF13AA3851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Folha1!$M$1:$M$5</c:f>
              <c:strCache>
                <c:ptCount val="5"/>
                <c:pt idx="0">
                  <c:v>hotéis</c:v>
                </c:pt>
                <c:pt idx="1">
                  <c:v>residenciais</c:v>
                </c:pt>
                <c:pt idx="2">
                  <c:v>alojamentos particulares</c:v>
                </c:pt>
                <c:pt idx="3">
                  <c:v>hostels</c:v>
                </c:pt>
                <c:pt idx="4">
                  <c:v>Nulo</c:v>
                </c:pt>
              </c:strCache>
            </c:strRef>
          </c:cat>
          <c:val>
            <c:numRef>
              <c:f>Folha1!$O$1:$O$5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5-13BE-49EC-BE39-BF13AA3851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290591387822125E-2"/>
          <c:y val="0.74742863166718854"/>
          <c:w val="0.92548685202422354"/>
          <c:h val="0.24054618931229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pt-PT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Considera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ofertas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alojamento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suficientes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Nazaré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c:rich>
      </c:tx>
      <c:layout>
        <c:manualLayout>
          <c:xMode val="edge"/>
          <c:yMode val="edge"/>
          <c:x val="0.18700820681759997"/>
          <c:y val="2.7777667560747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Folha1!$B$2:$C$2</c:f>
              <c:numCache>
                <c:formatCode>General</c:formatCode>
                <c:ptCount val="2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8-4D36-906E-D1651FC07CFF}"/>
            </c:ext>
          </c:extLst>
        </c:ser>
        <c:ser>
          <c:idx val="1"/>
          <c:order val="1"/>
          <c:tx>
            <c:strRef>
              <c:f>Folha1!$A$3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Folha1!$B$3:$C$3</c:f>
              <c:numCache>
                <c:formatCode>General</c:formatCode>
                <c:ptCount val="2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8-4D36-906E-D1651FC07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408048"/>
        <c:axId val="278409224"/>
      </c:barChart>
      <c:catAx>
        <c:axId val="27840804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78409224"/>
        <c:crosses val="autoZero"/>
        <c:auto val="1"/>
        <c:lblAlgn val="ctr"/>
        <c:lblOffset val="100"/>
        <c:noMultiLvlLbl val="0"/>
      </c:catAx>
      <c:valAx>
        <c:axId val="27840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PT"/>
          </a:p>
        </c:txPr>
        <c:crossAx val="278408048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pt-PT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A</a:t>
            </a:r>
            <a:r>
              <a:rPr lang="pt-PT" sz="1800" b="1" baseline="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b="1" baseline="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modalidade </a:t>
            </a:r>
            <a:r>
              <a:rPr lang="pt-PT" sz="1800" b="1" baseline="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turística </a:t>
            </a:r>
            <a:r>
              <a:rPr lang="pt-PT" sz="1800" b="1" baseline="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pior representada na Nazaré</a:t>
            </a:r>
            <a:endParaRPr lang="pt-PT" sz="18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Folha1!$L$44:$L$47</c:f>
              <c:strCache>
                <c:ptCount val="4"/>
                <c:pt idx="0">
                  <c:v>Alojamentos particulares </c:v>
                </c:pt>
                <c:pt idx="1">
                  <c:v>Residenciais</c:v>
                </c:pt>
                <c:pt idx="2">
                  <c:v>Hoteis </c:v>
                </c:pt>
                <c:pt idx="3">
                  <c:v>Hostels</c:v>
                </c:pt>
              </c:strCache>
            </c:strRef>
          </c:cat>
          <c:val>
            <c:numRef>
              <c:f>Folha1!$M$44:$M$47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Folha1!$L$44:$L$47</c:f>
              <c:strCache>
                <c:ptCount val="4"/>
                <c:pt idx="0">
                  <c:v>Alojamentos particulares </c:v>
                </c:pt>
                <c:pt idx="1">
                  <c:v>Residenciais</c:v>
                </c:pt>
                <c:pt idx="2">
                  <c:v>Hoteis </c:v>
                </c:pt>
                <c:pt idx="3">
                  <c:v>Hostels</c:v>
                </c:pt>
              </c:strCache>
            </c:strRef>
          </c:cat>
          <c:val>
            <c:numRef>
              <c:f>Folha1!$N$44:$N$47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Folha1!$L$44:$L$47</c:f>
              <c:strCache>
                <c:ptCount val="4"/>
                <c:pt idx="0">
                  <c:v>Alojamentos particulares </c:v>
                </c:pt>
                <c:pt idx="1">
                  <c:v>Residenciais</c:v>
                </c:pt>
                <c:pt idx="2">
                  <c:v>Hoteis </c:v>
                </c:pt>
                <c:pt idx="3">
                  <c:v>Hostels</c:v>
                </c:pt>
              </c:strCache>
            </c:strRef>
          </c:cat>
          <c:val>
            <c:numRef>
              <c:f>Folha1!$O$44:$O$47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3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410792"/>
        <c:axId val="278406480"/>
        <c:axId val="0"/>
      </c:bar3DChart>
      <c:catAx>
        <c:axId val="27841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  <c:crossAx val="278406480"/>
        <c:crosses val="autoZero"/>
        <c:auto val="1"/>
        <c:lblAlgn val="ctr"/>
        <c:lblOffset val="100"/>
        <c:noMultiLvlLbl val="0"/>
      </c:catAx>
      <c:valAx>
        <c:axId val="27840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  <c:crossAx val="27841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bg2"/>
                </a:solidFill>
                <a:latin typeface="Calibri" panose="020F0502020204030204" pitchFamily="34" charset="0"/>
              </a:defRPr>
            </a:pPr>
            <a:r>
              <a:rPr lang="pt-PT" sz="1800" b="1" i="0" u="none" strike="noStrike" baseline="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Fragilidades </a:t>
            </a:r>
            <a:r>
              <a:rPr lang="pt-PT" sz="1800" b="1" i="0" u="none" strike="noStrike" baseline="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encontradas a um novo </a:t>
            </a:r>
            <a:r>
              <a:rPr lang="pt-PT" sz="1800" b="1" i="0" u="none" strike="noStrike" baseline="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1800" b="1" i="1" u="none" strike="noStrike" baseline="0" dirty="0" err="1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hostel</a:t>
            </a:r>
            <a:r>
              <a:rPr lang="pt-PT" sz="1800" b="1" i="0" u="none" strike="noStrike" baseline="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pt-PT" sz="1800" b="1" i="0" u="none" strike="noStrike" baseline="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Nazaré  </a:t>
            </a:r>
            <a:endParaRPr lang="pt-PT" sz="18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6002495449223577E-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Folha1!$I$64</c:f>
              <c:strCache>
                <c:ptCount val="1"/>
                <c:pt idx="0">
                  <c:v>Concorrencia dos alojamentos já existentes 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val>
            <c:numRef>
              <c:f>Folha1!$J$64:$P$64</c:f>
              <c:numCache>
                <c:formatCode>General</c:formatCode>
                <c:ptCount val="7"/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Folha1!$I$65</c:f>
              <c:strCache>
                <c:ptCount val="1"/>
                <c:pt idx="0">
                  <c:v>Os preços praticados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Folha1!$J$65:$P$65</c:f>
              <c:numCache>
                <c:formatCode>General</c:formatCode>
                <c:ptCount val="7"/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Folha1!$I$66</c:f>
              <c:strCache>
                <c:ptCount val="1"/>
                <c:pt idx="0">
                  <c:v>A sazonalidade turistica </c:v>
                </c:pt>
              </c:strCache>
            </c:strRef>
          </c:tx>
          <c:spPr>
            <a:solidFill>
              <a:srgbClr val="FA8006"/>
            </a:solidFill>
          </c:spPr>
          <c:invertIfNegative val="0"/>
          <c:val>
            <c:numRef>
              <c:f>Folha1!$J$66:$P$66</c:f>
              <c:numCache>
                <c:formatCode>General</c:formatCode>
                <c:ptCount val="7"/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Folha1!$I$67</c:f>
              <c:strCache>
                <c:ptCount val="1"/>
                <c:pt idx="0">
                  <c:v>O desconhecimento deste tipo de alojamento por parte da população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val>
            <c:numRef>
              <c:f>Folha1!$J$67:$P$67</c:f>
              <c:numCache>
                <c:formatCode>General</c:formatCode>
                <c:ptCount val="7"/>
                <c:pt idx="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413144"/>
        <c:axId val="278408440"/>
      </c:barChart>
      <c:catAx>
        <c:axId val="278413144"/>
        <c:scaling>
          <c:orientation val="minMax"/>
        </c:scaling>
        <c:delete val="1"/>
        <c:axPos val="b"/>
        <c:majorTickMark val="none"/>
        <c:minorTickMark val="none"/>
        <c:tickLblPos val="none"/>
        <c:crossAx val="278408440"/>
        <c:crosses val="autoZero"/>
        <c:auto val="1"/>
        <c:lblAlgn val="ctr"/>
        <c:lblOffset val="100"/>
        <c:noMultiLvlLbl val="0"/>
      </c:catAx>
      <c:valAx>
        <c:axId val="278408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  <a:latin typeface="Calibri" panose="020F0502020204030204" pitchFamily="34" charset="0"/>
              </a:defRPr>
            </a:pPr>
            <a:endParaRPr lang="pt-PT"/>
          </a:p>
        </c:txPr>
        <c:crossAx val="278413144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1208562296496971"/>
          <c:y val="0.30612505212549368"/>
          <c:w val="0.37124785280268008"/>
          <c:h val="0.65753182721318726"/>
        </c:manualLayout>
      </c:layout>
      <c:overlay val="0"/>
      <c:txPr>
        <a:bodyPr/>
        <a:lstStyle/>
        <a:p>
          <a:pPr>
            <a:defRPr sz="105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defRPr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Vantagens</a:t>
            </a: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oriundas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construção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um </a:t>
            </a: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hostel</a:t>
            </a: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Nazaré</a:t>
            </a:r>
            <a:endParaRPr lang="en-US" sz="18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536024640715438"/>
          <c:y val="5.40810480187057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Folha1!$B$23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Folha1!$A$24:$A$28</c:f>
              <c:strCache>
                <c:ptCount val="5"/>
                <c:pt idx="0">
                  <c:v>os preços praticados são mais acessiveis </c:v>
                </c:pt>
                <c:pt idx="1">
                  <c:v>a atração de novos publicos turisticos</c:v>
                </c:pt>
                <c:pt idx="2">
                  <c:v>o emprego gerado</c:v>
                </c:pt>
                <c:pt idx="3">
                  <c:v>os beneficios para a economia local</c:v>
                </c:pt>
                <c:pt idx="4">
                  <c:v>outro.Qual ?</c:v>
                </c:pt>
              </c:strCache>
            </c:strRef>
          </c:cat>
          <c:val>
            <c:numRef>
              <c:f>Folha1!$B$24:$B$28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8A82-49AB-8792-430F801316C5}"/>
            </c:ext>
          </c:extLst>
        </c:ser>
        <c:ser>
          <c:idx val="1"/>
          <c:order val="1"/>
          <c:tx>
            <c:strRef>
              <c:f>Folha1!$C$23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Folha1!$A$24:$A$28</c:f>
              <c:strCache>
                <c:ptCount val="5"/>
                <c:pt idx="0">
                  <c:v>os preços praticados são mais acessiveis </c:v>
                </c:pt>
                <c:pt idx="1">
                  <c:v>a atração de novos publicos turisticos</c:v>
                </c:pt>
                <c:pt idx="2">
                  <c:v>o emprego gerado</c:v>
                </c:pt>
                <c:pt idx="3">
                  <c:v>os beneficios para a economia local</c:v>
                </c:pt>
                <c:pt idx="4">
                  <c:v>outro.Qual ?</c:v>
                </c:pt>
              </c:strCache>
            </c:strRef>
          </c:cat>
          <c:val>
            <c:numRef>
              <c:f>Folha1!$C$24:$C$28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A82-49AB-8792-430F801316C5}"/>
            </c:ext>
          </c:extLst>
        </c:ser>
        <c:ser>
          <c:idx val="2"/>
          <c:order val="2"/>
          <c:tx>
            <c:strRef>
              <c:f>Folha1!$D$23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Folha1!$A$24:$A$28</c:f>
              <c:strCache>
                <c:ptCount val="5"/>
                <c:pt idx="0">
                  <c:v>os preços praticados são mais acessiveis </c:v>
                </c:pt>
                <c:pt idx="1">
                  <c:v>a atração de novos publicos turisticos</c:v>
                </c:pt>
                <c:pt idx="2">
                  <c:v>o emprego gerado</c:v>
                </c:pt>
                <c:pt idx="3">
                  <c:v>os beneficios para a economia local</c:v>
                </c:pt>
                <c:pt idx="4">
                  <c:v>outro.Qual ?</c:v>
                </c:pt>
              </c:strCache>
            </c:strRef>
          </c:cat>
          <c:val>
            <c:numRef>
              <c:f>Folha1!$D$24:$D$28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A82-49AB-8792-430F801316C5}"/>
            </c:ext>
          </c:extLst>
        </c:ser>
        <c:ser>
          <c:idx val="3"/>
          <c:order val="3"/>
          <c:tx>
            <c:strRef>
              <c:f>Folha1!$E$23</c:f>
              <c:strCache>
                <c:ptCount val="1"/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Folha1!$A$24:$A$28</c:f>
              <c:strCache>
                <c:ptCount val="5"/>
                <c:pt idx="0">
                  <c:v>os preços praticados são mais acessiveis </c:v>
                </c:pt>
                <c:pt idx="1">
                  <c:v>a atração de novos publicos turisticos</c:v>
                </c:pt>
                <c:pt idx="2">
                  <c:v>o emprego gerado</c:v>
                </c:pt>
                <c:pt idx="3">
                  <c:v>os beneficios para a economia local</c:v>
                </c:pt>
                <c:pt idx="4">
                  <c:v>outro.Qual ?</c:v>
                </c:pt>
              </c:strCache>
            </c:strRef>
          </c:cat>
          <c:val>
            <c:numRef>
              <c:f>Folha1!$E$24:$E$28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18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82-49AB-8792-430F801316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78408832"/>
        <c:axId val="278411576"/>
      </c:barChart>
      <c:catAx>
        <c:axId val="27840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  <c:crossAx val="278411576"/>
        <c:crosses val="autoZero"/>
        <c:auto val="1"/>
        <c:lblAlgn val="ctr"/>
        <c:lblOffset val="100"/>
        <c:noMultiLvlLbl val="0"/>
      </c:catAx>
      <c:valAx>
        <c:axId val="278411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PT"/>
          </a:p>
        </c:txPr>
        <c:crossAx val="27840883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 O “</a:t>
            </a:r>
            <a:r>
              <a:rPr lang="en-US" sz="1800" b="1" i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hostel”</a:t>
            </a:r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deverá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instalar</a:t>
            </a:r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-se...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Folha1!$M$21</c:f>
              <c:strCache>
                <c:ptCount val="1"/>
                <c:pt idx="0">
                  <c:v>Num edificio novo ,contruido de raiz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Folha1!$N$21:$R$21</c:f>
              <c:numCache>
                <c:formatCode>General</c:formatCode>
                <c:ptCount val="5"/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1-415A-A3BB-0F38D29CEAC1}"/>
            </c:ext>
          </c:extLst>
        </c:ser>
        <c:ser>
          <c:idx val="1"/>
          <c:order val="1"/>
          <c:tx>
            <c:strRef>
              <c:f>Folha1!$M$22</c:f>
              <c:strCache>
                <c:ptCount val="1"/>
                <c:pt idx="0">
                  <c:v>Num edificio novo,ja existente e sujeito a requalificação</c:v>
                </c:pt>
              </c:strCache>
            </c:strRef>
          </c:tx>
          <c:spPr>
            <a:solidFill>
              <a:srgbClr val="5F5F5F"/>
            </a:solidFill>
            <a:ln>
              <a:noFill/>
            </a:ln>
            <a:effectLst/>
          </c:spPr>
          <c:invertIfNegative val="0"/>
          <c:val>
            <c:numRef>
              <c:f>Folha1!$N$22:$R$22</c:f>
              <c:numCache>
                <c:formatCode>General</c:formatCode>
                <c:ptCount val="5"/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1-415A-A3BB-0F38D29CE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405696"/>
        <c:axId val="278412752"/>
      </c:barChart>
      <c:catAx>
        <c:axId val="278405696"/>
        <c:scaling>
          <c:orientation val="minMax"/>
        </c:scaling>
        <c:delete val="1"/>
        <c:axPos val="b"/>
        <c:majorTickMark val="none"/>
        <c:minorTickMark val="none"/>
        <c:tickLblPos val="none"/>
        <c:crossAx val="278412752"/>
        <c:crosses val="autoZero"/>
        <c:auto val="1"/>
        <c:lblAlgn val="ctr"/>
        <c:lblOffset val="100"/>
        <c:noMultiLvlLbl val="0"/>
      </c:catAx>
      <c:valAx>
        <c:axId val="27841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PT"/>
          </a:p>
        </c:txPr>
        <c:crossAx val="278405696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DDADE-65DB-45F7-9D3D-995784A7ED13}" type="doc">
      <dgm:prSet loTypeId="urn:microsoft.com/office/officeart/2005/8/layout/process1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pt-PT"/>
        </a:p>
      </dgm:t>
    </dgm:pt>
    <dgm:pt modelId="{15130D53-207E-4E19-80E9-0A7D706ED369}">
      <dgm:prSet phldrT="[Texto]" custT="1"/>
      <dgm:spPr/>
      <dgm:t>
        <a:bodyPr/>
        <a:lstStyle/>
        <a:p>
          <a:r>
            <a:rPr lang="pt-PT" sz="1400" dirty="0" smtClean="0">
              <a:latin typeface="Calibri" panose="020F0502020204030204" pitchFamily="34" charset="0"/>
            </a:rPr>
            <a:t>Modalidade de alojamento pouco representativa</a:t>
          </a:r>
          <a:endParaRPr lang="pt-PT" sz="1400" dirty="0">
            <a:latin typeface="Calibri" panose="020F0502020204030204" pitchFamily="34" charset="0"/>
          </a:endParaRPr>
        </a:p>
      </dgm:t>
    </dgm:pt>
    <dgm:pt modelId="{EC94D430-C5C8-4D52-867C-07B9E3CC3B61}" type="parTrans" cxnId="{C21CCB63-B875-4EC9-BE15-3D5F62DA0235}">
      <dgm:prSet/>
      <dgm:spPr/>
      <dgm:t>
        <a:bodyPr/>
        <a:lstStyle/>
        <a:p>
          <a:endParaRPr lang="pt-PT"/>
        </a:p>
      </dgm:t>
    </dgm:pt>
    <dgm:pt modelId="{B083C654-B0C1-427C-954C-51D2C216B805}" type="sibTrans" cxnId="{C21CCB63-B875-4EC9-BE15-3D5F62DA0235}">
      <dgm:prSet/>
      <dgm:spPr/>
      <dgm:t>
        <a:bodyPr/>
        <a:lstStyle/>
        <a:p>
          <a:endParaRPr lang="pt-PT"/>
        </a:p>
      </dgm:t>
    </dgm:pt>
    <dgm:pt modelId="{800938C3-77E0-4FFD-84F3-F5B455A2615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1400" dirty="0" smtClean="0">
              <a:latin typeface="Calibri" panose="020F0502020204030204" pitchFamily="34" charset="0"/>
            </a:rPr>
            <a:t>Benefícios socioeconómicos</a:t>
          </a:r>
        </a:p>
        <a:p>
          <a:pPr>
            <a:lnSpc>
              <a:spcPct val="100000"/>
            </a:lnSpc>
          </a:pPr>
          <a:r>
            <a:rPr lang="pt-PT" sz="1400" dirty="0" smtClean="0">
              <a:latin typeface="Calibri" panose="020F0502020204030204" pitchFamily="34" charset="0"/>
            </a:rPr>
            <a:t>inerentes</a:t>
          </a:r>
          <a:endParaRPr lang="pt-PT" sz="1400" dirty="0">
            <a:latin typeface="Calibri" panose="020F0502020204030204" pitchFamily="34" charset="0"/>
          </a:endParaRPr>
        </a:p>
      </dgm:t>
    </dgm:pt>
    <dgm:pt modelId="{0F81F007-C4F4-42F1-A379-314F7CD9C26F}" type="parTrans" cxnId="{1187B149-278B-43DB-8DC4-94CB570A9E0E}">
      <dgm:prSet/>
      <dgm:spPr/>
      <dgm:t>
        <a:bodyPr/>
        <a:lstStyle/>
        <a:p>
          <a:endParaRPr lang="pt-PT"/>
        </a:p>
      </dgm:t>
    </dgm:pt>
    <dgm:pt modelId="{F742B07D-778B-48F7-A972-7233F1D50D23}" type="sibTrans" cxnId="{1187B149-278B-43DB-8DC4-94CB570A9E0E}">
      <dgm:prSet/>
      <dgm:spPr/>
      <dgm:t>
        <a:bodyPr/>
        <a:lstStyle/>
        <a:p>
          <a:endParaRPr lang="pt-PT"/>
        </a:p>
      </dgm:t>
    </dgm:pt>
    <dgm:pt modelId="{9AD916AF-E810-4D3C-B380-431FBE502E4D}">
      <dgm:prSet phldrT="[Texto]" custT="1"/>
      <dgm:spPr/>
      <dgm:t>
        <a:bodyPr/>
        <a:lstStyle/>
        <a:p>
          <a:r>
            <a:rPr lang="pt-PT" sz="1400" dirty="0" smtClean="0">
              <a:latin typeface="Calibri" panose="020F0502020204030204" pitchFamily="34" charset="0"/>
            </a:rPr>
            <a:t>Diversificação das ofertas</a:t>
          </a:r>
          <a:endParaRPr lang="pt-PT" sz="1400" dirty="0">
            <a:latin typeface="Calibri" panose="020F0502020204030204" pitchFamily="34" charset="0"/>
          </a:endParaRPr>
        </a:p>
      </dgm:t>
    </dgm:pt>
    <dgm:pt modelId="{890FE2B4-078F-4660-8366-1F074B06EBA6}" type="parTrans" cxnId="{698EFDCC-4FBA-4B64-A5C9-7046D7F18A38}">
      <dgm:prSet/>
      <dgm:spPr/>
      <dgm:t>
        <a:bodyPr/>
        <a:lstStyle/>
        <a:p>
          <a:endParaRPr lang="pt-PT"/>
        </a:p>
      </dgm:t>
    </dgm:pt>
    <dgm:pt modelId="{1F99E9BC-1F6C-459A-AE5D-204152929799}" type="sibTrans" cxnId="{698EFDCC-4FBA-4B64-A5C9-7046D7F18A38}">
      <dgm:prSet/>
      <dgm:spPr/>
      <dgm:t>
        <a:bodyPr/>
        <a:lstStyle/>
        <a:p>
          <a:endParaRPr lang="pt-PT"/>
        </a:p>
      </dgm:t>
    </dgm:pt>
    <dgm:pt modelId="{A635393A-4D8A-4FEA-8FD0-A09341262A16}">
      <dgm:prSet phldrT="[Texto]" custT="1"/>
      <dgm:spPr/>
      <dgm:t>
        <a:bodyPr/>
        <a:lstStyle/>
        <a:p>
          <a:r>
            <a:rPr lang="pt-PT" sz="1400" dirty="0" smtClean="0">
              <a:latin typeface="Calibri" panose="020F0502020204030204" pitchFamily="34" charset="0"/>
            </a:rPr>
            <a:t>Requalificação do património edificado</a:t>
          </a:r>
          <a:endParaRPr lang="pt-PT" sz="1400" dirty="0">
            <a:latin typeface="Calibri" panose="020F0502020204030204" pitchFamily="34" charset="0"/>
          </a:endParaRPr>
        </a:p>
      </dgm:t>
    </dgm:pt>
    <dgm:pt modelId="{80699C5F-0E54-4F5F-BD1F-07B109DE305E}" type="parTrans" cxnId="{4866597C-993E-43DF-8782-F8F1779C7D45}">
      <dgm:prSet/>
      <dgm:spPr/>
      <dgm:t>
        <a:bodyPr/>
        <a:lstStyle/>
        <a:p>
          <a:endParaRPr lang="pt-PT"/>
        </a:p>
      </dgm:t>
    </dgm:pt>
    <dgm:pt modelId="{0D43855E-EB18-48D5-9AD2-172EF77A3DC9}" type="sibTrans" cxnId="{4866597C-993E-43DF-8782-F8F1779C7D45}">
      <dgm:prSet/>
      <dgm:spPr/>
      <dgm:t>
        <a:bodyPr/>
        <a:lstStyle/>
        <a:p>
          <a:endParaRPr lang="pt-PT"/>
        </a:p>
      </dgm:t>
    </dgm:pt>
    <dgm:pt modelId="{1C2D7C4A-BD68-48C5-AF9C-D42CE80DC311}" type="pres">
      <dgm:prSet presAssocID="{010DDADE-65DB-45F7-9D3D-995784A7ED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F81DF44-190F-4769-A6AC-E51FB925CAFB}" type="pres">
      <dgm:prSet presAssocID="{15130D53-207E-4E19-80E9-0A7D706ED3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96BADBD-B016-4CB9-B8A8-9CCEF277355B}" type="pres">
      <dgm:prSet presAssocID="{B083C654-B0C1-427C-954C-51D2C216B805}" presName="sibTrans" presStyleLbl="sibTrans2D1" presStyleIdx="0" presStyleCnt="3"/>
      <dgm:spPr/>
      <dgm:t>
        <a:bodyPr/>
        <a:lstStyle/>
        <a:p>
          <a:endParaRPr lang="pt-PT"/>
        </a:p>
      </dgm:t>
    </dgm:pt>
    <dgm:pt modelId="{24F06366-3E32-45AB-8709-AEB0E8040003}" type="pres">
      <dgm:prSet presAssocID="{B083C654-B0C1-427C-954C-51D2C216B805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FEBA303B-FF0A-48BD-80CD-EB53A108AB56}" type="pres">
      <dgm:prSet presAssocID="{800938C3-77E0-4FFD-84F3-F5B455A26159}" presName="node" presStyleLbl="node1" presStyleIdx="1" presStyleCnt="4" custScaleX="1102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92B4ABA-450F-40C7-B209-A6454C4DB420}" type="pres">
      <dgm:prSet presAssocID="{F742B07D-778B-48F7-A972-7233F1D50D23}" presName="sibTrans" presStyleLbl="sibTrans2D1" presStyleIdx="1" presStyleCnt="3"/>
      <dgm:spPr/>
      <dgm:t>
        <a:bodyPr/>
        <a:lstStyle/>
        <a:p>
          <a:endParaRPr lang="pt-PT"/>
        </a:p>
      </dgm:t>
    </dgm:pt>
    <dgm:pt modelId="{D8BCBB7E-60F5-415F-8BA8-C5CB9514D1CB}" type="pres">
      <dgm:prSet presAssocID="{F742B07D-778B-48F7-A972-7233F1D50D23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1ED11C00-6317-402B-B73B-7EE4B7C66880}" type="pres">
      <dgm:prSet presAssocID="{9AD916AF-E810-4D3C-B380-431FBE502E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5AEA08-FF7F-4158-88EA-7C581B81FDFA}" type="pres">
      <dgm:prSet presAssocID="{1F99E9BC-1F6C-459A-AE5D-204152929799}" presName="sibTrans" presStyleLbl="sibTrans2D1" presStyleIdx="2" presStyleCnt="3"/>
      <dgm:spPr/>
      <dgm:t>
        <a:bodyPr/>
        <a:lstStyle/>
        <a:p>
          <a:endParaRPr lang="pt-PT"/>
        </a:p>
      </dgm:t>
    </dgm:pt>
    <dgm:pt modelId="{E788BD3D-FC0E-4FCF-B2A7-0D62AEE76580}" type="pres">
      <dgm:prSet presAssocID="{1F99E9BC-1F6C-459A-AE5D-204152929799}" presName="connectorText" presStyleLbl="sibTrans2D1" presStyleIdx="2" presStyleCnt="3"/>
      <dgm:spPr/>
      <dgm:t>
        <a:bodyPr/>
        <a:lstStyle/>
        <a:p>
          <a:endParaRPr lang="pt-PT"/>
        </a:p>
      </dgm:t>
    </dgm:pt>
    <dgm:pt modelId="{1F2AB2BE-FACC-410F-B0D9-933DCE5B792F}" type="pres">
      <dgm:prSet presAssocID="{A635393A-4D8A-4FEA-8FD0-A09341262A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A01C14B-5D8A-4C90-923B-71986C3D548C}" type="presOf" srcId="{F742B07D-778B-48F7-A972-7233F1D50D23}" destId="{C92B4ABA-450F-40C7-B209-A6454C4DB420}" srcOrd="0" destOrd="0" presId="urn:microsoft.com/office/officeart/2005/8/layout/process1"/>
    <dgm:cxn modelId="{755CA887-2A9C-4ACD-AE51-5A84A4FC51E9}" type="presOf" srcId="{010DDADE-65DB-45F7-9D3D-995784A7ED13}" destId="{1C2D7C4A-BD68-48C5-AF9C-D42CE80DC311}" srcOrd="0" destOrd="0" presId="urn:microsoft.com/office/officeart/2005/8/layout/process1"/>
    <dgm:cxn modelId="{AFA96E07-AE30-4F68-84A2-90711FD500F7}" type="presOf" srcId="{15130D53-207E-4E19-80E9-0A7D706ED369}" destId="{EF81DF44-190F-4769-A6AC-E51FB925CAFB}" srcOrd="0" destOrd="0" presId="urn:microsoft.com/office/officeart/2005/8/layout/process1"/>
    <dgm:cxn modelId="{363DAD1F-4102-4DA6-9951-09AC963DB0B0}" type="presOf" srcId="{B083C654-B0C1-427C-954C-51D2C216B805}" destId="{24F06366-3E32-45AB-8709-AEB0E8040003}" srcOrd="1" destOrd="0" presId="urn:microsoft.com/office/officeart/2005/8/layout/process1"/>
    <dgm:cxn modelId="{C21CCB63-B875-4EC9-BE15-3D5F62DA0235}" srcId="{010DDADE-65DB-45F7-9D3D-995784A7ED13}" destId="{15130D53-207E-4E19-80E9-0A7D706ED369}" srcOrd="0" destOrd="0" parTransId="{EC94D430-C5C8-4D52-867C-07B9E3CC3B61}" sibTransId="{B083C654-B0C1-427C-954C-51D2C216B805}"/>
    <dgm:cxn modelId="{3B63BEDE-BC5A-4554-A558-3FBE075EA619}" type="presOf" srcId="{1F99E9BC-1F6C-459A-AE5D-204152929799}" destId="{E788BD3D-FC0E-4FCF-B2A7-0D62AEE76580}" srcOrd="1" destOrd="0" presId="urn:microsoft.com/office/officeart/2005/8/layout/process1"/>
    <dgm:cxn modelId="{391B4E8E-44B4-4F71-9A23-3FFD83DC031D}" type="presOf" srcId="{B083C654-B0C1-427C-954C-51D2C216B805}" destId="{E96BADBD-B016-4CB9-B8A8-9CCEF277355B}" srcOrd="0" destOrd="0" presId="urn:microsoft.com/office/officeart/2005/8/layout/process1"/>
    <dgm:cxn modelId="{698EFDCC-4FBA-4B64-A5C9-7046D7F18A38}" srcId="{010DDADE-65DB-45F7-9D3D-995784A7ED13}" destId="{9AD916AF-E810-4D3C-B380-431FBE502E4D}" srcOrd="2" destOrd="0" parTransId="{890FE2B4-078F-4660-8366-1F074B06EBA6}" sibTransId="{1F99E9BC-1F6C-459A-AE5D-204152929799}"/>
    <dgm:cxn modelId="{8D789A55-2E64-46C5-BE9F-3C2EE58DDA9D}" type="presOf" srcId="{1F99E9BC-1F6C-459A-AE5D-204152929799}" destId="{525AEA08-FF7F-4158-88EA-7C581B81FDFA}" srcOrd="0" destOrd="0" presId="urn:microsoft.com/office/officeart/2005/8/layout/process1"/>
    <dgm:cxn modelId="{6BDA7CE0-0A05-4E16-9D66-6C7F527B356D}" type="presOf" srcId="{9AD916AF-E810-4D3C-B380-431FBE502E4D}" destId="{1ED11C00-6317-402B-B73B-7EE4B7C66880}" srcOrd="0" destOrd="0" presId="urn:microsoft.com/office/officeart/2005/8/layout/process1"/>
    <dgm:cxn modelId="{C5BD9C87-2FAD-493D-BB1A-4DF5377E1652}" type="presOf" srcId="{F742B07D-778B-48F7-A972-7233F1D50D23}" destId="{D8BCBB7E-60F5-415F-8BA8-C5CB9514D1CB}" srcOrd="1" destOrd="0" presId="urn:microsoft.com/office/officeart/2005/8/layout/process1"/>
    <dgm:cxn modelId="{4866597C-993E-43DF-8782-F8F1779C7D45}" srcId="{010DDADE-65DB-45F7-9D3D-995784A7ED13}" destId="{A635393A-4D8A-4FEA-8FD0-A09341262A16}" srcOrd="3" destOrd="0" parTransId="{80699C5F-0E54-4F5F-BD1F-07B109DE305E}" sibTransId="{0D43855E-EB18-48D5-9AD2-172EF77A3DC9}"/>
    <dgm:cxn modelId="{1187B149-278B-43DB-8DC4-94CB570A9E0E}" srcId="{010DDADE-65DB-45F7-9D3D-995784A7ED13}" destId="{800938C3-77E0-4FFD-84F3-F5B455A26159}" srcOrd="1" destOrd="0" parTransId="{0F81F007-C4F4-42F1-A379-314F7CD9C26F}" sibTransId="{F742B07D-778B-48F7-A972-7233F1D50D23}"/>
    <dgm:cxn modelId="{47448D64-BD20-484A-8797-339420FA72C6}" type="presOf" srcId="{A635393A-4D8A-4FEA-8FD0-A09341262A16}" destId="{1F2AB2BE-FACC-410F-B0D9-933DCE5B792F}" srcOrd="0" destOrd="0" presId="urn:microsoft.com/office/officeart/2005/8/layout/process1"/>
    <dgm:cxn modelId="{EB367C12-C8EC-4FD1-9A89-A489282A787B}" type="presOf" srcId="{800938C3-77E0-4FFD-84F3-F5B455A26159}" destId="{FEBA303B-FF0A-48BD-80CD-EB53A108AB56}" srcOrd="0" destOrd="0" presId="urn:microsoft.com/office/officeart/2005/8/layout/process1"/>
    <dgm:cxn modelId="{04001096-EAD8-4956-ADA8-F1699D153D7A}" type="presParOf" srcId="{1C2D7C4A-BD68-48C5-AF9C-D42CE80DC311}" destId="{EF81DF44-190F-4769-A6AC-E51FB925CAFB}" srcOrd="0" destOrd="0" presId="urn:microsoft.com/office/officeart/2005/8/layout/process1"/>
    <dgm:cxn modelId="{3E311D7D-18E7-40AA-8DE1-400AF4D6EB93}" type="presParOf" srcId="{1C2D7C4A-BD68-48C5-AF9C-D42CE80DC311}" destId="{E96BADBD-B016-4CB9-B8A8-9CCEF277355B}" srcOrd="1" destOrd="0" presId="urn:microsoft.com/office/officeart/2005/8/layout/process1"/>
    <dgm:cxn modelId="{8DE6DDAC-3EAE-4EDB-9C5D-7B8EA6A3D3C6}" type="presParOf" srcId="{E96BADBD-B016-4CB9-B8A8-9CCEF277355B}" destId="{24F06366-3E32-45AB-8709-AEB0E8040003}" srcOrd="0" destOrd="0" presId="urn:microsoft.com/office/officeart/2005/8/layout/process1"/>
    <dgm:cxn modelId="{E4B51444-3870-4825-B1B9-AB8F07832C45}" type="presParOf" srcId="{1C2D7C4A-BD68-48C5-AF9C-D42CE80DC311}" destId="{FEBA303B-FF0A-48BD-80CD-EB53A108AB56}" srcOrd="2" destOrd="0" presId="urn:microsoft.com/office/officeart/2005/8/layout/process1"/>
    <dgm:cxn modelId="{C21BF1D7-75BB-40D6-8A65-6D8FD0CC0BFE}" type="presParOf" srcId="{1C2D7C4A-BD68-48C5-AF9C-D42CE80DC311}" destId="{C92B4ABA-450F-40C7-B209-A6454C4DB420}" srcOrd="3" destOrd="0" presId="urn:microsoft.com/office/officeart/2005/8/layout/process1"/>
    <dgm:cxn modelId="{A8EE612E-3785-429F-9393-F3715EB1EA71}" type="presParOf" srcId="{C92B4ABA-450F-40C7-B209-A6454C4DB420}" destId="{D8BCBB7E-60F5-415F-8BA8-C5CB9514D1CB}" srcOrd="0" destOrd="0" presId="urn:microsoft.com/office/officeart/2005/8/layout/process1"/>
    <dgm:cxn modelId="{A139C9A6-4E37-4B13-A40C-CC4FB3B4AFA6}" type="presParOf" srcId="{1C2D7C4A-BD68-48C5-AF9C-D42CE80DC311}" destId="{1ED11C00-6317-402B-B73B-7EE4B7C66880}" srcOrd="4" destOrd="0" presId="urn:microsoft.com/office/officeart/2005/8/layout/process1"/>
    <dgm:cxn modelId="{53C7E803-774E-4ADA-AB21-C0020F1E4627}" type="presParOf" srcId="{1C2D7C4A-BD68-48C5-AF9C-D42CE80DC311}" destId="{525AEA08-FF7F-4158-88EA-7C581B81FDFA}" srcOrd="5" destOrd="0" presId="urn:microsoft.com/office/officeart/2005/8/layout/process1"/>
    <dgm:cxn modelId="{6FD44E9B-BDE8-41C4-B08B-D66292165B3E}" type="presParOf" srcId="{525AEA08-FF7F-4158-88EA-7C581B81FDFA}" destId="{E788BD3D-FC0E-4FCF-B2A7-0D62AEE76580}" srcOrd="0" destOrd="0" presId="urn:microsoft.com/office/officeart/2005/8/layout/process1"/>
    <dgm:cxn modelId="{3402D247-7169-4BB1-93EB-B47FE10696DD}" type="presParOf" srcId="{1C2D7C4A-BD68-48C5-AF9C-D42CE80DC311}" destId="{1F2AB2BE-FACC-410F-B0D9-933DCE5B792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836A2-0503-4334-9CCD-B9184659E2B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145C154-3D05-4AAC-9E6E-DE9BFE590AE7}">
      <dgm:prSet phldrT="[Texto]" custT="1"/>
      <dgm:spPr/>
      <dgm:t>
        <a:bodyPr/>
        <a:lstStyle/>
        <a:p>
          <a:r>
            <a:rPr lang="pt-PT" sz="1400" b="1" smtClean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</a:rPr>
            <a:t>Proximidade da praia</a:t>
          </a:r>
          <a:endParaRPr lang="pt-PT" sz="1400" b="1" dirty="0">
            <a:solidFill>
              <a:schemeClr val="tx2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A695C836-DC6C-4A1F-8EAD-96FC43A797FA}" type="parTrans" cxnId="{3754A3CF-5AF6-44AF-9EEF-16769FD0F992}">
      <dgm:prSet/>
      <dgm:spPr/>
      <dgm:t>
        <a:bodyPr/>
        <a:lstStyle/>
        <a:p>
          <a:endParaRPr lang="pt-PT"/>
        </a:p>
      </dgm:t>
    </dgm:pt>
    <dgm:pt modelId="{BB40085B-BD14-4A71-9A99-BAD79D628CAE}" type="sibTrans" cxnId="{3754A3CF-5AF6-44AF-9EEF-16769FD0F99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pt-PT"/>
        </a:p>
      </dgm:t>
    </dgm:pt>
    <dgm:pt modelId="{5EE7B002-4835-4DEE-9BA2-A86C7CBD9775}">
      <dgm:prSet phldrT="[Texto]" custT="1"/>
      <dgm:spPr/>
      <dgm:t>
        <a:bodyPr/>
        <a:lstStyle/>
        <a:p>
          <a:r>
            <a:rPr lang="pt-PT" sz="1400" b="1" smtClean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</a:rPr>
            <a:t>Centralidade e acessibilidade do local</a:t>
          </a:r>
          <a:endParaRPr lang="pt-PT" sz="1400" b="1" dirty="0">
            <a:solidFill>
              <a:schemeClr val="tx2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D3D05D48-B4A1-4DA2-BB4C-202635C307B9}" type="parTrans" cxnId="{4AD25BB1-80B1-486E-8DEC-52ECBFCE6ECC}">
      <dgm:prSet/>
      <dgm:spPr/>
      <dgm:t>
        <a:bodyPr/>
        <a:lstStyle/>
        <a:p>
          <a:endParaRPr lang="pt-PT"/>
        </a:p>
      </dgm:t>
    </dgm:pt>
    <dgm:pt modelId="{4E94B6BC-A90E-427B-8FA9-3266CFC41A4B}" type="sibTrans" cxnId="{4AD25BB1-80B1-486E-8DEC-52ECBFCE6ECC}">
      <dgm:prSet/>
      <dgm:spPr>
        <a:solidFill>
          <a:schemeClr val="tx2">
            <a:lumMod val="90000"/>
          </a:schemeClr>
        </a:solidFill>
      </dgm:spPr>
      <dgm:t>
        <a:bodyPr/>
        <a:lstStyle/>
        <a:p>
          <a:endParaRPr lang="pt-PT"/>
        </a:p>
      </dgm:t>
    </dgm:pt>
    <dgm:pt modelId="{20037F3B-9341-4C05-B091-6F10A0BD5448}">
      <dgm:prSet phldrT="[Texto]" custT="1"/>
      <dgm:spPr/>
      <dgm:t>
        <a:bodyPr/>
        <a:lstStyle/>
        <a:p>
          <a:r>
            <a:rPr lang="pt-PT" sz="1400" b="1" smtClean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</a:rPr>
            <a:t>Proximidade de uma escola de surf</a:t>
          </a:r>
          <a:endParaRPr lang="pt-PT" sz="1400" b="1" dirty="0">
            <a:solidFill>
              <a:schemeClr val="tx2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A897A57A-BC46-4A2C-B372-5D8E4DDF6AC9}" type="parTrans" cxnId="{3DA1B923-BE66-4A5E-8145-9F7C7BDB3FCD}">
      <dgm:prSet/>
      <dgm:spPr/>
      <dgm:t>
        <a:bodyPr/>
        <a:lstStyle/>
        <a:p>
          <a:endParaRPr lang="pt-PT"/>
        </a:p>
      </dgm:t>
    </dgm:pt>
    <dgm:pt modelId="{68D62B37-14E8-4860-BC99-749686E641CF}" type="sibTrans" cxnId="{3DA1B923-BE66-4A5E-8145-9F7C7BDB3FC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PT"/>
        </a:p>
      </dgm:t>
    </dgm:pt>
    <dgm:pt modelId="{BDB052EB-2A81-494E-A678-0B69F9449DE0}">
      <dgm:prSet phldrT="[Texto]" custT="1"/>
      <dgm:spPr/>
      <dgm:t>
        <a:bodyPr/>
        <a:lstStyle/>
        <a:p>
          <a:r>
            <a:rPr lang="pt-PT" sz="1400" b="1" smtClean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</a:rPr>
            <a:t>Qualidade arquitetónica do edifício</a:t>
          </a:r>
          <a:endParaRPr lang="pt-PT" sz="1400" b="1" dirty="0">
            <a:solidFill>
              <a:schemeClr val="tx2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B567EDB8-BE80-4716-A399-91B7A0871289}" type="parTrans" cxnId="{1F066545-176F-4DAD-A4A7-2192AED0F683}">
      <dgm:prSet/>
      <dgm:spPr/>
      <dgm:t>
        <a:bodyPr/>
        <a:lstStyle/>
        <a:p>
          <a:endParaRPr lang="pt-PT"/>
        </a:p>
      </dgm:t>
    </dgm:pt>
    <dgm:pt modelId="{7DDD530E-302E-422B-B719-F1E5CBCFD44C}" type="sibTrans" cxnId="{1F066545-176F-4DAD-A4A7-2192AED0F683}">
      <dgm:prSet/>
      <dgm:spPr>
        <a:solidFill>
          <a:schemeClr val="bg2"/>
        </a:solidFill>
      </dgm:spPr>
      <dgm:t>
        <a:bodyPr/>
        <a:lstStyle/>
        <a:p>
          <a:endParaRPr lang="pt-PT"/>
        </a:p>
      </dgm:t>
    </dgm:pt>
    <dgm:pt modelId="{64DD83B9-4743-43EB-B002-83CE22330B40}">
      <dgm:prSet phldrT="[Texto]" custT="1"/>
      <dgm:spPr/>
      <dgm:t>
        <a:bodyPr/>
        <a:lstStyle/>
        <a:p>
          <a:r>
            <a:rPr lang="pt-PT" sz="1400" b="1" smtClean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</a:rPr>
            <a:t>Proximidade do ascensor</a:t>
          </a:r>
          <a:endParaRPr lang="pt-PT" sz="1400" b="1" dirty="0" smtClean="0">
            <a:solidFill>
              <a:schemeClr val="tx2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E2B84375-38AA-4C69-B471-BCBE6C149CFD}" type="sibTrans" cxnId="{54346890-D013-40D0-8D85-434A5524852A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endParaRPr lang="pt-PT"/>
        </a:p>
      </dgm:t>
    </dgm:pt>
    <dgm:pt modelId="{BF6547FA-B347-4913-9A4A-51D4F7E11E87}" type="parTrans" cxnId="{54346890-D013-40D0-8D85-434A5524852A}">
      <dgm:prSet/>
      <dgm:spPr/>
      <dgm:t>
        <a:bodyPr/>
        <a:lstStyle/>
        <a:p>
          <a:endParaRPr lang="pt-PT"/>
        </a:p>
      </dgm:t>
    </dgm:pt>
    <dgm:pt modelId="{C2E8ECFC-D6A9-476D-8503-1DBAAB1707B5}" type="pres">
      <dgm:prSet presAssocID="{240836A2-0503-4334-9CCD-B9184659E2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E473C30-8B81-46B5-9B66-FEDCFFDDABDD}" type="pres">
      <dgm:prSet presAssocID="{B145C154-3D05-4AAC-9E6E-DE9BFE590AE7}" presName="dummy" presStyleCnt="0"/>
      <dgm:spPr/>
    </dgm:pt>
    <dgm:pt modelId="{6955160C-A53C-4230-8542-027BB3C66BE3}" type="pres">
      <dgm:prSet presAssocID="{B145C154-3D05-4AAC-9E6E-DE9BFE590AE7}" presName="node" presStyleLbl="revTx" presStyleIdx="0" presStyleCnt="5" custScaleX="1217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589F690-2B68-4915-BD17-70CFCC5B02B2}" type="pres">
      <dgm:prSet presAssocID="{BB40085B-BD14-4A71-9A99-BAD79D628CAE}" presName="sibTrans" presStyleLbl="node1" presStyleIdx="0" presStyleCnt="5"/>
      <dgm:spPr/>
      <dgm:t>
        <a:bodyPr/>
        <a:lstStyle/>
        <a:p>
          <a:endParaRPr lang="pt-PT"/>
        </a:p>
      </dgm:t>
    </dgm:pt>
    <dgm:pt modelId="{AA79C462-E853-4693-8F18-300A6D9FF1A5}" type="pres">
      <dgm:prSet presAssocID="{64DD83B9-4743-43EB-B002-83CE22330B40}" presName="dummy" presStyleCnt="0"/>
      <dgm:spPr/>
    </dgm:pt>
    <dgm:pt modelId="{45C980D2-D605-4956-832F-86827DD689DA}" type="pres">
      <dgm:prSet presAssocID="{64DD83B9-4743-43EB-B002-83CE22330B40}" presName="node" presStyleLbl="revTx" presStyleIdx="1" presStyleCnt="5" custScaleX="134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C8469C-09B2-4C77-9DFA-61E3A0F0B5EC}" type="pres">
      <dgm:prSet presAssocID="{E2B84375-38AA-4C69-B471-BCBE6C149CFD}" presName="sibTrans" presStyleLbl="node1" presStyleIdx="1" presStyleCnt="5" custLinFactNeighborX="3968" custLinFactNeighborY="-108"/>
      <dgm:spPr/>
      <dgm:t>
        <a:bodyPr/>
        <a:lstStyle/>
        <a:p>
          <a:endParaRPr lang="pt-PT"/>
        </a:p>
      </dgm:t>
    </dgm:pt>
    <dgm:pt modelId="{0E858099-CA6A-40CE-BEA2-4E67DAE6FF95}" type="pres">
      <dgm:prSet presAssocID="{5EE7B002-4835-4DEE-9BA2-A86C7CBD9775}" presName="dummy" presStyleCnt="0"/>
      <dgm:spPr/>
    </dgm:pt>
    <dgm:pt modelId="{D72C8870-BBE1-4F80-9F9F-80DB8BF637F0}" type="pres">
      <dgm:prSet presAssocID="{5EE7B002-4835-4DEE-9BA2-A86C7CBD9775}" presName="node" presStyleLbl="revTx" presStyleIdx="2" presStyleCnt="5" custScaleX="12724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FD1006-48F3-4EE2-ADA0-0416B0C9A6F9}" type="pres">
      <dgm:prSet presAssocID="{4E94B6BC-A90E-427B-8FA9-3266CFC41A4B}" presName="sibTrans" presStyleLbl="node1" presStyleIdx="2" presStyleCnt="5" custLinFactNeighborX="-2121" custLinFactNeighborY="-2263"/>
      <dgm:spPr/>
      <dgm:t>
        <a:bodyPr/>
        <a:lstStyle/>
        <a:p>
          <a:endParaRPr lang="pt-PT"/>
        </a:p>
      </dgm:t>
    </dgm:pt>
    <dgm:pt modelId="{38050499-F95D-4D22-B5ED-3306C8E4A38B}" type="pres">
      <dgm:prSet presAssocID="{20037F3B-9341-4C05-B091-6F10A0BD5448}" presName="dummy" presStyleCnt="0"/>
      <dgm:spPr/>
    </dgm:pt>
    <dgm:pt modelId="{C43CDF89-896B-4A4D-B762-1E6BEE504C4F}" type="pres">
      <dgm:prSet presAssocID="{20037F3B-9341-4C05-B091-6F10A0BD5448}" presName="node" presStyleLbl="revTx" presStyleIdx="3" presStyleCnt="5" custScaleX="1287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9A755F2-C74B-4318-B956-1E24D831B9F1}" type="pres">
      <dgm:prSet presAssocID="{68D62B37-14E8-4860-BC99-749686E641CF}" presName="sibTrans" presStyleLbl="node1" presStyleIdx="3" presStyleCnt="5"/>
      <dgm:spPr/>
      <dgm:t>
        <a:bodyPr/>
        <a:lstStyle/>
        <a:p>
          <a:endParaRPr lang="pt-PT"/>
        </a:p>
      </dgm:t>
    </dgm:pt>
    <dgm:pt modelId="{F2ACC826-F0D1-485C-84F1-7F1F1689A9D2}" type="pres">
      <dgm:prSet presAssocID="{BDB052EB-2A81-494E-A678-0B69F9449DE0}" presName="dummy" presStyleCnt="0"/>
      <dgm:spPr/>
    </dgm:pt>
    <dgm:pt modelId="{C9BA57AE-1265-431B-9327-A61A59784E41}" type="pres">
      <dgm:prSet presAssocID="{BDB052EB-2A81-494E-A678-0B69F9449DE0}" presName="node" presStyleLbl="revTx" presStyleIdx="4" presStyleCnt="5" custScaleX="12410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5CEB65-873D-4997-AF98-DEE7E7B6586C}" type="pres">
      <dgm:prSet presAssocID="{7DDD530E-302E-422B-B719-F1E5CBCFD44C}" presName="sibTrans" presStyleLbl="node1" presStyleIdx="4" presStyleCnt="5"/>
      <dgm:spPr/>
      <dgm:t>
        <a:bodyPr/>
        <a:lstStyle/>
        <a:p>
          <a:endParaRPr lang="pt-PT"/>
        </a:p>
      </dgm:t>
    </dgm:pt>
  </dgm:ptLst>
  <dgm:cxnLst>
    <dgm:cxn modelId="{899B84B9-B41A-49A9-9621-28CCEF859478}" type="presOf" srcId="{BDB052EB-2A81-494E-A678-0B69F9449DE0}" destId="{C9BA57AE-1265-431B-9327-A61A59784E41}" srcOrd="0" destOrd="0" presId="urn:microsoft.com/office/officeart/2005/8/layout/cycle1"/>
    <dgm:cxn modelId="{DA0FD25A-B1F7-409C-8A0C-108C7907A534}" type="presOf" srcId="{E2B84375-38AA-4C69-B471-BCBE6C149CFD}" destId="{15C8469C-09B2-4C77-9DFA-61E3A0F0B5EC}" srcOrd="0" destOrd="0" presId="urn:microsoft.com/office/officeart/2005/8/layout/cycle1"/>
    <dgm:cxn modelId="{D1C77352-9188-4374-8908-20930CDB6611}" type="presOf" srcId="{68D62B37-14E8-4860-BC99-749686E641CF}" destId="{C9A755F2-C74B-4318-B956-1E24D831B9F1}" srcOrd="0" destOrd="0" presId="urn:microsoft.com/office/officeart/2005/8/layout/cycle1"/>
    <dgm:cxn modelId="{F4779618-FC8C-4B9E-A81E-71DD5FE8AE02}" type="presOf" srcId="{64DD83B9-4743-43EB-B002-83CE22330B40}" destId="{45C980D2-D605-4956-832F-86827DD689DA}" srcOrd="0" destOrd="0" presId="urn:microsoft.com/office/officeart/2005/8/layout/cycle1"/>
    <dgm:cxn modelId="{27C97714-A040-469F-AA85-E77AB657F094}" type="presOf" srcId="{5EE7B002-4835-4DEE-9BA2-A86C7CBD9775}" destId="{D72C8870-BBE1-4F80-9F9F-80DB8BF637F0}" srcOrd="0" destOrd="0" presId="urn:microsoft.com/office/officeart/2005/8/layout/cycle1"/>
    <dgm:cxn modelId="{F0E762B0-DBD8-456B-A45E-3FDD90D26F6F}" type="presOf" srcId="{7DDD530E-302E-422B-B719-F1E5CBCFD44C}" destId="{8F5CEB65-873D-4997-AF98-DEE7E7B6586C}" srcOrd="0" destOrd="0" presId="urn:microsoft.com/office/officeart/2005/8/layout/cycle1"/>
    <dgm:cxn modelId="{849C79B8-F04C-4185-9C8D-A106515431A3}" type="presOf" srcId="{20037F3B-9341-4C05-B091-6F10A0BD5448}" destId="{C43CDF89-896B-4A4D-B762-1E6BEE504C4F}" srcOrd="0" destOrd="0" presId="urn:microsoft.com/office/officeart/2005/8/layout/cycle1"/>
    <dgm:cxn modelId="{C6D9EFBC-F52E-466D-A7E1-84A3A6C1A681}" type="presOf" srcId="{240836A2-0503-4334-9CCD-B9184659E2BE}" destId="{C2E8ECFC-D6A9-476D-8503-1DBAAB1707B5}" srcOrd="0" destOrd="0" presId="urn:microsoft.com/office/officeart/2005/8/layout/cycle1"/>
    <dgm:cxn modelId="{4AD25BB1-80B1-486E-8DEC-52ECBFCE6ECC}" srcId="{240836A2-0503-4334-9CCD-B9184659E2BE}" destId="{5EE7B002-4835-4DEE-9BA2-A86C7CBD9775}" srcOrd="2" destOrd="0" parTransId="{D3D05D48-B4A1-4DA2-BB4C-202635C307B9}" sibTransId="{4E94B6BC-A90E-427B-8FA9-3266CFC41A4B}"/>
    <dgm:cxn modelId="{1F066545-176F-4DAD-A4A7-2192AED0F683}" srcId="{240836A2-0503-4334-9CCD-B9184659E2BE}" destId="{BDB052EB-2A81-494E-A678-0B69F9449DE0}" srcOrd="4" destOrd="0" parTransId="{B567EDB8-BE80-4716-A399-91B7A0871289}" sibTransId="{7DDD530E-302E-422B-B719-F1E5CBCFD44C}"/>
    <dgm:cxn modelId="{54346890-D013-40D0-8D85-434A5524852A}" srcId="{240836A2-0503-4334-9CCD-B9184659E2BE}" destId="{64DD83B9-4743-43EB-B002-83CE22330B40}" srcOrd="1" destOrd="0" parTransId="{BF6547FA-B347-4913-9A4A-51D4F7E11E87}" sibTransId="{E2B84375-38AA-4C69-B471-BCBE6C149CFD}"/>
    <dgm:cxn modelId="{51599CFB-9984-4050-A5A9-8355446A3D4C}" type="presOf" srcId="{4E94B6BC-A90E-427B-8FA9-3266CFC41A4B}" destId="{D6FD1006-48F3-4EE2-ADA0-0416B0C9A6F9}" srcOrd="0" destOrd="0" presId="urn:microsoft.com/office/officeart/2005/8/layout/cycle1"/>
    <dgm:cxn modelId="{4F460ABF-A600-4F72-B66A-A1B3B8A080F9}" type="presOf" srcId="{B145C154-3D05-4AAC-9E6E-DE9BFE590AE7}" destId="{6955160C-A53C-4230-8542-027BB3C66BE3}" srcOrd="0" destOrd="0" presId="urn:microsoft.com/office/officeart/2005/8/layout/cycle1"/>
    <dgm:cxn modelId="{C7B7EAC9-029B-451B-A21E-631F8AE99415}" type="presOf" srcId="{BB40085B-BD14-4A71-9A99-BAD79D628CAE}" destId="{E589F690-2B68-4915-BD17-70CFCC5B02B2}" srcOrd="0" destOrd="0" presId="urn:microsoft.com/office/officeart/2005/8/layout/cycle1"/>
    <dgm:cxn modelId="{3754A3CF-5AF6-44AF-9EEF-16769FD0F992}" srcId="{240836A2-0503-4334-9CCD-B9184659E2BE}" destId="{B145C154-3D05-4AAC-9E6E-DE9BFE590AE7}" srcOrd="0" destOrd="0" parTransId="{A695C836-DC6C-4A1F-8EAD-96FC43A797FA}" sibTransId="{BB40085B-BD14-4A71-9A99-BAD79D628CAE}"/>
    <dgm:cxn modelId="{3DA1B923-BE66-4A5E-8145-9F7C7BDB3FCD}" srcId="{240836A2-0503-4334-9CCD-B9184659E2BE}" destId="{20037F3B-9341-4C05-B091-6F10A0BD5448}" srcOrd="3" destOrd="0" parTransId="{A897A57A-BC46-4A2C-B372-5D8E4DDF6AC9}" sibTransId="{68D62B37-14E8-4860-BC99-749686E641CF}"/>
    <dgm:cxn modelId="{423BFF7F-75D9-4A84-B2F9-9DFAD16852F8}" type="presParOf" srcId="{C2E8ECFC-D6A9-476D-8503-1DBAAB1707B5}" destId="{3E473C30-8B81-46B5-9B66-FEDCFFDDABDD}" srcOrd="0" destOrd="0" presId="urn:microsoft.com/office/officeart/2005/8/layout/cycle1"/>
    <dgm:cxn modelId="{F3B5A575-3794-44D9-9C3E-A3D0D3D2EFF7}" type="presParOf" srcId="{C2E8ECFC-D6A9-476D-8503-1DBAAB1707B5}" destId="{6955160C-A53C-4230-8542-027BB3C66BE3}" srcOrd="1" destOrd="0" presId="urn:microsoft.com/office/officeart/2005/8/layout/cycle1"/>
    <dgm:cxn modelId="{16E984E0-A30F-4147-8564-1F02B4645210}" type="presParOf" srcId="{C2E8ECFC-D6A9-476D-8503-1DBAAB1707B5}" destId="{E589F690-2B68-4915-BD17-70CFCC5B02B2}" srcOrd="2" destOrd="0" presId="urn:microsoft.com/office/officeart/2005/8/layout/cycle1"/>
    <dgm:cxn modelId="{3849A079-0F2D-4051-A106-092CBCD0DEFA}" type="presParOf" srcId="{C2E8ECFC-D6A9-476D-8503-1DBAAB1707B5}" destId="{AA79C462-E853-4693-8F18-300A6D9FF1A5}" srcOrd="3" destOrd="0" presId="urn:microsoft.com/office/officeart/2005/8/layout/cycle1"/>
    <dgm:cxn modelId="{8854045B-BE40-492B-AE37-11068FCC1761}" type="presParOf" srcId="{C2E8ECFC-D6A9-476D-8503-1DBAAB1707B5}" destId="{45C980D2-D605-4956-832F-86827DD689DA}" srcOrd="4" destOrd="0" presId="urn:microsoft.com/office/officeart/2005/8/layout/cycle1"/>
    <dgm:cxn modelId="{099D96CF-1AA2-470D-A867-7F84155C365E}" type="presParOf" srcId="{C2E8ECFC-D6A9-476D-8503-1DBAAB1707B5}" destId="{15C8469C-09B2-4C77-9DFA-61E3A0F0B5EC}" srcOrd="5" destOrd="0" presId="urn:microsoft.com/office/officeart/2005/8/layout/cycle1"/>
    <dgm:cxn modelId="{53087A58-A409-4FC5-AAEE-E5B05E48D821}" type="presParOf" srcId="{C2E8ECFC-D6A9-476D-8503-1DBAAB1707B5}" destId="{0E858099-CA6A-40CE-BEA2-4E67DAE6FF95}" srcOrd="6" destOrd="0" presId="urn:microsoft.com/office/officeart/2005/8/layout/cycle1"/>
    <dgm:cxn modelId="{EAE7835B-EC4C-4D09-83AF-C5BFB7BEA581}" type="presParOf" srcId="{C2E8ECFC-D6A9-476D-8503-1DBAAB1707B5}" destId="{D72C8870-BBE1-4F80-9F9F-80DB8BF637F0}" srcOrd="7" destOrd="0" presId="urn:microsoft.com/office/officeart/2005/8/layout/cycle1"/>
    <dgm:cxn modelId="{28691DF4-2534-4C7A-AFE1-75D2BBE76631}" type="presParOf" srcId="{C2E8ECFC-D6A9-476D-8503-1DBAAB1707B5}" destId="{D6FD1006-48F3-4EE2-ADA0-0416B0C9A6F9}" srcOrd="8" destOrd="0" presId="urn:microsoft.com/office/officeart/2005/8/layout/cycle1"/>
    <dgm:cxn modelId="{17DD9557-ED0A-4784-8541-9F93534506A5}" type="presParOf" srcId="{C2E8ECFC-D6A9-476D-8503-1DBAAB1707B5}" destId="{38050499-F95D-4D22-B5ED-3306C8E4A38B}" srcOrd="9" destOrd="0" presId="urn:microsoft.com/office/officeart/2005/8/layout/cycle1"/>
    <dgm:cxn modelId="{3A6D0804-FFD4-4176-90A4-05395BAD9D48}" type="presParOf" srcId="{C2E8ECFC-D6A9-476D-8503-1DBAAB1707B5}" destId="{C43CDF89-896B-4A4D-B762-1E6BEE504C4F}" srcOrd="10" destOrd="0" presId="urn:microsoft.com/office/officeart/2005/8/layout/cycle1"/>
    <dgm:cxn modelId="{99D8AE7C-9405-403B-BA2A-DBCB09E58D53}" type="presParOf" srcId="{C2E8ECFC-D6A9-476D-8503-1DBAAB1707B5}" destId="{C9A755F2-C74B-4318-B956-1E24D831B9F1}" srcOrd="11" destOrd="0" presId="urn:microsoft.com/office/officeart/2005/8/layout/cycle1"/>
    <dgm:cxn modelId="{ED5C9E13-3FD8-4915-A438-A9DED467D5A5}" type="presParOf" srcId="{C2E8ECFC-D6A9-476D-8503-1DBAAB1707B5}" destId="{F2ACC826-F0D1-485C-84F1-7F1F1689A9D2}" srcOrd="12" destOrd="0" presId="urn:microsoft.com/office/officeart/2005/8/layout/cycle1"/>
    <dgm:cxn modelId="{CFA6C55A-5281-400E-A576-079FFB9F30BA}" type="presParOf" srcId="{C2E8ECFC-D6A9-476D-8503-1DBAAB1707B5}" destId="{C9BA57AE-1265-431B-9327-A61A59784E41}" srcOrd="13" destOrd="0" presId="urn:microsoft.com/office/officeart/2005/8/layout/cycle1"/>
    <dgm:cxn modelId="{509BCF44-3C7F-4BCE-B59E-40DB97BB7FF2}" type="presParOf" srcId="{C2E8ECFC-D6A9-476D-8503-1DBAAB1707B5}" destId="{8F5CEB65-873D-4997-AF98-DEE7E7B6586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774AE-AD73-4ECA-A924-4B5FB188783C}" type="datetimeFigureOut">
              <a:rPr lang="pt-PT" smtClean="0"/>
              <a:pPr/>
              <a:t>19/04/2015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9CEE2-82F1-4A1E-874B-0A2DD20341C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249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9CEE2-82F1-4A1E-874B-0A2DD20341CC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58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28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4/19/2015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316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4/19/2015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432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4/19/2015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69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4/19/2015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46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4/19/2015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027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4/19/2015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116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707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479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4/19/2015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111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87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350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678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473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647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625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281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4/19/2015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8841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67544"/>
            <a:ext cx="8424936" cy="184928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pt-PT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altLang="pt-PT" sz="21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Projeto Nós </a:t>
            </a:r>
            <a:r>
              <a:rPr lang="pt-PT" altLang="pt-PT" sz="2100" cap="none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Propomos</a:t>
            </a:r>
            <a:r>
              <a:rPr lang="pt-PT" altLang="pt-PT" sz="21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! Cidadania, Sustentabilidade e Inovação </a:t>
            </a:r>
            <a:br>
              <a:rPr lang="pt-PT" altLang="pt-PT" sz="21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pt-PT" altLang="pt-PT" sz="21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na Educação Geográfica   </a:t>
            </a:r>
            <a:r>
              <a:rPr lang="pt-PT" altLang="pt-PT" sz="2100" cap="none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2014/15</a:t>
            </a:r>
            <a:br>
              <a:rPr lang="pt-PT" altLang="pt-PT" sz="2100" cap="none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pt-PT" sz="21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pt-PT" sz="21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pt-P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Externato Dom Fuas Roupinho</a:t>
            </a:r>
            <a:br>
              <a:rPr lang="pt-P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pt-P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pt-P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pt-PT" sz="16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28" y="2094115"/>
            <a:ext cx="3250804" cy="217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74" y="3177937"/>
            <a:ext cx="3362135" cy="225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/>
          <p:cNvSpPr txBox="1"/>
          <p:nvPr/>
        </p:nvSpPr>
        <p:spPr>
          <a:xfrm>
            <a:off x="3131840" y="1776690"/>
            <a:ext cx="6011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pt-PT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pt-PT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equalificação </a:t>
            </a:r>
            <a:r>
              <a:rPr lang="pt-PT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pt-PT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rbana: </a:t>
            </a:r>
          </a:p>
          <a:p>
            <a:r>
              <a:rPr lang="pt-PT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              a criação de um “</a:t>
            </a:r>
            <a:r>
              <a:rPr lang="pt-PT" sz="3200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Hostel</a:t>
            </a:r>
            <a:r>
              <a:rPr lang="pt-PT" sz="32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”</a:t>
            </a:r>
            <a:endParaRPr lang="pt-PT" sz="32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8782" y="3764534"/>
            <a:ext cx="2385702" cy="159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aixaDeTexto 18"/>
          <p:cNvSpPr txBox="1"/>
          <p:nvPr/>
        </p:nvSpPr>
        <p:spPr>
          <a:xfrm>
            <a:off x="490258" y="5309026"/>
            <a:ext cx="228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Trabalho elaborado por:</a:t>
            </a:r>
          </a:p>
          <a:p>
            <a:r>
              <a:rPr lang="pt-PT" sz="14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- Rafael Coelho;</a:t>
            </a:r>
          </a:p>
          <a:p>
            <a:r>
              <a:rPr lang="pt-PT" sz="14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- António Sales;</a:t>
            </a:r>
          </a:p>
          <a:p>
            <a:r>
              <a:rPr lang="pt-PT" sz="14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- Marcos Domingos;</a:t>
            </a:r>
          </a:p>
          <a:p>
            <a:r>
              <a:rPr lang="pt-PT" sz="14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- Sandro Pereira.</a:t>
            </a:r>
            <a:endParaRPr lang="pt-PT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6002785"/>
            <a:ext cx="6346551" cy="745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55576" y="53012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539552" y="54868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Proposta de concretização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2820" y="2119124"/>
            <a:ext cx="5580349" cy="373560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27984" y="1221098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Em termos gerais, sugere-se: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uma reabilitação do exterior do edifício, mantendo a sua traça original;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ma requalificação do seu interior por forma a adequar os seus espaços a novas funções.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pt-PT" sz="1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3306500" y="2575538"/>
            <a:ext cx="17695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>
            <a:off x="3336559" y="5301208"/>
            <a:ext cx="173949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>
            <a:off x="3306500" y="3374859"/>
            <a:ext cx="17695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3358264" y="4332543"/>
            <a:ext cx="17695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5138858" y="2730364"/>
            <a:ext cx="3806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b="1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No primeiro e segundo pisos, propõe-se:</a:t>
            </a:r>
          </a:p>
          <a:p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 - quartos coletivos com camas ou beliches;</a:t>
            </a:r>
          </a:p>
          <a:p>
            <a:r>
              <a:rPr lang="pt-PT" sz="1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- casas de banho coletivas;</a:t>
            </a:r>
          </a:p>
          <a:p>
            <a:r>
              <a:rPr lang="pt-PT" sz="1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- uma sala de convívio por piso.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216678" y="3915865"/>
            <a:ext cx="3806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b="1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No rés-do-chão, sugere-se:</a:t>
            </a:r>
          </a:p>
          <a:p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 - a receção;</a:t>
            </a:r>
          </a:p>
          <a:p>
            <a:r>
              <a:rPr lang="pt-PT" sz="1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- a sala de refeições;</a:t>
            </a:r>
          </a:p>
          <a:p>
            <a:r>
              <a:rPr lang="pt-PT" sz="1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- uma sala de estar/convívio;</a:t>
            </a:r>
          </a:p>
          <a:p>
            <a:r>
              <a:rPr lang="pt-PT" sz="1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- uma tabacaria.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168917" y="5373216"/>
            <a:ext cx="3806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b="1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Na subcave , propõe-se:</a:t>
            </a:r>
          </a:p>
          <a:p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 - a lavandaria/ engomadoria;</a:t>
            </a:r>
          </a:p>
          <a:p>
            <a:r>
              <a:rPr lang="pt-PT" sz="1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- armazém.</a:t>
            </a:r>
          </a:p>
        </p:txBody>
      </p:sp>
    </p:spTree>
    <p:extLst>
      <p:ext uri="{BB962C8B-B14F-4D97-AF65-F5344CB8AC3E}">
        <p14:creationId xmlns:p14="http://schemas.microsoft.com/office/powerpoint/2010/main" val="24511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55576" y="53012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0422" y="185963"/>
            <a:ext cx="4749852" cy="7779543"/>
          </a:xfrm>
          <a:prstGeom prst="rect">
            <a:avLst/>
          </a:prstGeom>
          <a:ln>
            <a:noFill/>
          </a:ln>
        </p:spPr>
      </p:pic>
      <p:sp>
        <p:nvSpPr>
          <p:cNvPr id="11" name="Título 2"/>
          <p:cNvSpPr txBox="1">
            <a:spLocks/>
          </p:cNvSpPr>
          <p:nvPr/>
        </p:nvSpPr>
        <p:spPr>
          <a:xfrm>
            <a:off x="611560" y="4046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Considerações finais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19675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Para o “</a:t>
            </a:r>
            <a:r>
              <a:rPr lang="pt-PT" sz="2000" b="1" i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hostel</a:t>
            </a:r>
            <a:r>
              <a:rPr lang="pt-PT" sz="2000" b="1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”, </a:t>
            </a:r>
            <a:r>
              <a:rPr lang="pt-PT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aqui em causa, nós propomos...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63688" y="1590438"/>
            <a:ext cx="662473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100" dirty="0" smtClean="0"/>
          </a:p>
          <a:p>
            <a:pPr marL="182563" indent="-182563" algn="just"/>
            <a:r>
              <a:rPr lang="pt-PT" sz="1200" dirty="0" smtClean="0"/>
              <a:t>* </a:t>
            </a:r>
            <a:r>
              <a:rPr lang="pt-PT" dirty="0" smtClean="0">
                <a:latin typeface="Calibri" panose="020F0502020204030204" pitchFamily="34" charset="0"/>
              </a:rPr>
              <a:t>Uma decoração com temas litorais, pautada de cores claras e luminosas;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 smtClean="0">
              <a:latin typeface="Calibri" panose="020F0502020204030204" pitchFamily="34" charset="0"/>
            </a:endParaRPr>
          </a:p>
          <a:p>
            <a:pPr algn="just"/>
            <a:r>
              <a:rPr lang="pt-PT" dirty="0" smtClean="0">
                <a:latin typeface="Calibri" panose="020F0502020204030204" pitchFamily="34" charset="0"/>
              </a:rPr>
              <a:t>                         * Um serviço personalizado, mas qualificado;</a:t>
            </a:r>
          </a:p>
          <a:p>
            <a:pPr marL="2419350" indent="-180975" algn="just">
              <a:tabLst>
                <a:tab pos="2152650" algn="l"/>
              </a:tabLst>
            </a:pPr>
            <a:endParaRPr lang="pt-PT" dirty="0" smtClean="0">
              <a:latin typeface="Calibri" panose="020F0502020204030204" pitchFamily="34" charset="0"/>
            </a:endParaRPr>
          </a:p>
          <a:p>
            <a:pPr marL="2419350" indent="-361950" algn="just">
              <a:tabLst>
                <a:tab pos="2152650" algn="l"/>
              </a:tabLst>
            </a:pPr>
            <a:r>
              <a:rPr lang="pt-PT" dirty="0" smtClean="0">
                <a:latin typeface="Calibri" panose="020F0502020204030204" pitchFamily="34" charset="0"/>
              </a:rPr>
              <a:t> * Uma orientação para públicos jovens e              arrebatados pelo mar;</a:t>
            </a:r>
          </a:p>
          <a:p>
            <a:pPr algn="just"/>
            <a:endParaRPr lang="pt-PT" dirty="0" smtClean="0">
              <a:latin typeface="Calibri" panose="020F0502020204030204" pitchFamily="34" charset="0"/>
            </a:endParaRPr>
          </a:p>
          <a:p>
            <a:pPr marL="2514600" indent="-180975" algn="just"/>
            <a:r>
              <a:rPr lang="pt-PT" dirty="0" smtClean="0">
                <a:latin typeface="Calibri" panose="020F0502020204030204" pitchFamily="34" charset="0"/>
              </a:rPr>
              <a:t>* A disponibilidade de serviços ligados com alguns desportos marítimos;</a:t>
            </a:r>
          </a:p>
          <a:p>
            <a:pPr marL="2514600" indent="-180975" algn="just"/>
            <a:endParaRPr lang="pt-PT" dirty="0" smtClean="0">
              <a:latin typeface="Calibri" panose="020F0502020204030204" pitchFamily="34" charset="0"/>
            </a:endParaRPr>
          </a:p>
          <a:p>
            <a:pPr marL="2333625" algn="just"/>
            <a:r>
              <a:rPr lang="pt-PT" dirty="0" smtClean="0">
                <a:latin typeface="Calibri" panose="020F0502020204030204" pitchFamily="34" charset="0"/>
              </a:rPr>
              <a:t>* O equilíbrio qualidade/preço;</a:t>
            </a:r>
          </a:p>
          <a:p>
            <a:pPr marL="2333625" algn="just"/>
            <a:endParaRPr lang="pt-PT" dirty="0">
              <a:latin typeface="Calibri" panose="020F0502020204030204" pitchFamily="34" charset="0"/>
            </a:endParaRPr>
          </a:p>
          <a:p>
            <a:pPr marL="2333625" algn="just"/>
            <a:r>
              <a:rPr lang="pt-PT" dirty="0" smtClean="0">
                <a:latin typeface="Calibri" panose="020F0502020204030204" pitchFamily="34" charset="0"/>
              </a:rPr>
              <a:t>* Um ambiente jovial, mas tranquilo;</a:t>
            </a:r>
          </a:p>
          <a:p>
            <a:pPr marL="2333625" algn="just"/>
            <a:endParaRPr lang="pt-PT" dirty="0">
              <a:latin typeface="Calibri" panose="020F0502020204030204" pitchFamily="34" charset="0"/>
            </a:endParaRPr>
          </a:p>
          <a:p>
            <a:pPr marL="2514600" indent="-180975" algn="just"/>
            <a:r>
              <a:rPr lang="pt-PT" dirty="0" smtClean="0">
                <a:latin typeface="Calibri" panose="020F0502020204030204" pitchFamily="34" charset="0"/>
              </a:rPr>
              <a:t>* Uma imagem única, que marque para sempre e pela positiva quem o visita.  </a:t>
            </a:r>
          </a:p>
        </p:txBody>
      </p:sp>
    </p:spTree>
    <p:extLst>
      <p:ext uri="{BB962C8B-B14F-4D97-AF65-F5344CB8AC3E}">
        <p14:creationId xmlns:p14="http://schemas.microsoft.com/office/powerpoint/2010/main" val="4125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79" cy="5010383"/>
          </a:xfrm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 trabalho aqui em causa, propõe a criação de um </a:t>
            </a:r>
            <a:r>
              <a:rPr lang="pt-PT" sz="18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18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hostel</a:t>
            </a:r>
            <a:r>
              <a:rPr lang="pt-PT" sz="18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num edifício degradado, mas de reconhecido valor arquitetónico, integrado na área histórica e balnear da vila da Nazaré.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PT" sz="1000" dirty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Os “</a:t>
            </a:r>
            <a:r>
              <a:rPr lang="pt-PT" sz="18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hostels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”, segundo o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Decreto-Lei n.º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128/2014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de 29 de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agosto, enquadram-se na modalidade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dos estabelecimentos de hospedagem. S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ão estabelecimentos de alojamento local, cuja unidade de alojamento é única ou maioritária de dormitório. 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PT" sz="10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 “</a:t>
            </a:r>
            <a:r>
              <a:rPr lang="pt-PT" sz="18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hostels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” são uma nova forma de alojamento, marcada pela inovação, pela flexibilidade e pela diferença em relação a outras formas de alojamento mais massificadas. 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PT" sz="1000" dirty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um formato que ainda não encontra muita concorrência direta na Nazaré, para além de poder trazer à localidade novas procuras turísticas.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t-PT" sz="1800" dirty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Introdução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936452" y="2681273"/>
            <a:ext cx="3645419" cy="2389728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4623" y="1340768"/>
            <a:ext cx="6161593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PT" sz="18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 Nazaré, à semelhança de outras localidades litorais, é um importante foco turístico, atraindo turistas de várias proveniências para passar férias.</a:t>
            </a:r>
          </a:p>
          <a:p>
            <a:pPr marL="0" indent="0" algn="just">
              <a:buNone/>
            </a:pPr>
            <a:endParaRPr lang="pt-PT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 criação de um “</a:t>
            </a:r>
            <a:r>
              <a:rPr lang="pt-PT" sz="18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hostel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” será benéfica, nomeadamente, na empregabilidade, na diversificação de ofertas turísticas e na requalificação de um espaço degradado.</a:t>
            </a:r>
          </a:p>
          <a:p>
            <a:pPr marL="0" indent="0" algn="just">
              <a:buNone/>
            </a:pPr>
            <a:endParaRPr lang="pt-PT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orna-se pertinente a criação de alojamentos acessíveis aos turistas que queiram conhecer a região, com reduzidos custos de alojamento em relação a outras modalidades mais massificadas. </a:t>
            </a:r>
          </a:p>
          <a:p>
            <a:pPr marL="0" indent="0" algn="just">
              <a:buNone/>
            </a:pPr>
            <a:endParaRPr lang="pt-PT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PT" sz="18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PT" sz="1800" dirty="0">
              <a:latin typeface="Calibri" panose="020F0502020204030204" pitchFamily="34" charset="0"/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54623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noProof="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Pertinência de um “</a:t>
            </a:r>
            <a:r>
              <a:rPr lang="pt-PT" sz="3200" b="1" i="1" noProof="0" dirty="0" err="1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Hostel</a:t>
            </a:r>
            <a:r>
              <a:rPr lang="pt-PT" sz="3200" b="1" i="1" noProof="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”</a:t>
            </a:r>
            <a:r>
              <a:rPr lang="pt-PT" sz="3200" b="1" noProof="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na Nazaré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04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9762" y="1345234"/>
            <a:ext cx="7116573" cy="1440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 espaço tem de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 organizar de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forma a aproveitar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 explorar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os recursos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locais, de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forma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sustentável, a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fim de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corresponder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satisfação das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necessidades 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pt-P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do presente, sem comprometer o desenvolvimento das gerações futuras.</a:t>
            </a:r>
          </a:p>
          <a:p>
            <a:pPr marL="0" indent="0" algn="just">
              <a:buNone/>
            </a:pPr>
            <a:endParaRPr lang="pt-PT" sz="500" dirty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PT" sz="1800" dirty="0">
              <a:solidFill>
                <a:srgbClr val="00206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55976" y="3212977"/>
            <a:ext cx="38889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 a nossa </a:t>
            </a:r>
            <a:r>
              <a:rPr lang="pt-PT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proposta, pretendemos revitalizar um edifício devoluto, conferindo-lhe uma </a:t>
            </a:r>
            <a:r>
              <a:rPr lang="pt-PT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intervenção </a:t>
            </a:r>
            <a:r>
              <a:rPr lang="pt-PT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PT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fundo, </a:t>
            </a:r>
            <a:r>
              <a:rPr lang="pt-PT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lhe garanta a atribuição de novas funções por forma a responder mais eficazmente às necessidades socioeconómicas da vila.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708" y="3768878"/>
            <a:ext cx="3363198" cy="2251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ítulo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A Requalificação Urbana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64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zador\Desktop\Sem Títul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3568" y="2204864"/>
            <a:ext cx="7764463" cy="3498342"/>
          </a:xfrm>
          <a:prstGeom prst="rect">
            <a:avLst/>
          </a:prstGeom>
          <a:noFill/>
        </p:spPr>
      </p:pic>
      <p:pic>
        <p:nvPicPr>
          <p:cNvPr id="1029" name="Picture 5" descr="C:\Users\Utilizador\Desktop\RAFAEL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785926"/>
            <a:ext cx="2747138" cy="195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457200" y="274638"/>
            <a:ext cx="6491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A localização do suposto “</a:t>
            </a:r>
            <a:r>
              <a:rPr lang="pt-PT" sz="3200" b="1" i="1" dirty="0" err="1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Hostel</a:t>
            </a:r>
            <a:r>
              <a:rPr lang="pt-PT" sz="3200" b="1" i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”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2610B033-5CAB-4F49-B7AB-676DC7130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790195"/>
              </p:ext>
            </p:extLst>
          </p:nvPr>
        </p:nvGraphicFramePr>
        <p:xfrm>
          <a:off x="4355976" y="1268760"/>
          <a:ext cx="46110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9408CF59-CE80-478B-9F22-65C48CAB6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541835"/>
              </p:ext>
            </p:extLst>
          </p:nvPr>
        </p:nvGraphicFramePr>
        <p:xfrm>
          <a:off x="831032" y="1268760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458112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Segundo o gráfico, podemos concluir que dos vinte e cinco inquiridos, catorze consideram que existe uma oferta suficiente de alojamentos. </a:t>
            </a:r>
            <a:endParaRPr lang="pt-PT" sz="16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88024" y="4742691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Após a análise deste gráfico, verifica-se que  a modalidade de alojamento/hoteleira mais abundante são os alojamentos particulares, seguidos dos hotéis e das residenciais. </a:t>
            </a:r>
            <a:r>
              <a:rPr lang="pt-PT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 sua vez, obtivemos um voto nulo e um voto para os “</a:t>
            </a:r>
            <a:r>
              <a:rPr lang="pt-PT" sz="1600" i="1" dirty="0" err="1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hostels</a:t>
            </a:r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pt-PT" sz="16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67322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noProof="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Trabalho de Campo: Análise Gráfica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52770"/>
              </p:ext>
            </p:extLst>
          </p:nvPr>
        </p:nvGraphicFramePr>
        <p:xfrm>
          <a:off x="738046" y="1196752"/>
          <a:ext cx="351561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55576" y="4077072"/>
            <a:ext cx="34563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Neste gráfico conclui-se que, dos vinte cinco inquiridos, onze selecionaram a modalidade “</a:t>
            </a:r>
            <a:r>
              <a:rPr lang="pt-PT" sz="1600" i="1" dirty="0" err="1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hostel</a:t>
            </a:r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 como a pior representada,  seguindo-se os alojamentos particulares com oitos votos. Para além destes, três inquiridos selecionaram as residenciais e os hotéis como os melhores representados.</a:t>
            </a:r>
            <a:endParaRPr lang="pt-PT" sz="16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26360" y="4431015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A partir do gráfico, verifica-se que são evidentes algumas fragilidades associadas a esta proposta, destacando-se o desconhecimento deste tipo de alojamento e a concorrência dos alojamentos já existentes.       </a:t>
            </a:r>
            <a:endParaRPr lang="pt-PT" sz="16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6259493"/>
              </p:ext>
            </p:extLst>
          </p:nvPr>
        </p:nvGraphicFramePr>
        <p:xfrm>
          <a:off x="4283968" y="1268760"/>
          <a:ext cx="468052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2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noProof="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Análise Gráfica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BF845A5B-4F59-4A8C-AF77-5B84BF77F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758264"/>
              </p:ext>
            </p:extLst>
          </p:nvPr>
        </p:nvGraphicFramePr>
        <p:xfrm>
          <a:off x="624334" y="1268760"/>
          <a:ext cx="409168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60F1117-8F8A-4422-B4B7-9971417E8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470943"/>
              </p:ext>
            </p:extLst>
          </p:nvPr>
        </p:nvGraphicFramePr>
        <p:xfrm>
          <a:off x="4860032" y="1526676"/>
          <a:ext cx="413637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55576" y="53012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56103" y="4314001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 Dos vinte e cinco inquiridos, dezoito defendem que a construção de um “</a:t>
            </a:r>
            <a:r>
              <a:rPr lang="pt-PT" sz="1600" i="1" dirty="0" err="1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hostel</a:t>
            </a:r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 deverá ser num edifício já existente, sujeito a requalificação. Já os restantes pensam que seria pertinente a construção de raiz de um edifício novo.</a:t>
            </a:r>
            <a:endParaRPr lang="pt-PT" sz="16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443711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 De entre as vantagens presentes no gráfico, salienta-se o emprego que o “</a:t>
            </a:r>
            <a:r>
              <a:rPr lang="pt-PT" sz="1600" i="1" dirty="0" err="1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hostel</a:t>
            </a:r>
            <a:r>
              <a:rPr lang="pt-PT" sz="1600" dirty="0" smtClean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 pode gerar, bem como os preços mais acessíveis face aos seus concorrentes.</a:t>
            </a:r>
            <a:endParaRPr lang="pt-PT" sz="16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611560" y="4046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noProof="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Análise Gráfica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68344" y="2276872"/>
            <a:ext cx="13681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2"/>
                </a:solidFill>
                <a:latin typeface="Calibri" panose="020F0502020204030204" pitchFamily="34" charset="0"/>
              </a:rPr>
              <a:t>Num edifício novo construído de raiz</a:t>
            </a:r>
            <a:endParaRPr lang="pt-PT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668344" y="3037438"/>
            <a:ext cx="136815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2"/>
                </a:solidFill>
                <a:latin typeface="Calibri" panose="020F0502020204030204" pitchFamily="34" charset="0"/>
              </a:rPr>
              <a:t>Num edifício já existente sujeito a requalificação</a:t>
            </a:r>
          </a:p>
          <a:p>
            <a:endParaRPr lang="pt-PT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55576" y="53012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611560" y="4046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noProof="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Resultados apurados dos inquéritos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53006961"/>
              </p:ext>
            </p:extLst>
          </p:nvPr>
        </p:nvGraphicFramePr>
        <p:xfrm>
          <a:off x="611560" y="1029415"/>
          <a:ext cx="70567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48272" y="24208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pt-PT" b="1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areceres de </a:t>
            </a:r>
            <a:r>
              <a:rPr lang="pt-PT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técnicos </a:t>
            </a:r>
            <a:r>
              <a:rPr lang="pt-PT" b="1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camarários solidificam esta proposta</a:t>
            </a:r>
            <a:endParaRPr lang="pt-PT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80855470"/>
              </p:ext>
            </p:extLst>
          </p:nvPr>
        </p:nvGraphicFramePr>
        <p:xfrm>
          <a:off x="1475656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498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990</TotalTime>
  <Words>915</Words>
  <Application>Microsoft Office PowerPoint</Application>
  <PresentationFormat>Apresentação no Ecrã (4:3)</PresentationFormat>
  <Paragraphs>93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 Projeto Nós Propomos! Cidadania, Sustentabilidade e Inovação  na Educação Geográfica   2014/15  Externato Dom Fuas Roupinho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Criação de um Hostel</dc:title>
  <dc:creator>Utilizador</dc:creator>
  <cp:lastModifiedBy>sandra seco</cp:lastModifiedBy>
  <cp:revision>95</cp:revision>
  <dcterms:created xsi:type="dcterms:W3CDTF">2014-11-13T20:34:15Z</dcterms:created>
  <dcterms:modified xsi:type="dcterms:W3CDTF">2015-04-19T21:10:00Z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