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9" r:id="rId4"/>
    <p:sldId id="260" r:id="rId5"/>
    <p:sldId id="266" r:id="rId6"/>
    <p:sldId id="261" r:id="rId7"/>
    <p:sldId id="258" r:id="rId8"/>
    <p:sldId id="262" r:id="rId9"/>
    <p:sldId id="267" r:id="rId10"/>
    <p:sldId id="263" r:id="rId11"/>
    <p:sldId id="264" r:id="rId12"/>
    <p:sldId id="265" r:id="rId13"/>
    <p:sldId id="270" r:id="rId14"/>
    <p:sldId id="268" r:id="rId15"/>
    <p:sldId id="271" r:id="rId16"/>
    <p:sldId id="272" r:id="rId1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820" autoAdjust="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093FC476-4420-4C70-9CD2-A925A9D2850B}" type="datetimeFigureOut">
              <a:rPr lang="pt-PT" smtClean="0"/>
              <a:t>21/04/2015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77171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93FC476-4420-4C70-9CD2-A925A9D2850B}" type="datetimeFigureOut">
              <a:rPr lang="pt-PT" smtClean="0"/>
              <a:t>21/04/2015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367651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93FC476-4420-4C70-9CD2-A925A9D2850B}" type="datetimeFigureOut">
              <a:rPr lang="pt-PT" smtClean="0"/>
              <a:t>21/04/2015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28992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93FC476-4420-4C70-9CD2-A925A9D2850B}" type="datetimeFigureOut">
              <a:rPr lang="pt-PT" smtClean="0"/>
              <a:t>21/04/2015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359388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093FC476-4420-4C70-9CD2-A925A9D2850B}" type="datetimeFigureOut">
              <a:rPr lang="pt-PT" smtClean="0"/>
              <a:t>21/04/2015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243212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093FC476-4420-4C70-9CD2-A925A9D2850B}" type="datetimeFigureOut">
              <a:rPr lang="pt-PT" smtClean="0"/>
              <a:t>21/04/2015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40354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093FC476-4420-4C70-9CD2-A925A9D2850B}" type="datetimeFigureOut">
              <a:rPr lang="pt-PT" smtClean="0"/>
              <a:t>21/04/2015</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193998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093FC476-4420-4C70-9CD2-A925A9D2850B}" type="datetimeFigureOut">
              <a:rPr lang="pt-PT" smtClean="0"/>
              <a:t>21/04/2015</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362071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93FC476-4420-4C70-9CD2-A925A9D2850B}" type="datetimeFigureOut">
              <a:rPr lang="pt-PT" smtClean="0"/>
              <a:t>21/04/2015</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352579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093FC476-4420-4C70-9CD2-A925A9D2850B}" type="datetimeFigureOut">
              <a:rPr lang="pt-PT" smtClean="0"/>
              <a:t>21/04/2015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401564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093FC476-4420-4C70-9CD2-A925A9D2850B}" type="datetimeFigureOut">
              <a:rPr lang="pt-PT" smtClean="0"/>
              <a:t>21/04/2015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8ABD518-261A-44F0-B2D0-81322D07CC83}" type="slidenum">
              <a:rPr lang="pt-PT" smtClean="0"/>
              <a:t>‹nº›</a:t>
            </a:fld>
            <a:endParaRPr lang="pt-PT"/>
          </a:p>
        </p:txBody>
      </p:sp>
    </p:spTree>
    <p:extLst>
      <p:ext uri="{BB962C8B-B14F-4D97-AF65-F5344CB8AC3E}">
        <p14:creationId xmlns:p14="http://schemas.microsoft.com/office/powerpoint/2010/main" val="36448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2600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FC476-4420-4C70-9CD2-A925A9D2850B}" type="datetimeFigureOut">
              <a:rPr lang="pt-PT" smtClean="0"/>
              <a:t>21/04/2015</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BD518-261A-44F0-B2D0-81322D07CC83}" type="slidenum">
              <a:rPr lang="pt-PT" smtClean="0"/>
              <a:t>‹nº›</a:t>
            </a:fld>
            <a:endParaRPr lang="pt-PT"/>
          </a:p>
        </p:txBody>
      </p:sp>
    </p:spTree>
    <p:extLst>
      <p:ext uri="{BB962C8B-B14F-4D97-AF65-F5344CB8AC3E}">
        <p14:creationId xmlns:p14="http://schemas.microsoft.com/office/powerpoint/2010/main" val="307645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11138" y="1628775"/>
            <a:ext cx="8785225" cy="4406900"/>
          </a:xfrm>
        </p:spPr>
        <p:txBody>
          <a:bodyPr>
            <a:normAutofit/>
          </a:bodyPr>
          <a:lstStyle/>
          <a:p>
            <a:pPr algn="ctr">
              <a:buFontTx/>
              <a:buNone/>
              <a:defRPr/>
            </a:pPr>
            <a:r>
              <a:rPr lang="pt-PT" altLang="pt-PT" sz="2000" b="1" dirty="0" smtClean="0">
                <a:solidFill>
                  <a:srgbClr val="C00000"/>
                </a:solidFill>
                <a:latin typeface="+mj-lt"/>
              </a:rPr>
              <a:t>Projeto Nós propomos! Cidadania, Sustentabilidade e Inovação </a:t>
            </a:r>
            <a:br>
              <a:rPr lang="pt-PT" altLang="pt-PT" sz="2000" b="1" dirty="0" smtClean="0">
                <a:solidFill>
                  <a:srgbClr val="C00000"/>
                </a:solidFill>
                <a:latin typeface="+mj-lt"/>
              </a:rPr>
            </a:br>
            <a:r>
              <a:rPr lang="pt-PT" altLang="pt-PT" sz="2000" b="1" dirty="0" smtClean="0">
                <a:solidFill>
                  <a:srgbClr val="C00000"/>
                </a:solidFill>
                <a:latin typeface="+mj-lt"/>
              </a:rPr>
              <a:t>na Educação Geográfica   2014/15</a:t>
            </a:r>
            <a:endParaRPr lang="pt-PT" sz="2000" b="1" dirty="0" smtClean="0">
              <a:solidFill>
                <a:srgbClr val="C00000"/>
              </a:solidFill>
              <a:latin typeface="+mj-lt"/>
            </a:endParaRPr>
          </a:p>
          <a:p>
            <a:pPr algn="ctr">
              <a:buFontTx/>
              <a:buNone/>
              <a:defRPr/>
            </a:pPr>
            <a:r>
              <a:rPr lang="pt-PT" sz="2200" dirty="0" smtClean="0">
                <a:latin typeface="+mj-lt"/>
              </a:rPr>
              <a:t>Escola Secundária de Caldas das Taipas</a:t>
            </a:r>
          </a:p>
          <a:p>
            <a:pPr algn="ctr">
              <a:buFontTx/>
              <a:buNone/>
              <a:defRPr/>
            </a:pPr>
            <a:endParaRPr lang="pt-PT" sz="2400" dirty="0" smtClean="0">
              <a:latin typeface="+mj-lt"/>
            </a:endParaRPr>
          </a:p>
          <a:p>
            <a:pPr algn="ctr">
              <a:buFontTx/>
              <a:buNone/>
              <a:defRPr/>
            </a:pPr>
            <a:r>
              <a:rPr lang="pt-PT" sz="3400" b="1" dirty="0" smtClean="0">
                <a:solidFill>
                  <a:srgbClr val="006600"/>
                </a:solidFill>
                <a:latin typeface="Baskerville Old Face" pitchFamily="18" charset="0"/>
              </a:rPr>
              <a:t>Transportes Escolares </a:t>
            </a:r>
          </a:p>
          <a:p>
            <a:pPr algn="ctr">
              <a:buFontTx/>
              <a:buNone/>
              <a:defRPr/>
            </a:pPr>
            <a:endParaRPr lang="pt-PT" dirty="0" smtClean="0">
              <a:latin typeface="+mj-lt"/>
            </a:endParaRPr>
          </a:p>
          <a:p>
            <a:pPr algn="ctr">
              <a:buFontTx/>
              <a:buNone/>
              <a:defRPr/>
            </a:pPr>
            <a:r>
              <a:rPr lang="pt-PT" sz="2400" dirty="0" smtClean="0">
                <a:solidFill>
                  <a:srgbClr val="006600"/>
                </a:solidFill>
                <a:latin typeface="+mj-lt"/>
              </a:rPr>
              <a:t>4 de maio de 2015</a:t>
            </a:r>
            <a:endParaRPr lang="pt-PT" sz="2400" dirty="0">
              <a:solidFill>
                <a:srgbClr val="006600"/>
              </a:solidFill>
              <a:latin typeface="+mj-lt"/>
            </a:endParaRPr>
          </a:p>
        </p:txBody>
      </p:sp>
      <p:sp>
        <p:nvSpPr>
          <p:cNvPr id="3082" name="Marcador de Posição do Rodapé 9"/>
          <p:cNvSpPr>
            <a:spLocks noGrp="1"/>
          </p:cNvSpPr>
          <p:nvPr>
            <p:ph type="ftr" sz="quarter" idx="11"/>
          </p:nvPr>
        </p:nvSpPr>
        <p:spPr>
          <a:xfrm>
            <a:off x="141918" y="5883126"/>
            <a:ext cx="8996362" cy="792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900">
                <a:solidFill>
                  <a:schemeClr val="tx1"/>
                </a:solidFill>
                <a:latin typeface="Arial" charset="0"/>
              </a:defRPr>
            </a:lvl1pPr>
            <a:lvl2pPr marL="742950" indent="-285750" eaLnBrk="0" hangingPunct="0">
              <a:spcBef>
                <a:spcPct val="20000"/>
              </a:spcBef>
              <a:buChar char="–"/>
              <a:defRPr sz="2500">
                <a:solidFill>
                  <a:schemeClr val="tx1"/>
                </a:solidFill>
                <a:latin typeface="Arial" charset="0"/>
              </a:defRPr>
            </a:lvl2pPr>
            <a:lvl3pPr marL="1143000" indent="-228600" eaLnBrk="0" hangingPunct="0">
              <a:spcBef>
                <a:spcPct val="20000"/>
              </a:spcBef>
              <a:buChar char="•"/>
              <a:defRPr sz="22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pt-PT" altLang="en-US" sz="1600" dirty="0" smtClean="0"/>
              <a:t>Andreia Ribeiro, Cátia Fernandes, Eduarda Mendes, Inês Lopes e Jéssica </a:t>
            </a:r>
            <a:r>
              <a:rPr lang="pt-PT" altLang="en-US" sz="1600" dirty="0" err="1" smtClean="0"/>
              <a:t>Piairo</a:t>
            </a:r>
            <a:r>
              <a:rPr lang="pt-PT" altLang="en-US" sz="1600" dirty="0" smtClean="0"/>
              <a:t> </a:t>
            </a:r>
          </a:p>
          <a:p>
            <a:pPr>
              <a:spcBef>
                <a:spcPct val="0"/>
              </a:spcBef>
              <a:buFontTx/>
              <a:buNone/>
            </a:pPr>
            <a:r>
              <a:rPr lang="pt-PT" altLang="en-US" sz="1600" dirty="0" smtClean="0"/>
              <a:t>(Prof. Alfredo Oliveira) </a:t>
            </a:r>
          </a:p>
        </p:txBody>
      </p:sp>
      <p:pic>
        <p:nvPicPr>
          <p:cNvPr id="11" name="Imagem 3" descr="CE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201613"/>
            <a:ext cx="4318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4" descr="igo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5775" y="179388"/>
            <a:ext cx="18002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5" descr="ciencia_viv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619125"/>
            <a:ext cx="623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6" descr="es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2188" y="201613"/>
            <a:ext cx="2279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7" descr="AE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60350"/>
            <a:ext cx="7921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234950"/>
            <a:ext cx="12890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179388"/>
            <a:ext cx="6413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535098544"/>
              </p:ext>
            </p:extLst>
          </p:nvPr>
        </p:nvGraphicFramePr>
        <p:xfrm>
          <a:off x="508976" y="1556792"/>
          <a:ext cx="8279936" cy="3023404"/>
        </p:xfrm>
        <a:graphic>
          <a:graphicData uri="http://schemas.openxmlformats.org/drawingml/2006/table">
            <a:tbl>
              <a:tblPr firstRow="1" bandRow="1">
                <a:tableStyleId>{7DF18680-E054-41AD-8BC1-D1AEF772440D}</a:tableStyleId>
              </a:tblPr>
              <a:tblGrid>
                <a:gridCol w="2387302"/>
                <a:gridCol w="2536509"/>
                <a:gridCol w="1435093"/>
                <a:gridCol w="1921032"/>
              </a:tblGrid>
              <a:tr h="648072">
                <a:tc>
                  <a:txBody>
                    <a:bodyPr/>
                    <a:lstStyle/>
                    <a:p>
                      <a:pPr algn="ctr"/>
                      <a:r>
                        <a:rPr lang="pt-PT" sz="1600" dirty="0" smtClean="0">
                          <a:latin typeface="Comic Sans MS" panose="030F0702030302020204" pitchFamily="66" charset="0"/>
                        </a:rPr>
                        <a:t>Localidades</a:t>
                      </a:r>
                      <a:endParaRPr lang="pt-PT" sz="1600" dirty="0">
                        <a:latin typeface="Comic Sans MS" panose="030F0702030302020204" pitchFamily="66" charset="0"/>
                      </a:endParaRPr>
                    </a:p>
                  </a:txBody>
                  <a:tcPr/>
                </a:tc>
                <a:tc>
                  <a:txBody>
                    <a:bodyPr/>
                    <a:lstStyle/>
                    <a:p>
                      <a:pPr algn="ctr"/>
                      <a:r>
                        <a:rPr lang="pt-PT" dirty="0" smtClean="0"/>
                        <a:t>E</a:t>
                      </a:r>
                      <a:r>
                        <a:rPr lang="pt-PT" baseline="0" dirty="0" smtClean="0"/>
                        <a:t>B 2,3 Caldas das Taipas</a:t>
                      </a:r>
                      <a:endParaRPr lang="pt-PT" dirty="0"/>
                    </a:p>
                  </a:txBody>
                  <a:tcPr/>
                </a:tc>
                <a:tc>
                  <a:txBody>
                    <a:bodyPr/>
                    <a:lstStyle/>
                    <a:p>
                      <a:pPr algn="ctr"/>
                      <a:r>
                        <a:rPr lang="pt-PT" dirty="0" smtClean="0"/>
                        <a:t>Escola</a:t>
                      </a:r>
                      <a:r>
                        <a:rPr lang="pt-PT" baseline="0" dirty="0" smtClean="0"/>
                        <a:t> Secundária de Caldas das Taipas</a:t>
                      </a:r>
                      <a:endParaRPr lang="pt-PT" dirty="0"/>
                    </a:p>
                  </a:txBody>
                  <a:tcPr/>
                </a:tc>
                <a:tc>
                  <a:txBody>
                    <a:bodyPr/>
                    <a:lstStyle/>
                    <a:p>
                      <a:pPr algn="ctr"/>
                      <a:r>
                        <a:rPr lang="pt-PT" dirty="0" smtClean="0">
                          <a:solidFill>
                            <a:srgbClr val="C00000"/>
                          </a:solidFill>
                        </a:rPr>
                        <a:t>Total</a:t>
                      </a:r>
                      <a:r>
                        <a:rPr lang="pt-PT" baseline="0" dirty="0" smtClean="0">
                          <a:solidFill>
                            <a:srgbClr val="C00000"/>
                          </a:solidFill>
                        </a:rPr>
                        <a:t> </a:t>
                      </a:r>
                      <a:endParaRPr lang="pt-PT" dirty="0">
                        <a:solidFill>
                          <a:srgbClr val="C00000"/>
                        </a:solidFill>
                      </a:endParaRPr>
                    </a:p>
                  </a:txBody>
                  <a:tcPr/>
                </a:tc>
              </a:tr>
              <a:tr h="458671">
                <a:tc>
                  <a:txBody>
                    <a:bodyPr/>
                    <a:lstStyle/>
                    <a:p>
                      <a:r>
                        <a:rPr lang="pt-PT" sz="1600" dirty="0" smtClean="0">
                          <a:latin typeface="Comic Sans MS" panose="030F0702030302020204" pitchFamily="66" charset="0"/>
                        </a:rPr>
                        <a:t>Balazar</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16</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18</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34</a:t>
                      </a:r>
                      <a:endParaRPr lang="pt-PT" dirty="0">
                        <a:solidFill>
                          <a:srgbClr val="C00000"/>
                        </a:solidFill>
                        <a:latin typeface="Comic Sans MS" panose="030F0702030302020204" pitchFamily="66" charset="0"/>
                      </a:endParaRPr>
                    </a:p>
                  </a:txBody>
                  <a:tcPr/>
                </a:tc>
              </a:tr>
              <a:tr h="458671">
                <a:tc>
                  <a:txBody>
                    <a:bodyPr/>
                    <a:lstStyle/>
                    <a:p>
                      <a:r>
                        <a:rPr lang="pt-PT" sz="1600" dirty="0" smtClean="0">
                          <a:latin typeface="Comic Sans MS" panose="030F0702030302020204" pitchFamily="66" charset="0"/>
                        </a:rPr>
                        <a:t>Morreira</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25</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26</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51</a:t>
                      </a:r>
                      <a:endParaRPr lang="pt-PT" dirty="0">
                        <a:solidFill>
                          <a:srgbClr val="C00000"/>
                        </a:solidFill>
                        <a:latin typeface="Comic Sans MS" panose="030F0702030302020204" pitchFamily="66" charset="0"/>
                      </a:endParaRPr>
                    </a:p>
                  </a:txBody>
                  <a:tcPr/>
                </a:tc>
              </a:tr>
              <a:tr h="458671">
                <a:tc>
                  <a:txBody>
                    <a:bodyPr/>
                    <a:lstStyle/>
                    <a:p>
                      <a:r>
                        <a:rPr lang="pt-PT" sz="1600" dirty="0" smtClean="0">
                          <a:latin typeface="Comic Sans MS" panose="030F0702030302020204" pitchFamily="66" charset="0"/>
                        </a:rPr>
                        <a:t>Sande São Lourenço</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55</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30</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85</a:t>
                      </a:r>
                      <a:endParaRPr lang="pt-PT" dirty="0">
                        <a:solidFill>
                          <a:srgbClr val="C00000"/>
                        </a:solidFill>
                        <a:latin typeface="Comic Sans MS" panose="030F0702030302020204" pitchFamily="66" charset="0"/>
                      </a:endParaRPr>
                    </a:p>
                  </a:txBody>
                  <a:tcPr/>
                </a:tc>
              </a:tr>
              <a:tr h="458671">
                <a:tc>
                  <a:txBody>
                    <a:bodyPr/>
                    <a:lstStyle/>
                    <a:p>
                      <a:r>
                        <a:rPr lang="pt-PT" sz="1600" dirty="0" smtClean="0">
                          <a:latin typeface="Comic Sans MS" panose="030F0702030302020204" pitchFamily="66" charset="0"/>
                        </a:rPr>
                        <a:t>Santa Cristina Longos </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69</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35</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104</a:t>
                      </a:r>
                      <a:endParaRPr lang="pt-PT" dirty="0">
                        <a:solidFill>
                          <a:srgbClr val="C00000"/>
                        </a:solidFill>
                        <a:latin typeface="Comic Sans MS" panose="030F0702030302020204" pitchFamily="66" charset="0"/>
                      </a:endParaRPr>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67786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6804248" y="4849624"/>
            <a:ext cx="2160240" cy="369332"/>
          </a:xfrm>
          <a:prstGeom prst="rect">
            <a:avLst/>
          </a:prstGeom>
          <a:noFill/>
        </p:spPr>
        <p:txBody>
          <a:bodyPr wrap="square" rtlCol="0">
            <a:spAutoFit/>
          </a:bodyPr>
          <a:lstStyle/>
          <a:p>
            <a:r>
              <a:rPr lang="pt-PT" dirty="0" smtClean="0"/>
              <a:t>Total: 274 alunos.</a:t>
            </a:r>
            <a:endParaRPr lang="pt-PT" dirty="0"/>
          </a:p>
        </p:txBody>
      </p:sp>
    </p:spTree>
    <p:extLst>
      <p:ext uri="{BB962C8B-B14F-4D97-AF65-F5344CB8AC3E}">
        <p14:creationId xmlns:p14="http://schemas.microsoft.com/office/powerpoint/2010/main" val="1842509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362" y="4409658"/>
            <a:ext cx="4009598" cy="566738"/>
          </a:xfrm>
        </p:spPr>
        <p:txBody>
          <a:bodyPr>
            <a:normAutofit/>
          </a:bodyPr>
          <a:lstStyle/>
          <a:p>
            <a:pPr algn="ctr"/>
            <a:r>
              <a:rPr lang="pt-PT" sz="1600" b="0" dirty="0" smtClean="0">
                <a:latin typeface="Comic Sans MS" panose="030F0702030302020204" pitchFamily="66" charset="0"/>
              </a:rPr>
              <a:t>Professor José Augusto Araújo</a:t>
            </a:r>
            <a:endParaRPr lang="pt-PT" sz="1600" b="0" dirty="0">
              <a:latin typeface="Comic Sans MS" panose="030F0702030302020204" pitchFamily="66" charset="0"/>
            </a:endParaRPr>
          </a:p>
        </p:txBody>
      </p:sp>
      <p:sp>
        <p:nvSpPr>
          <p:cNvPr id="4" name="Marcador de Posição do Texto 3"/>
          <p:cNvSpPr>
            <a:spLocks noGrp="1"/>
          </p:cNvSpPr>
          <p:nvPr>
            <p:ph type="body" sz="half" idx="2"/>
          </p:nvPr>
        </p:nvSpPr>
        <p:spPr>
          <a:xfrm>
            <a:off x="4355976" y="3057510"/>
            <a:ext cx="4248472" cy="1368152"/>
          </a:xfrm>
        </p:spPr>
        <p:txBody>
          <a:bodyPr>
            <a:noAutofit/>
          </a:bodyPr>
          <a:lstStyle/>
          <a:p>
            <a:pPr algn="ctr"/>
            <a:r>
              <a:rPr lang="pt-PT" sz="2400" b="1" dirty="0" smtClean="0">
                <a:solidFill>
                  <a:schemeClr val="accent5"/>
                </a:solidFill>
                <a:effectLst>
                  <a:outerShdw blurRad="38100" dist="38100" dir="2700000" algn="tl">
                    <a:srgbClr val="000000">
                      <a:alpha val="43137"/>
                    </a:srgbClr>
                  </a:outerShdw>
                </a:effectLst>
                <a:latin typeface="Bradley Hand ITC" panose="03070402050302030203" pitchFamily="66" charset="0"/>
              </a:rPr>
              <a:t>“</a:t>
            </a:r>
            <a:r>
              <a:rPr lang="pt-PT" sz="2400" b="1" dirty="0" smtClean="0">
                <a:solidFill>
                  <a:schemeClr val="accent5"/>
                </a:solidFill>
                <a:effectLst>
                  <a:outerShdw blurRad="38100" dist="38100" dir="2700000" algn="tl">
                    <a:srgbClr val="000000">
                      <a:alpha val="43137"/>
                    </a:srgbClr>
                  </a:outerShdw>
                </a:effectLst>
                <a:latin typeface="Bradley Hand ITC" panose="03070402050302030203" pitchFamily="66" charset="0"/>
              </a:rPr>
              <a:t>A </a:t>
            </a:r>
            <a:r>
              <a:rPr lang="pt-PT" sz="2400" b="1" dirty="0" smtClean="0">
                <a:solidFill>
                  <a:schemeClr val="accent5"/>
                </a:solidFill>
                <a:effectLst>
                  <a:outerShdw blurRad="38100" dist="38100" dir="2700000" algn="tl">
                    <a:srgbClr val="000000">
                      <a:alpha val="43137"/>
                    </a:srgbClr>
                  </a:outerShdw>
                </a:effectLst>
                <a:latin typeface="Bradley Hand ITC" panose="03070402050302030203" pitchFamily="66" charset="0"/>
              </a:rPr>
              <a:t>escola não interfere nos transportes escolares uma vez que são transportes públicos”</a:t>
            </a:r>
            <a:endParaRPr lang="pt-PT" sz="2400" b="1" dirty="0">
              <a:solidFill>
                <a:schemeClr val="accent5"/>
              </a:solidFill>
              <a:effectLst>
                <a:outerShdw blurRad="38100" dist="38100" dir="2700000" algn="tl">
                  <a:srgbClr val="000000">
                    <a:alpha val="43137"/>
                  </a:srgbClr>
                </a:outerShdw>
              </a:effectLst>
              <a:latin typeface="Bradley Hand ITC" panose="03070402050302030203" pitchFamily="66" charset="0"/>
            </a:endParaRPr>
          </a:p>
        </p:txBody>
      </p:sp>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4032448" cy="3024336"/>
          </a:xfrm>
          <a:prstGeom prst="rect">
            <a:avLst/>
          </a:prstGeom>
          <a:ln w="19050">
            <a:solidFill>
              <a:schemeClr val="accent5"/>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ângulo 4"/>
          <p:cNvSpPr/>
          <p:nvPr/>
        </p:nvSpPr>
        <p:spPr>
          <a:xfrm>
            <a:off x="0" y="0"/>
            <a:ext cx="2627784" cy="62068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latin typeface="Comic Sans MS" panose="030F0702030302020204" pitchFamily="66" charset="0"/>
              </a:rPr>
              <a:t>Declaração </a:t>
            </a:r>
            <a:r>
              <a:rPr lang="pt-PT" sz="1400" dirty="0">
                <a:latin typeface="Comic Sans MS" panose="030F0702030302020204" pitchFamily="66" charset="0"/>
              </a:rPr>
              <a:t>d</a:t>
            </a:r>
            <a:r>
              <a:rPr lang="pt-PT" sz="1400" dirty="0" smtClean="0">
                <a:latin typeface="Comic Sans MS" panose="030F0702030302020204" pitchFamily="66" charset="0"/>
              </a:rPr>
              <a:t>o Diretor </a:t>
            </a:r>
            <a:endParaRPr lang="pt-PT" sz="1400" dirty="0">
              <a:latin typeface="Comic Sans MS" panose="030F0702030302020204" pitchFamily="66" charset="0"/>
            </a:endParaRPr>
          </a:p>
        </p:txBody>
      </p:sp>
    </p:spTree>
    <p:extLst>
      <p:ext uri="{BB962C8B-B14F-4D97-AF65-F5344CB8AC3E}">
        <p14:creationId xmlns:p14="http://schemas.microsoft.com/office/powerpoint/2010/main" val="199741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03915"/>
            <a:ext cx="5365377" cy="3219226"/>
          </a:xfrm>
          <a:prstGeom prst="rect">
            <a:avLst/>
          </a:prstGeom>
          <a:noFill/>
          <a:ln w="38100">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134" t="8871" r="31134" b="70720"/>
          <a:stretch/>
        </p:blipFill>
        <p:spPr bwMode="auto">
          <a:xfrm>
            <a:off x="7380312" y="4581128"/>
            <a:ext cx="1502229" cy="65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5826478" y="1203915"/>
            <a:ext cx="3301488" cy="3170099"/>
          </a:xfrm>
          <a:prstGeom prst="rect">
            <a:avLst/>
          </a:prstGeom>
          <a:noFill/>
        </p:spPr>
        <p:txBody>
          <a:bodyPr wrap="square" rtlCol="0">
            <a:spAutoFit/>
          </a:bodyPr>
          <a:lstStyle/>
          <a:p>
            <a:r>
              <a:rPr lang="pt-PT" sz="2000" b="1" dirty="0" smtClean="0">
                <a:solidFill>
                  <a:schemeClr val="accent5"/>
                </a:solidFill>
                <a:effectLst>
                  <a:outerShdw blurRad="38100" dist="38100" dir="2700000" algn="tl">
                    <a:srgbClr val="000000">
                      <a:alpha val="43137"/>
                    </a:srgbClr>
                  </a:outerShdw>
                </a:effectLst>
                <a:latin typeface="Bradley Hand ITC" panose="03070402050302030203" pitchFamily="66" charset="0"/>
              </a:rPr>
              <a:t>“Nós fazemos fiscalizações regulares aqui, em Caldas das Taipas e, em relação aos transportes escolares já houveram algumas ocorrências de passagens de multas por excesso de lotação. No entanto, não somos nós os principais responsáveis por esse tipo de transporte.”</a:t>
            </a:r>
            <a:endParaRPr lang="pt-PT" sz="2000" b="1" dirty="0">
              <a:solidFill>
                <a:schemeClr val="accent5"/>
              </a:solidFill>
              <a:effectLst>
                <a:outerShdw blurRad="38100" dist="38100" dir="2700000" algn="tl">
                  <a:srgbClr val="000000">
                    <a:alpha val="43137"/>
                  </a:srgbClr>
                </a:outerShdw>
              </a:effectLst>
              <a:latin typeface="Bradley Hand ITC" panose="03070402050302030203" pitchFamily="66" charset="0"/>
            </a:endParaRPr>
          </a:p>
        </p:txBody>
      </p:sp>
      <p:sp>
        <p:nvSpPr>
          <p:cNvPr id="3" name="Rectângulo 2"/>
          <p:cNvSpPr/>
          <p:nvPr/>
        </p:nvSpPr>
        <p:spPr>
          <a:xfrm>
            <a:off x="0" y="188640"/>
            <a:ext cx="2195736" cy="57606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Declaração da GNR</a:t>
            </a:r>
            <a:endParaRPr lang="pt-PT" dirty="0"/>
          </a:p>
        </p:txBody>
      </p:sp>
    </p:spTree>
    <p:extLst>
      <p:ext uri="{BB962C8B-B14F-4D97-AF65-F5344CB8AC3E}">
        <p14:creationId xmlns:p14="http://schemas.microsoft.com/office/powerpoint/2010/main" val="3308332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299160"/>
            <a:ext cx="9144000" cy="93610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Comic Sans MS" panose="030F0702030302020204" pitchFamily="66" charset="0"/>
              </a:rPr>
              <a:t>Propostas de Resolução</a:t>
            </a:r>
            <a:endParaRPr lang="pt-PT" sz="2400" dirty="0">
              <a:latin typeface="Comic Sans MS" panose="030F0702030302020204" pitchFamily="66" charset="0"/>
            </a:endParaRPr>
          </a:p>
        </p:txBody>
      </p:sp>
      <p:sp>
        <p:nvSpPr>
          <p:cNvPr id="3" name="CaixaDeTexto 2"/>
          <p:cNvSpPr txBox="1"/>
          <p:nvPr/>
        </p:nvSpPr>
        <p:spPr>
          <a:xfrm>
            <a:off x="467544" y="1844824"/>
            <a:ext cx="7848872" cy="3693319"/>
          </a:xfrm>
          <a:prstGeom prst="rect">
            <a:avLst/>
          </a:prstGeom>
          <a:noFill/>
        </p:spPr>
        <p:txBody>
          <a:bodyPr wrap="square" rtlCol="0">
            <a:spAutoFit/>
          </a:bodyPr>
          <a:lstStyle/>
          <a:p>
            <a:pPr marL="342900" indent="-342900">
              <a:buFont typeface="+mj-lt"/>
              <a:buAutoNum type="arabicPeriod"/>
            </a:pPr>
            <a:r>
              <a:rPr lang="pt-PT" dirty="0" smtClean="0"/>
              <a:t>Aumento do número de autocarros consoante o número de alunos por cada freguesia tendo em conta os percursos:</a:t>
            </a:r>
          </a:p>
          <a:p>
            <a:endParaRPr lang="pt-PT" dirty="0" smtClean="0"/>
          </a:p>
          <a:p>
            <a:pPr lvl="1"/>
            <a:r>
              <a:rPr lang="pt-PT" u="sng" dirty="0" smtClean="0">
                <a:solidFill>
                  <a:schemeClr val="accent5"/>
                </a:solidFill>
              </a:rPr>
              <a:t>Percurso 1: </a:t>
            </a:r>
            <a:endParaRPr lang="pt-PT" u="sng" dirty="0" smtClean="0">
              <a:solidFill>
                <a:schemeClr val="accent5"/>
              </a:solidFill>
            </a:endParaRPr>
          </a:p>
          <a:p>
            <a:pPr marL="800100" lvl="1" indent="-342900">
              <a:buFont typeface="Arial" panose="020B0604020202020204" pitchFamily="34" charset="0"/>
              <a:buChar char="•"/>
            </a:pPr>
            <a:r>
              <a:rPr lang="pt-PT" dirty="0" smtClean="0"/>
              <a:t>Existência </a:t>
            </a:r>
            <a:r>
              <a:rPr lang="pt-PT" dirty="0" smtClean="0"/>
              <a:t>de 2 autocarros à mesma hora; um com o percurso Prazins Santa Eufémia- Gondomar, e ao mesmo tempo, outro autocarro com o percurso Prazins Santo Tirso- Souto São Salvador- Souto Santa Maria- Gondomar.</a:t>
            </a:r>
          </a:p>
          <a:p>
            <a:pPr marL="800100" lvl="1" indent="-342900">
              <a:buFont typeface="Arial" panose="020B0604020202020204" pitchFamily="34" charset="0"/>
              <a:buChar char="•"/>
            </a:pPr>
            <a:endParaRPr lang="pt-PT" dirty="0"/>
          </a:p>
          <a:p>
            <a:pPr lvl="1"/>
            <a:r>
              <a:rPr lang="pt-PT" u="sng" dirty="0" smtClean="0">
                <a:solidFill>
                  <a:schemeClr val="accent5"/>
                </a:solidFill>
              </a:rPr>
              <a:t>Percurso 2: </a:t>
            </a:r>
            <a:endParaRPr lang="pt-PT" u="sng" dirty="0" smtClean="0">
              <a:solidFill>
                <a:schemeClr val="accent5"/>
              </a:solidFill>
            </a:endParaRPr>
          </a:p>
          <a:p>
            <a:pPr marL="800100" lvl="1" indent="-342900">
              <a:buFont typeface="Arial" panose="020B0604020202020204" pitchFamily="34" charset="0"/>
              <a:buChar char="•"/>
            </a:pPr>
            <a:r>
              <a:rPr lang="pt-PT" dirty="0" smtClean="0"/>
              <a:t>Adaptação </a:t>
            </a:r>
            <a:r>
              <a:rPr lang="pt-PT" dirty="0" smtClean="0"/>
              <a:t>dos horários dos autocarros de forma a facilitar a distribuição dos alunos.</a:t>
            </a:r>
          </a:p>
          <a:p>
            <a:pPr marL="800100" lvl="1" indent="-342900">
              <a:buFont typeface="Arial" panose="020B0604020202020204" pitchFamily="34" charset="0"/>
              <a:buChar char="•"/>
            </a:pPr>
            <a:endParaRPr lang="pt-PT" dirty="0" smtClean="0"/>
          </a:p>
        </p:txBody>
      </p:sp>
    </p:spTree>
    <p:extLst>
      <p:ext uri="{BB962C8B-B14F-4D97-AF65-F5344CB8AC3E}">
        <p14:creationId xmlns:p14="http://schemas.microsoft.com/office/powerpoint/2010/main" val="1801962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59632" y="2276872"/>
            <a:ext cx="6336704" cy="1711366"/>
          </a:xfrm>
          <a:prstGeom prst="rect">
            <a:avLst/>
          </a:prstGeom>
          <a:noFill/>
          <a:ln w="28575">
            <a:solidFill>
              <a:schemeClr val="accent5"/>
            </a:solidFill>
          </a:ln>
          <a:effectLst>
            <a:glow rad="1905000">
              <a:schemeClr val="accent5">
                <a:alpha val="77000"/>
              </a:schemeClr>
            </a:glow>
            <a:softEdge rad="0"/>
          </a:effectLst>
        </p:spPr>
        <p:txBody>
          <a:bodyPr wrap="square" rtlCol="0">
            <a:spAutoFit/>
          </a:bodyPr>
          <a:lstStyle/>
          <a:p>
            <a:pPr algn="just">
              <a:lnSpc>
                <a:spcPct val="150000"/>
              </a:lnSpc>
            </a:pPr>
            <a:r>
              <a:rPr lang="pt-PT" dirty="0" smtClean="0"/>
              <a:t>Na nossa opinião não existem justificações para esta distribuição de alunos por autocarros , uma vez que os alunos pagam para usufruir dos mesmos, assim a segurança deveria ser assegurada porque é o bem estar dos alunos que se põe em causa.</a:t>
            </a:r>
            <a:endParaRPr lang="pt-PT" dirty="0"/>
          </a:p>
        </p:txBody>
      </p:sp>
    </p:spTree>
    <p:extLst>
      <p:ext uri="{BB962C8B-B14F-4D97-AF65-F5344CB8AC3E}">
        <p14:creationId xmlns:p14="http://schemas.microsoft.com/office/powerpoint/2010/main" val="4112851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636912"/>
            <a:ext cx="3003798" cy="4005064"/>
          </a:xfrm>
          <a:prstGeom prst="rect">
            <a:avLst/>
          </a:prstGeom>
          <a:ln>
            <a:noFill/>
          </a:ln>
          <a:effectLst>
            <a:outerShdw blurRad="292100" dist="139700" dir="2700000" algn="tl" rotWithShape="0">
              <a:srgbClr val="333333">
                <a:alpha val="65000"/>
              </a:srgbClr>
            </a:outerShdw>
          </a:effectLst>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9412"/>
            <a:ext cx="3132348" cy="4176464"/>
          </a:xfrm>
          <a:prstGeom prst="rect">
            <a:avLst/>
          </a:prstGeom>
          <a:ln>
            <a:noFill/>
          </a:ln>
          <a:effectLst>
            <a:outerShdw blurRad="292100" dist="139700" dir="2700000" algn="tl" rotWithShape="0">
              <a:srgbClr val="333333">
                <a:alpha val="65000"/>
              </a:srgbClr>
            </a:outerShdw>
          </a:effectLst>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544" y="300254"/>
            <a:ext cx="3176084" cy="4234780"/>
          </a:xfrm>
          <a:prstGeom prst="rect">
            <a:avLst/>
          </a:prstGeom>
          <a:ln>
            <a:noFill/>
          </a:ln>
          <a:effectLst>
            <a:outerShdw blurRad="292100" dist="139700" dir="2700000" algn="tl" rotWithShape="0">
              <a:srgbClr val="333333">
                <a:alpha val="65000"/>
              </a:srgbClr>
            </a:outerShdw>
          </a:effectLst>
        </p:spPr>
      </p:pic>
      <p:sp>
        <p:nvSpPr>
          <p:cNvPr id="5" name="Botão de ação: retroceder ou anterior 4">
            <a:hlinkClick r:id="rId5" action="ppaction://hlinksldjump" highlightClick="1"/>
          </p:cNvPr>
          <p:cNvSpPr/>
          <p:nvPr/>
        </p:nvSpPr>
        <p:spPr>
          <a:xfrm>
            <a:off x="8676456" y="6381328"/>
            <a:ext cx="467544"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77157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ownload\IMG_20150415_132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64703"/>
            <a:ext cx="4104456" cy="5472607"/>
          </a:xfrm>
          <a:prstGeom prst="rect">
            <a:avLst/>
          </a:prstGeom>
          <a:noFill/>
          <a:extLst>
            <a:ext uri="{909E8E84-426E-40DD-AFC4-6F175D3DCCD1}">
              <a14:hiddenFill xmlns:a14="http://schemas.microsoft.com/office/drawing/2010/main">
                <a:solidFill>
                  <a:srgbClr val="FFFFFF"/>
                </a:solidFill>
              </a14:hiddenFill>
            </a:ext>
          </a:extLst>
        </p:spPr>
      </p:pic>
      <p:sp>
        <p:nvSpPr>
          <p:cNvPr id="2" name="Botão de acção: retroceder ou anterior 1">
            <a:hlinkClick r:id="rId3" action="ppaction://hlinksldjump" highlightClick="1"/>
          </p:cNvPr>
          <p:cNvSpPr/>
          <p:nvPr/>
        </p:nvSpPr>
        <p:spPr>
          <a:xfrm>
            <a:off x="8676456" y="6525344"/>
            <a:ext cx="467544" cy="3326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173586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0" y="430830"/>
            <a:ext cx="9144000" cy="8640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Comic Sans MS" panose="030F0702030302020204" pitchFamily="66" charset="0"/>
              </a:rPr>
              <a:t>Identificação do problema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945" y="2060848"/>
            <a:ext cx="3943333" cy="102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979" y="2060848"/>
            <a:ext cx="3923729" cy="111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exão recta unidireccional 5"/>
          <p:cNvCxnSpPr/>
          <p:nvPr/>
        </p:nvCxnSpPr>
        <p:spPr>
          <a:xfrm>
            <a:off x="2218844" y="3248364"/>
            <a:ext cx="0" cy="648072"/>
          </a:xfrm>
          <a:prstGeom prst="straightConnector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xão recta unidireccional 9"/>
          <p:cNvCxnSpPr/>
          <p:nvPr/>
        </p:nvCxnSpPr>
        <p:spPr>
          <a:xfrm>
            <a:off x="6679082" y="3248364"/>
            <a:ext cx="0" cy="648072"/>
          </a:xfrm>
          <a:prstGeom prst="straightConnector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4716016" y="4044193"/>
            <a:ext cx="4248472" cy="923330"/>
          </a:xfrm>
          <a:prstGeom prst="rect">
            <a:avLst/>
          </a:prstGeom>
          <a:noFill/>
        </p:spPr>
        <p:txBody>
          <a:bodyPr wrap="square" rtlCol="0">
            <a:spAutoFit/>
          </a:bodyPr>
          <a:lstStyle/>
          <a:p>
            <a:r>
              <a:rPr lang="pt-PT" b="1" u="sng" dirty="0" smtClean="0"/>
              <a:t>Percurso 2</a:t>
            </a:r>
            <a:r>
              <a:rPr lang="pt-PT" dirty="0" smtClean="0"/>
              <a:t>: Caldelas – Sande São Lourenço – Santa Cristina Longos – Balazar – Morreira </a:t>
            </a:r>
            <a:endParaRPr lang="pt-PT" dirty="0"/>
          </a:p>
        </p:txBody>
      </p:sp>
      <p:sp>
        <p:nvSpPr>
          <p:cNvPr id="8" name="CaixaDeTexto 7"/>
          <p:cNvSpPr txBox="1"/>
          <p:nvPr/>
        </p:nvSpPr>
        <p:spPr>
          <a:xfrm>
            <a:off x="616971" y="4044193"/>
            <a:ext cx="3816424" cy="1200329"/>
          </a:xfrm>
          <a:prstGeom prst="rect">
            <a:avLst/>
          </a:prstGeom>
          <a:noFill/>
        </p:spPr>
        <p:txBody>
          <a:bodyPr wrap="square" rtlCol="0">
            <a:spAutoFit/>
          </a:bodyPr>
          <a:lstStyle/>
          <a:p>
            <a:r>
              <a:rPr lang="pt-PT" b="1" u="sng" dirty="0" smtClean="0"/>
              <a:t>Percurso 1 </a:t>
            </a:r>
            <a:r>
              <a:rPr lang="pt-PT" dirty="0" smtClean="0"/>
              <a:t>: Caldelas – Ponte – Prazins Santa Eufémia – Gondomar - Souto Santa Maria – Souto São Salvador  – Prazins Santo Tirso </a:t>
            </a:r>
            <a:endParaRPr lang="pt-PT" dirty="0"/>
          </a:p>
        </p:txBody>
      </p:sp>
    </p:spTree>
    <p:extLst>
      <p:ext uri="{BB962C8B-B14F-4D97-AF65-F5344CB8AC3E}">
        <p14:creationId xmlns:p14="http://schemas.microsoft.com/office/powerpoint/2010/main" val="2779265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additive="base">
                                        <p:cTn id="21" dur="500" fill="hold"/>
                                        <p:tgtEl>
                                          <p:spTgt spid="2051"/>
                                        </p:tgtEl>
                                        <p:attrNameLst>
                                          <p:attrName>ppt_x</p:attrName>
                                        </p:attrNameLst>
                                      </p:cBhvr>
                                      <p:tavLst>
                                        <p:tav tm="0">
                                          <p:val>
                                            <p:strVal val="#ppt_x"/>
                                          </p:val>
                                        </p:tav>
                                        <p:tav tm="100000">
                                          <p:val>
                                            <p:strVal val="#ppt_x"/>
                                          </p:val>
                                        </p:tav>
                                      </p:tavLst>
                                    </p:anim>
                                    <p:anim calcmode="lin" valueType="num">
                                      <p:cBhvr additive="base">
                                        <p:cTn id="2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8082" y="188640"/>
            <a:ext cx="9144000" cy="100811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Comic Sans MS" panose="030F0702030302020204" pitchFamily="66" charset="0"/>
              </a:rPr>
              <a:t>Percurso 1</a:t>
            </a:r>
            <a:endParaRPr lang="pt-PT" sz="2800" dirty="0">
              <a:latin typeface="Comic Sans MS" panose="030F0702030302020204" pitchFamily="66"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0"/>
            <a:ext cx="8187871" cy="3954287"/>
          </a:xfrm>
          <a:prstGeom prst="rect">
            <a:avLst/>
          </a:prstGeom>
          <a:ln w="38100">
            <a:solidFill>
              <a:schemeClr val="accent5"/>
            </a:solidFill>
          </a:ln>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493" y="1052736"/>
            <a:ext cx="6043443" cy="5637729"/>
          </a:xfrm>
          <a:prstGeom prst="rect">
            <a:avLst/>
          </a:prstGeom>
          <a:ln w="38100">
            <a:solidFill>
              <a:schemeClr val="accent5"/>
            </a:solidFill>
          </a:ln>
        </p:spPr>
      </p:pic>
    </p:spTree>
    <p:extLst>
      <p:ext uri="{BB962C8B-B14F-4D97-AF65-F5344CB8AC3E}">
        <p14:creationId xmlns:p14="http://schemas.microsoft.com/office/powerpoint/2010/main" val="2623821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122434"/>
            <a:ext cx="9144000" cy="93610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Comic Sans MS" panose="030F0702030302020204" pitchFamily="66" charset="0"/>
              </a:rPr>
              <a:t>Exemplificação do problema - percurso 1</a:t>
            </a:r>
            <a:endParaRPr lang="pt-PT" sz="2400" dirty="0">
              <a:latin typeface="Comic Sans MS" panose="030F0702030302020204" pitchFamily="66" charset="0"/>
            </a:endParaRPr>
          </a:p>
        </p:txBody>
      </p:sp>
      <p:sp>
        <p:nvSpPr>
          <p:cNvPr id="3" name="CaixaDeTexto 2"/>
          <p:cNvSpPr txBox="1"/>
          <p:nvPr/>
        </p:nvSpPr>
        <p:spPr>
          <a:xfrm>
            <a:off x="315539" y="1206838"/>
            <a:ext cx="3168352" cy="830997"/>
          </a:xfrm>
          <a:prstGeom prst="rect">
            <a:avLst/>
          </a:prstGeom>
          <a:noFill/>
        </p:spPr>
        <p:txBody>
          <a:bodyPr wrap="square" rtlCol="0">
            <a:spAutoFit/>
          </a:bodyPr>
          <a:lstStyle/>
          <a:p>
            <a:r>
              <a:rPr lang="pt-PT" sz="1600" u="sng" dirty="0" smtClean="0">
                <a:latin typeface="Comic Sans MS" panose="030F0702030302020204" pitchFamily="66" charset="0"/>
              </a:rPr>
              <a:t>Entrada na escola 8:15h</a:t>
            </a:r>
          </a:p>
          <a:p>
            <a:r>
              <a:rPr lang="pt-PT" sz="1600" u="sng" dirty="0" smtClean="0">
                <a:latin typeface="Comic Sans MS" panose="030F0702030302020204" pitchFamily="66" charset="0"/>
              </a:rPr>
              <a:t>Chegada de 3 autocarros. </a:t>
            </a:r>
          </a:p>
          <a:p>
            <a:endParaRPr lang="pt-PT" sz="1600" u="sng" dirty="0">
              <a:latin typeface="Comic Sans MS" panose="030F0702030302020204" pitchFamily="66" charset="0"/>
            </a:endParaRPr>
          </a:p>
        </p:txBody>
      </p:sp>
      <p:pic>
        <p:nvPicPr>
          <p:cNvPr id="3078" name="Picture 6" descr="http://cdn5.colorir.com/desenhos/color/2011005/b3a8aadede49e5a5544aec5873df4d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0114" y="1973502"/>
            <a:ext cx="1942698" cy="1223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cdn5.colorir.com/desenhos/color/2011005/b3a8aadede49e5a5544aec5873df4d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67" y="1973503"/>
            <a:ext cx="1980988" cy="1247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cdn5.colorir.com/desenhos/color/2011005/b3a8aadede49e5a5544aec5873df4d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973503"/>
            <a:ext cx="1996109" cy="125672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xão recta unidireccional 6"/>
          <p:cNvCxnSpPr/>
          <p:nvPr/>
        </p:nvCxnSpPr>
        <p:spPr>
          <a:xfrm>
            <a:off x="1454288" y="3192016"/>
            <a:ext cx="0" cy="36004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xão recta unidireccional 15"/>
          <p:cNvCxnSpPr/>
          <p:nvPr/>
        </p:nvCxnSpPr>
        <p:spPr>
          <a:xfrm>
            <a:off x="7131463" y="3196599"/>
            <a:ext cx="0" cy="36004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xão recta unidireccional 16"/>
          <p:cNvCxnSpPr/>
          <p:nvPr/>
        </p:nvCxnSpPr>
        <p:spPr>
          <a:xfrm>
            <a:off x="4232920" y="3192016"/>
            <a:ext cx="0" cy="36004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216021" y="3552056"/>
            <a:ext cx="2664296" cy="523220"/>
          </a:xfrm>
          <a:prstGeom prst="rect">
            <a:avLst/>
          </a:prstGeom>
          <a:noFill/>
          <a:ln w="28575">
            <a:solidFill>
              <a:schemeClr val="accent5"/>
            </a:solidFill>
          </a:ln>
        </p:spPr>
        <p:txBody>
          <a:bodyPr wrap="square" rtlCol="0">
            <a:spAutoFit/>
          </a:bodyPr>
          <a:lstStyle/>
          <a:p>
            <a:r>
              <a:rPr lang="pt-PT" sz="1400" dirty="0" smtClean="0"/>
              <a:t>Gondomar – Santa Eufémia – Caldelas </a:t>
            </a:r>
            <a:endParaRPr lang="pt-PT" sz="1400" dirty="0"/>
          </a:p>
        </p:txBody>
      </p:sp>
      <p:sp>
        <p:nvSpPr>
          <p:cNvPr id="19" name="CaixaDeTexto 18"/>
          <p:cNvSpPr txBox="1"/>
          <p:nvPr/>
        </p:nvSpPr>
        <p:spPr>
          <a:xfrm>
            <a:off x="2917505" y="3578458"/>
            <a:ext cx="2664296" cy="523220"/>
          </a:xfrm>
          <a:prstGeom prst="rect">
            <a:avLst/>
          </a:prstGeom>
          <a:noFill/>
          <a:ln w="28575">
            <a:solidFill>
              <a:schemeClr val="accent5"/>
            </a:solidFill>
          </a:ln>
        </p:spPr>
        <p:txBody>
          <a:bodyPr wrap="square" rtlCol="0">
            <a:spAutoFit/>
          </a:bodyPr>
          <a:lstStyle/>
          <a:p>
            <a:pPr algn="ctr"/>
            <a:r>
              <a:rPr lang="pt-PT" sz="1400" dirty="0" err="1" smtClean="0"/>
              <a:t>Corvite</a:t>
            </a:r>
            <a:r>
              <a:rPr lang="pt-PT" sz="1400" dirty="0" smtClean="0"/>
              <a:t> – Prazins Santa Eufémia  - Ponte- Caldelas </a:t>
            </a:r>
            <a:endParaRPr lang="pt-PT" sz="1400" dirty="0"/>
          </a:p>
        </p:txBody>
      </p:sp>
      <p:sp>
        <p:nvSpPr>
          <p:cNvPr id="20" name="CaixaDeTexto 19"/>
          <p:cNvSpPr txBox="1"/>
          <p:nvPr/>
        </p:nvSpPr>
        <p:spPr>
          <a:xfrm>
            <a:off x="5689995" y="3582989"/>
            <a:ext cx="2992186" cy="523220"/>
          </a:xfrm>
          <a:prstGeom prst="rect">
            <a:avLst/>
          </a:prstGeom>
          <a:noFill/>
          <a:ln w="28575">
            <a:solidFill>
              <a:schemeClr val="accent5"/>
            </a:solidFill>
          </a:ln>
        </p:spPr>
        <p:txBody>
          <a:bodyPr wrap="square" rtlCol="0">
            <a:spAutoFit/>
          </a:bodyPr>
          <a:lstStyle/>
          <a:p>
            <a:r>
              <a:rPr lang="pt-PT" sz="1400" dirty="0" smtClean="0"/>
              <a:t>Souto - Prazins Santo Tirso – Ponte - Caldelas</a:t>
            </a:r>
            <a:endParaRPr lang="pt-PT" sz="1400" dirty="0"/>
          </a:p>
        </p:txBody>
      </p:sp>
      <p:pic>
        <p:nvPicPr>
          <p:cNvPr id="3079" name="Picture 7">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669" b="4684"/>
          <a:stretch/>
        </p:blipFill>
        <p:spPr bwMode="auto">
          <a:xfrm>
            <a:off x="3176032" y="4352875"/>
            <a:ext cx="2858380" cy="164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ixaDeTexto 11"/>
          <p:cNvSpPr txBox="1"/>
          <p:nvPr/>
        </p:nvSpPr>
        <p:spPr>
          <a:xfrm>
            <a:off x="216020" y="4193759"/>
            <a:ext cx="3707908" cy="584775"/>
          </a:xfrm>
          <a:prstGeom prst="rect">
            <a:avLst/>
          </a:prstGeom>
          <a:noFill/>
        </p:spPr>
        <p:txBody>
          <a:bodyPr wrap="square" rtlCol="0">
            <a:spAutoFit/>
          </a:bodyPr>
          <a:lstStyle/>
          <a:p>
            <a:r>
              <a:rPr lang="pt-PT" sz="1600" u="sng" dirty="0" smtClean="0">
                <a:latin typeface="Comic Sans MS" panose="030F0702030302020204" pitchFamily="66" charset="0"/>
              </a:rPr>
              <a:t>Saída da escola 17:05h</a:t>
            </a:r>
          </a:p>
          <a:p>
            <a:r>
              <a:rPr lang="pt-PT" sz="1600" u="sng" dirty="0" smtClean="0">
                <a:latin typeface="Comic Sans MS" panose="030F0702030302020204" pitchFamily="66" charset="0"/>
              </a:rPr>
              <a:t>Partida de apenas 1 autocarro</a:t>
            </a:r>
            <a:endParaRPr lang="pt-PT" sz="1600" u="sng" dirty="0">
              <a:latin typeface="Comic Sans MS" panose="030F0702030302020204" pitchFamily="66" charset="0"/>
            </a:endParaRPr>
          </a:p>
        </p:txBody>
      </p:sp>
      <p:sp>
        <p:nvSpPr>
          <p:cNvPr id="18" name="Rectângulo 17"/>
          <p:cNvSpPr/>
          <p:nvPr/>
        </p:nvSpPr>
        <p:spPr>
          <a:xfrm>
            <a:off x="2046702" y="5988771"/>
            <a:ext cx="5368822" cy="523220"/>
          </a:xfrm>
          <a:prstGeom prst="rect">
            <a:avLst/>
          </a:prstGeom>
          <a:ln w="28575">
            <a:solidFill>
              <a:schemeClr val="accent5"/>
            </a:solidFill>
          </a:ln>
        </p:spPr>
        <p:txBody>
          <a:bodyPr wrap="square">
            <a:spAutoFit/>
          </a:bodyPr>
          <a:lstStyle/>
          <a:p>
            <a:r>
              <a:rPr lang="pt-PT" sz="1400" dirty="0" smtClean="0"/>
              <a:t>Caldelas – Ponte – Prazins Santa Eufémia – Gondomar -  Souto Santa Maria – Souto São Salvador – Prazins Santo Tirso </a:t>
            </a:r>
            <a:endParaRPr lang="pt-PT" sz="1400" dirty="0"/>
          </a:p>
        </p:txBody>
      </p:sp>
    </p:spTree>
    <p:extLst>
      <p:ext uri="{BB962C8B-B14F-4D97-AF65-F5344CB8AC3E}">
        <p14:creationId xmlns:p14="http://schemas.microsoft.com/office/powerpoint/2010/main" val="34524932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2000"/>
                                        <p:tgtEl>
                                          <p:spTgt spid="1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2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079"/>
                                        </p:tgtEl>
                                        <p:attrNameLst>
                                          <p:attrName>style.visibility</p:attrName>
                                        </p:attrNameLst>
                                      </p:cBhvr>
                                      <p:to>
                                        <p:strVal val="visible"/>
                                      </p:to>
                                    </p:set>
                                    <p:animEffect transition="in" filter="wipe(down)">
                                      <p:cBhvr>
                                        <p:cTn id="45" dur="580">
                                          <p:stCondLst>
                                            <p:cond delay="0"/>
                                          </p:stCondLst>
                                        </p:cTn>
                                        <p:tgtEl>
                                          <p:spTgt spid="3079"/>
                                        </p:tgtEl>
                                      </p:cBhvr>
                                    </p:animEffect>
                                    <p:anim calcmode="lin" valueType="num">
                                      <p:cBhvr>
                                        <p:cTn id="46" dur="1822" tmFilter="0,0; 0.14,0.36; 0.43,0.73; 0.71,0.91; 1.0,1.0">
                                          <p:stCondLst>
                                            <p:cond delay="0"/>
                                          </p:stCondLst>
                                        </p:cTn>
                                        <p:tgtEl>
                                          <p:spTgt spid="3079"/>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079"/>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079"/>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079"/>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079"/>
                                        </p:tgtEl>
                                        <p:attrNameLst>
                                          <p:attrName>ppt_y</p:attrName>
                                        </p:attrNameLst>
                                      </p:cBhvr>
                                      <p:tavLst>
                                        <p:tav tm="0" fmla="#ppt_y-sin(pi*$)/81">
                                          <p:val>
                                            <p:fltVal val="0"/>
                                          </p:val>
                                        </p:tav>
                                        <p:tav tm="100000">
                                          <p:val>
                                            <p:fltVal val="1"/>
                                          </p:val>
                                        </p:tav>
                                      </p:tavLst>
                                    </p:anim>
                                    <p:animScale>
                                      <p:cBhvr>
                                        <p:cTn id="51" dur="26">
                                          <p:stCondLst>
                                            <p:cond delay="650"/>
                                          </p:stCondLst>
                                        </p:cTn>
                                        <p:tgtEl>
                                          <p:spTgt spid="3079"/>
                                        </p:tgtEl>
                                      </p:cBhvr>
                                      <p:to x="100000" y="60000"/>
                                    </p:animScale>
                                    <p:animScale>
                                      <p:cBhvr>
                                        <p:cTn id="52" dur="166" decel="50000">
                                          <p:stCondLst>
                                            <p:cond delay="676"/>
                                          </p:stCondLst>
                                        </p:cTn>
                                        <p:tgtEl>
                                          <p:spTgt spid="3079"/>
                                        </p:tgtEl>
                                      </p:cBhvr>
                                      <p:to x="100000" y="100000"/>
                                    </p:animScale>
                                    <p:animScale>
                                      <p:cBhvr>
                                        <p:cTn id="53" dur="26">
                                          <p:stCondLst>
                                            <p:cond delay="1312"/>
                                          </p:stCondLst>
                                        </p:cTn>
                                        <p:tgtEl>
                                          <p:spTgt spid="3079"/>
                                        </p:tgtEl>
                                      </p:cBhvr>
                                      <p:to x="100000" y="80000"/>
                                    </p:animScale>
                                    <p:animScale>
                                      <p:cBhvr>
                                        <p:cTn id="54" dur="166" decel="50000">
                                          <p:stCondLst>
                                            <p:cond delay="1338"/>
                                          </p:stCondLst>
                                        </p:cTn>
                                        <p:tgtEl>
                                          <p:spTgt spid="3079"/>
                                        </p:tgtEl>
                                      </p:cBhvr>
                                      <p:to x="100000" y="100000"/>
                                    </p:animScale>
                                    <p:animScale>
                                      <p:cBhvr>
                                        <p:cTn id="55" dur="26">
                                          <p:stCondLst>
                                            <p:cond delay="1642"/>
                                          </p:stCondLst>
                                        </p:cTn>
                                        <p:tgtEl>
                                          <p:spTgt spid="3079"/>
                                        </p:tgtEl>
                                      </p:cBhvr>
                                      <p:to x="100000" y="90000"/>
                                    </p:animScale>
                                    <p:animScale>
                                      <p:cBhvr>
                                        <p:cTn id="56" dur="166" decel="50000">
                                          <p:stCondLst>
                                            <p:cond delay="1668"/>
                                          </p:stCondLst>
                                        </p:cTn>
                                        <p:tgtEl>
                                          <p:spTgt spid="3079"/>
                                        </p:tgtEl>
                                      </p:cBhvr>
                                      <p:to x="100000" y="100000"/>
                                    </p:animScale>
                                    <p:animScale>
                                      <p:cBhvr>
                                        <p:cTn id="57" dur="26">
                                          <p:stCondLst>
                                            <p:cond delay="1808"/>
                                          </p:stCondLst>
                                        </p:cTn>
                                        <p:tgtEl>
                                          <p:spTgt spid="3079"/>
                                        </p:tgtEl>
                                      </p:cBhvr>
                                      <p:to x="100000" y="95000"/>
                                    </p:animScale>
                                    <p:animScale>
                                      <p:cBhvr>
                                        <p:cTn id="58" dur="166" decel="50000">
                                          <p:stCondLst>
                                            <p:cond delay="1834"/>
                                          </p:stCondLst>
                                        </p:cTn>
                                        <p:tgtEl>
                                          <p:spTgt spid="3079"/>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260648"/>
            <a:ext cx="5220072" cy="57606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Ida ao Agrupamento de Escolas Arqueólogo Mário Cardoso</a:t>
            </a:r>
            <a:endParaRPr lang="pt-PT" dirty="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448" y="1005632"/>
            <a:ext cx="4830553" cy="362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683568" y="4941168"/>
            <a:ext cx="7776864" cy="1200329"/>
          </a:xfrm>
          <a:prstGeom prst="rect">
            <a:avLst/>
          </a:prstGeom>
          <a:noFill/>
        </p:spPr>
        <p:txBody>
          <a:bodyPr wrap="square" rtlCol="0">
            <a:spAutoFit/>
          </a:bodyPr>
          <a:lstStyle/>
          <a:p>
            <a:pPr algn="ctr"/>
            <a:r>
              <a:rPr lang="pt-PT" sz="2400" b="1" dirty="0" smtClean="0">
                <a:solidFill>
                  <a:schemeClr val="accent5"/>
                </a:solidFill>
                <a:effectLst>
                  <a:outerShdw blurRad="38100" dist="38100" dir="2700000" algn="tl">
                    <a:srgbClr val="000000">
                      <a:alpha val="43137"/>
                    </a:srgbClr>
                  </a:outerShdw>
                </a:effectLst>
                <a:latin typeface="Bradley Hand ITC" panose="03070402050302030203" pitchFamily="66" charset="0"/>
              </a:rPr>
              <a:t>“ Já foram recebidas várias queixas de pais de alunos que afirmam que não há segurança no transporte dos seus filhos”</a:t>
            </a:r>
            <a:endParaRPr lang="pt-PT" sz="2400" b="1" dirty="0">
              <a:solidFill>
                <a:schemeClr val="accent5"/>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947369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02758031"/>
              </p:ext>
            </p:extLst>
          </p:nvPr>
        </p:nvGraphicFramePr>
        <p:xfrm>
          <a:off x="611560" y="1268760"/>
          <a:ext cx="7416824" cy="4407280"/>
        </p:xfrm>
        <a:graphic>
          <a:graphicData uri="http://schemas.openxmlformats.org/drawingml/2006/table">
            <a:tbl>
              <a:tblPr firstRow="1" bandRow="1">
                <a:tableStyleId>{7DF18680-E054-41AD-8BC1-D1AEF772440D}</a:tableStyleId>
              </a:tblPr>
              <a:tblGrid>
                <a:gridCol w="2057506"/>
                <a:gridCol w="2190966"/>
                <a:gridCol w="1800200"/>
                <a:gridCol w="1368152"/>
              </a:tblGrid>
              <a:tr h="768503">
                <a:tc>
                  <a:txBody>
                    <a:bodyPr/>
                    <a:lstStyle/>
                    <a:p>
                      <a:pPr algn="ctr"/>
                      <a:r>
                        <a:rPr lang="pt-PT" sz="1600" dirty="0" smtClean="0">
                          <a:latin typeface="Comic Sans MS" panose="030F0702030302020204" pitchFamily="66" charset="0"/>
                        </a:rPr>
                        <a:t>Localidades</a:t>
                      </a:r>
                      <a:endParaRPr lang="pt-PT" sz="1600" dirty="0">
                        <a:latin typeface="Comic Sans MS" panose="030F0702030302020204" pitchFamily="66" charset="0"/>
                      </a:endParaRPr>
                    </a:p>
                  </a:txBody>
                  <a:tcPr/>
                </a:tc>
                <a:tc>
                  <a:txBody>
                    <a:bodyPr/>
                    <a:lstStyle/>
                    <a:p>
                      <a:pPr algn="ctr"/>
                      <a:r>
                        <a:rPr lang="pt-PT" dirty="0" smtClean="0"/>
                        <a:t>E</a:t>
                      </a:r>
                      <a:r>
                        <a:rPr lang="pt-PT" baseline="0" dirty="0" smtClean="0"/>
                        <a:t>B 2,3 </a:t>
                      </a:r>
                      <a:r>
                        <a:rPr lang="pt-PT" dirty="0" smtClean="0"/>
                        <a:t>Agrupamento de Escolas Arqueólogo Mário Cardoso</a:t>
                      </a:r>
                      <a:endParaRPr lang="pt-PT" dirty="0"/>
                    </a:p>
                  </a:txBody>
                  <a:tcPr/>
                </a:tc>
                <a:tc>
                  <a:txBody>
                    <a:bodyPr/>
                    <a:lstStyle/>
                    <a:p>
                      <a:pPr algn="ctr"/>
                      <a:r>
                        <a:rPr lang="pt-PT" dirty="0" smtClean="0"/>
                        <a:t>Escola</a:t>
                      </a:r>
                      <a:r>
                        <a:rPr lang="pt-PT" baseline="0" dirty="0" smtClean="0"/>
                        <a:t> Secundária Caldas das Taipas</a:t>
                      </a:r>
                      <a:endParaRPr lang="pt-PT" dirty="0"/>
                    </a:p>
                  </a:txBody>
                  <a:tcPr/>
                </a:tc>
                <a:tc>
                  <a:txBody>
                    <a:bodyPr/>
                    <a:lstStyle/>
                    <a:p>
                      <a:pPr algn="ctr"/>
                      <a:r>
                        <a:rPr lang="pt-PT" dirty="0" smtClean="0">
                          <a:solidFill>
                            <a:srgbClr val="C00000"/>
                          </a:solidFill>
                        </a:rPr>
                        <a:t>Total</a:t>
                      </a:r>
                      <a:r>
                        <a:rPr lang="pt-PT" baseline="0" dirty="0" smtClean="0">
                          <a:solidFill>
                            <a:srgbClr val="C00000"/>
                          </a:solidFill>
                        </a:rPr>
                        <a:t> </a:t>
                      </a:r>
                      <a:endParaRPr lang="pt-PT" dirty="0">
                        <a:solidFill>
                          <a:srgbClr val="C00000"/>
                        </a:solidFill>
                      </a:endParaRPr>
                    </a:p>
                  </a:txBody>
                  <a:tcPr/>
                </a:tc>
              </a:tr>
              <a:tr h="458671">
                <a:tc>
                  <a:txBody>
                    <a:bodyPr/>
                    <a:lstStyle/>
                    <a:p>
                      <a:r>
                        <a:rPr lang="pt-PT" sz="1600" dirty="0" smtClean="0">
                          <a:latin typeface="Comic Sans MS" panose="030F0702030302020204" pitchFamily="66" charset="0"/>
                        </a:rPr>
                        <a:t>Prazins S.Tirso</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44</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28</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76</a:t>
                      </a:r>
                      <a:endParaRPr lang="pt-PT" dirty="0">
                        <a:solidFill>
                          <a:srgbClr val="C00000"/>
                        </a:solidFill>
                        <a:latin typeface="Comic Sans MS" panose="030F0702030302020204" pitchFamily="66" charset="0"/>
                      </a:endParaRPr>
                    </a:p>
                  </a:txBody>
                  <a:tcPr/>
                </a:tc>
              </a:tr>
              <a:tr h="458671">
                <a:tc>
                  <a:txBody>
                    <a:bodyPr/>
                    <a:lstStyle/>
                    <a:p>
                      <a:r>
                        <a:rPr lang="pt-PT" sz="1600" dirty="0" smtClean="0">
                          <a:latin typeface="Comic Sans MS" panose="030F0702030302020204" pitchFamily="66" charset="0"/>
                        </a:rPr>
                        <a:t>Prazins S.Eufémia</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46</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33</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79</a:t>
                      </a:r>
                      <a:endParaRPr lang="pt-PT" dirty="0">
                        <a:solidFill>
                          <a:srgbClr val="C00000"/>
                        </a:solidFill>
                        <a:latin typeface="Comic Sans MS" panose="030F0702030302020204" pitchFamily="66" charset="0"/>
                      </a:endParaRPr>
                    </a:p>
                  </a:txBody>
                  <a:tcPr/>
                </a:tc>
              </a:tr>
              <a:tr h="458671">
                <a:tc>
                  <a:txBody>
                    <a:bodyPr/>
                    <a:lstStyle/>
                    <a:p>
                      <a:r>
                        <a:rPr lang="pt-PT" sz="1600" dirty="0" smtClean="0">
                          <a:latin typeface="Comic Sans MS" panose="030F0702030302020204" pitchFamily="66" charset="0"/>
                        </a:rPr>
                        <a:t>Corvite</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6</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18</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24</a:t>
                      </a:r>
                      <a:endParaRPr lang="pt-PT" dirty="0">
                        <a:solidFill>
                          <a:srgbClr val="C00000"/>
                        </a:solidFill>
                        <a:latin typeface="Comic Sans MS" panose="030F0702030302020204" pitchFamily="66" charset="0"/>
                      </a:endParaRPr>
                    </a:p>
                  </a:txBody>
                  <a:tcPr/>
                </a:tc>
              </a:tr>
              <a:tr h="458671">
                <a:tc>
                  <a:txBody>
                    <a:bodyPr/>
                    <a:lstStyle/>
                    <a:p>
                      <a:r>
                        <a:rPr lang="pt-PT" sz="1600" dirty="0" smtClean="0">
                          <a:latin typeface="Comic Sans MS" panose="030F0702030302020204" pitchFamily="66" charset="0"/>
                        </a:rPr>
                        <a:t>Souto S.Maria</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2</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20</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22</a:t>
                      </a:r>
                      <a:endParaRPr lang="pt-PT" dirty="0">
                        <a:solidFill>
                          <a:srgbClr val="C00000"/>
                        </a:solidFill>
                        <a:latin typeface="Comic Sans MS" panose="030F0702030302020204" pitchFamily="66" charset="0"/>
                      </a:endParaRPr>
                    </a:p>
                  </a:txBody>
                  <a:tcPr/>
                </a:tc>
              </a:tr>
              <a:tr h="493157">
                <a:tc>
                  <a:txBody>
                    <a:bodyPr/>
                    <a:lstStyle/>
                    <a:p>
                      <a:r>
                        <a:rPr lang="pt-PT" sz="1600" dirty="0" smtClean="0">
                          <a:latin typeface="Comic Sans MS" panose="030F0702030302020204" pitchFamily="66" charset="0"/>
                        </a:rPr>
                        <a:t>Souto</a:t>
                      </a:r>
                      <a:r>
                        <a:rPr lang="pt-PT" sz="1600" baseline="0" dirty="0" smtClean="0">
                          <a:latin typeface="Comic Sans MS" panose="030F0702030302020204" pitchFamily="66" charset="0"/>
                        </a:rPr>
                        <a:t> S.Salvador</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1</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24</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25</a:t>
                      </a:r>
                      <a:endParaRPr lang="pt-PT" dirty="0">
                        <a:solidFill>
                          <a:srgbClr val="C00000"/>
                        </a:solidFill>
                        <a:latin typeface="Comic Sans MS" panose="030F0702030302020204" pitchFamily="66" charset="0"/>
                      </a:endParaRPr>
                    </a:p>
                  </a:txBody>
                  <a:tcPr/>
                </a:tc>
              </a:tr>
              <a:tr h="432048">
                <a:tc>
                  <a:txBody>
                    <a:bodyPr/>
                    <a:lstStyle/>
                    <a:p>
                      <a:r>
                        <a:rPr lang="pt-PT" sz="1600" dirty="0" smtClean="0">
                          <a:latin typeface="Comic Sans MS" panose="030F0702030302020204" pitchFamily="66" charset="0"/>
                        </a:rPr>
                        <a:t>Ponte</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  ___________</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10</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10</a:t>
                      </a:r>
                      <a:endParaRPr lang="pt-PT" dirty="0">
                        <a:solidFill>
                          <a:srgbClr val="C00000"/>
                        </a:solidFill>
                        <a:latin typeface="Comic Sans MS" panose="030F0702030302020204" pitchFamily="66" charset="0"/>
                      </a:endParaRPr>
                    </a:p>
                  </a:txBody>
                  <a:tcPr/>
                </a:tc>
              </a:tr>
              <a:tr h="458671">
                <a:tc>
                  <a:txBody>
                    <a:bodyPr/>
                    <a:lstStyle/>
                    <a:p>
                      <a:r>
                        <a:rPr lang="pt-PT" sz="1600" dirty="0" smtClean="0">
                          <a:latin typeface="Comic Sans MS" panose="030F0702030302020204" pitchFamily="66" charset="0"/>
                        </a:rPr>
                        <a:t>Gondomar</a:t>
                      </a:r>
                      <a:endParaRPr lang="pt-PT" sz="1600"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2</a:t>
                      </a:r>
                      <a:endParaRPr lang="pt-PT" dirty="0">
                        <a:latin typeface="Comic Sans MS" panose="030F0702030302020204" pitchFamily="66" charset="0"/>
                      </a:endParaRPr>
                    </a:p>
                  </a:txBody>
                  <a:tcPr/>
                </a:tc>
                <a:tc>
                  <a:txBody>
                    <a:bodyPr/>
                    <a:lstStyle/>
                    <a:p>
                      <a:pPr algn="ctr"/>
                      <a:r>
                        <a:rPr lang="pt-PT" dirty="0" smtClean="0">
                          <a:latin typeface="Comic Sans MS" panose="030F0702030302020204" pitchFamily="66" charset="0"/>
                        </a:rPr>
                        <a:t>15</a:t>
                      </a:r>
                      <a:endParaRPr lang="pt-PT" dirty="0">
                        <a:latin typeface="Comic Sans MS" panose="030F0702030302020204" pitchFamily="66" charset="0"/>
                      </a:endParaRPr>
                    </a:p>
                  </a:txBody>
                  <a:tcPr/>
                </a:tc>
                <a:tc>
                  <a:txBody>
                    <a:bodyPr/>
                    <a:lstStyle/>
                    <a:p>
                      <a:pPr algn="ctr"/>
                      <a:r>
                        <a:rPr lang="pt-PT" dirty="0" smtClean="0">
                          <a:solidFill>
                            <a:srgbClr val="C00000"/>
                          </a:solidFill>
                          <a:latin typeface="Comic Sans MS" panose="030F0702030302020204" pitchFamily="66" charset="0"/>
                        </a:rPr>
                        <a:t>17</a:t>
                      </a:r>
                      <a:endParaRPr lang="pt-PT" dirty="0">
                        <a:solidFill>
                          <a:srgbClr val="C00000"/>
                        </a:solidFill>
                        <a:latin typeface="Comic Sans MS" panose="030F0702030302020204" pitchFamily="66" charset="0"/>
                      </a:endParaRPr>
                    </a:p>
                  </a:txBody>
                  <a:tcPr/>
                </a:tc>
              </a:tr>
            </a:tbl>
          </a:graphicData>
        </a:graphic>
      </p:graphicFrame>
      <p:sp>
        <p:nvSpPr>
          <p:cNvPr id="3" name="CaixaDeTexto 2"/>
          <p:cNvSpPr txBox="1"/>
          <p:nvPr/>
        </p:nvSpPr>
        <p:spPr>
          <a:xfrm>
            <a:off x="1115616" y="373306"/>
            <a:ext cx="6768752" cy="369332"/>
          </a:xfrm>
          <a:prstGeom prst="rect">
            <a:avLst/>
          </a:prstGeom>
          <a:noFill/>
          <a:ln>
            <a:solidFill>
              <a:schemeClr val="accent5"/>
            </a:solidFill>
          </a:ln>
        </p:spPr>
        <p:txBody>
          <a:bodyPr wrap="square" rtlCol="0">
            <a:spAutoFit/>
          </a:bodyPr>
          <a:lstStyle/>
          <a:p>
            <a:pPr algn="ctr"/>
            <a:r>
              <a:rPr lang="pt-PT" u="sng" dirty="0" smtClean="0">
                <a:latin typeface="Comic Sans MS" panose="030F0702030302020204" pitchFamily="66" charset="0"/>
              </a:rPr>
              <a:t>Como se explica a distribuição de alunos por autocarro?</a:t>
            </a:r>
            <a:endParaRPr lang="pt-PT" u="sng" dirty="0">
              <a:latin typeface="Comic Sans MS" panose="030F0702030302020204" pitchFamily="66" charset="0"/>
            </a:endParaRPr>
          </a:p>
        </p:txBody>
      </p:sp>
      <p:sp>
        <p:nvSpPr>
          <p:cNvPr id="4" name="CaixaDeTexto 3"/>
          <p:cNvSpPr txBox="1"/>
          <p:nvPr/>
        </p:nvSpPr>
        <p:spPr>
          <a:xfrm>
            <a:off x="6444208" y="6093296"/>
            <a:ext cx="1944216" cy="369332"/>
          </a:xfrm>
          <a:prstGeom prst="rect">
            <a:avLst/>
          </a:prstGeom>
          <a:noFill/>
        </p:spPr>
        <p:txBody>
          <a:bodyPr wrap="square" rtlCol="0">
            <a:spAutoFit/>
          </a:bodyPr>
          <a:lstStyle/>
          <a:p>
            <a:r>
              <a:rPr lang="pt-PT" dirty="0" smtClean="0"/>
              <a:t>Total: 253 alunos.</a:t>
            </a:r>
            <a:endParaRPr lang="pt-PT" dirty="0"/>
          </a:p>
        </p:txBody>
      </p:sp>
    </p:spTree>
    <p:extLst>
      <p:ext uri="{BB962C8B-B14F-4D97-AF65-F5344CB8AC3E}">
        <p14:creationId xmlns:p14="http://schemas.microsoft.com/office/powerpoint/2010/main" val="4005932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116632"/>
            <a:ext cx="9144000" cy="108012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smtClean="0">
                <a:latin typeface="Comic Sans MS" panose="030F0702030302020204" pitchFamily="66" charset="0"/>
              </a:rPr>
              <a:t>Percurso 2 </a:t>
            </a:r>
            <a:endParaRPr lang="pt-PT" sz="2800" dirty="0">
              <a:latin typeface="Comic Sans MS" panose="030F0702030302020204" pitchFamily="66"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40" y="1340768"/>
            <a:ext cx="7270719" cy="5373216"/>
          </a:xfrm>
          <a:prstGeom prst="rect">
            <a:avLst/>
          </a:prstGeom>
          <a:ln w="38100">
            <a:solidFill>
              <a:schemeClr val="accent5"/>
            </a:solidFill>
          </a:ln>
        </p:spPr>
      </p:pic>
    </p:spTree>
    <p:extLst>
      <p:ext uri="{BB962C8B-B14F-4D97-AF65-F5344CB8AC3E}">
        <p14:creationId xmlns:p14="http://schemas.microsoft.com/office/powerpoint/2010/main" val="34826698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13522" y="260648"/>
            <a:ext cx="9144000" cy="93610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Comic Sans MS" panose="030F0702030302020204" pitchFamily="66" charset="0"/>
              </a:rPr>
              <a:t>Exemplificação do problema percurso 2</a:t>
            </a:r>
            <a:endParaRPr lang="pt-PT" sz="2400" dirty="0">
              <a:latin typeface="Comic Sans MS" panose="030F0702030302020204" pitchFamily="66" charset="0"/>
            </a:endParaRPr>
          </a:p>
        </p:txBody>
      </p:sp>
      <p:pic>
        <p:nvPicPr>
          <p:cNvPr id="4099"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09867"/>
            <a:ext cx="2448272" cy="168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09867"/>
            <a:ext cx="2448272" cy="168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exão recta unidireccional 7"/>
          <p:cNvCxnSpPr>
            <a:endCxn id="10" idx="0"/>
          </p:cNvCxnSpPr>
          <p:nvPr/>
        </p:nvCxnSpPr>
        <p:spPr>
          <a:xfrm flipH="1">
            <a:off x="4354288" y="3324856"/>
            <a:ext cx="595753" cy="426011"/>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a:endCxn id="10" idx="0"/>
          </p:cNvCxnSpPr>
          <p:nvPr/>
        </p:nvCxnSpPr>
        <p:spPr>
          <a:xfrm>
            <a:off x="3707904" y="3341478"/>
            <a:ext cx="646384" cy="409389"/>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3022140" y="3750867"/>
            <a:ext cx="2664296" cy="523220"/>
          </a:xfrm>
          <a:prstGeom prst="rect">
            <a:avLst/>
          </a:prstGeom>
          <a:noFill/>
          <a:ln w="28575">
            <a:solidFill>
              <a:schemeClr val="accent5"/>
            </a:solidFill>
          </a:ln>
        </p:spPr>
        <p:txBody>
          <a:bodyPr wrap="square" rtlCol="0">
            <a:spAutoFit/>
          </a:bodyPr>
          <a:lstStyle/>
          <a:p>
            <a:pPr algn="ctr"/>
            <a:r>
              <a:rPr lang="pt-PT" sz="1400" dirty="0" smtClean="0">
                <a:latin typeface="Comic Sans MS" panose="030F0702030302020204" pitchFamily="66" charset="0"/>
              </a:rPr>
              <a:t>Morreira – Balazar – Longos – São Lourenço - Caldelas</a:t>
            </a:r>
            <a:endParaRPr lang="pt-PT" sz="1400" dirty="0">
              <a:latin typeface="Comic Sans MS" panose="030F0702030302020204" pitchFamily="66" charset="0"/>
            </a:endParaRPr>
          </a:p>
        </p:txBody>
      </p:sp>
      <p:sp>
        <p:nvSpPr>
          <p:cNvPr id="3" name="Rectângulo 2"/>
          <p:cNvSpPr/>
          <p:nvPr/>
        </p:nvSpPr>
        <p:spPr>
          <a:xfrm>
            <a:off x="251520" y="4400195"/>
            <a:ext cx="3071675" cy="584775"/>
          </a:xfrm>
          <a:prstGeom prst="rect">
            <a:avLst/>
          </a:prstGeom>
        </p:spPr>
        <p:txBody>
          <a:bodyPr wrap="none">
            <a:spAutoFit/>
          </a:bodyPr>
          <a:lstStyle/>
          <a:p>
            <a:r>
              <a:rPr lang="pt-PT" sz="1600" u="sng" dirty="0" smtClean="0">
                <a:latin typeface="Comic Sans MS" panose="030F0702030302020204" pitchFamily="66" charset="0"/>
              </a:rPr>
              <a:t>Saída da escola 16:40h</a:t>
            </a:r>
          </a:p>
          <a:p>
            <a:r>
              <a:rPr lang="pt-PT" sz="1600" u="sng" dirty="0" smtClean="0">
                <a:latin typeface="Comic Sans MS" panose="030F0702030302020204" pitchFamily="66" charset="0"/>
              </a:rPr>
              <a:t>Partida de apenas 1 autocarro.</a:t>
            </a:r>
            <a:endParaRPr lang="pt-PT" sz="1600" u="sng" dirty="0">
              <a:latin typeface="Comic Sans MS" panose="030F0702030302020204" pitchFamily="66" charset="0"/>
            </a:endParaRPr>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008" y="4683476"/>
            <a:ext cx="1546560" cy="162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553074" y="6395623"/>
            <a:ext cx="8064896" cy="338554"/>
          </a:xfrm>
          <a:prstGeom prst="rect">
            <a:avLst/>
          </a:prstGeom>
          <a:noFill/>
          <a:ln w="38100">
            <a:solidFill>
              <a:schemeClr val="accent5"/>
            </a:solidFill>
          </a:ln>
        </p:spPr>
        <p:txBody>
          <a:bodyPr wrap="square" rtlCol="0">
            <a:spAutoFit/>
          </a:bodyPr>
          <a:lstStyle/>
          <a:p>
            <a:pPr algn="ctr"/>
            <a:r>
              <a:rPr lang="pt-PT" sz="1600" dirty="0">
                <a:latin typeface="Comic Sans MS" panose="030F0702030302020204" pitchFamily="66" charset="0"/>
              </a:rPr>
              <a:t>Caldelas </a:t>
            </a:r>
            <a:r>
              <a:rPr lang="pt-PT" sz="1600" dirty="0" smtClean="0">
                <a:latin typeface="Comic Sans MS" panose="030F0702030302020204" pitchFamily="66" charset="0"/>
              </a:rPr>
              <a:t>– Sande </a:t>
            </a:r>
            <a:r>
              <a:rPr lang="pt-PT" sz="1600" dirty="0">
                <a:latin typeface="Comic Sans MS" panose="030F0702030302020204" pitchFamily="66" charset="0"/>
              </a:rPr>
              <a:t>São Lourenço – Santa Cristina Longos – Balazar – Morreira </a:t>
            </a:r>
          </a:p>
        </p:txBody>
      </p:sp>
      <p:sp>
        <p:nvSpPr>
          <p:cNvPr id="12" name="CaixaDeTexto 11"/>
          <p:cNvSpPr txBox="1"/>
          <p:nvPr/>
        </p:nvSpPr>
        <p:spPr>
          <a:xfrm>
            <a:off x="179512" y="1268760"/>
            <a:ext cx="3168352" cy="830997"/>
          </a:xfrm>
          <a:prstGeom prst="rect">
            <a:avLst/>
          </a:prstGeom>
          <a:noFill/>
        </p:spPr>
        <p:txBody>
          <a:bodyPr wrap="square" rtlCol="0">
            <a:spAutoFit/>
          </a:bodyPr>
          <a:lstStyle/>
          <a:p>
            <a:r>
              <a:rPr lang="pt-PT" sz="1600" u="sng" dirty="0" smtClean="0">
                <a:latin typeface="Comic Sans MS" panose="030F0702030302020204" pitchFamily="66" charset="0"/>
              </a:rPr>
              <a:t>Entrada na escola 8:15h</a:t>
            </a:r>
          </a:p>
          <a:p>
            <a:r>
              <a:rPr lang="pt-PT" sz="1600" u="sng" dirty="0" smtClean="0">
                <a:latin typeface="Comic Sans MS" panose="030F0702030302020204" pitchFamily="66" charset="0"/>
              </a:rPr>
              <a:t>Chegada de 2 autocarros. </a:t>
            </a:r>
          </a:p>
          <a:p>
            <a:endParaRPr lang="pt-PT" sz="1600" u="sng" dirty="0">
              <a:latin typeface="Comic Sans MS" panose="030F0702030302020204" pitchFamily="66" charset="0"/>
            </a:endParaRPr>
          </a:p>
        </p:txBody>
      </p:sp>
    </p:spTree>
    <p:extLst>
      <p:ext uri="{BB962C8B-B14F-4D97-AF65-F5344CB8AC3E}">
        <p14:creationId xmlns:p14="http://schemas.microsoft.com/office/powerpoint/2010/main" val="28986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1"/>
                                        </p:tgtEl>
                                        <p:attrNameLst>
                                          <p:attrName>style.visibility</p:attrName>
                                        </p:attrNameLst>
                                      </p:cBhvr>
                                      <p:to>
                                        <p:strVal val="visible"/>
                                      </p:to>
                                    </p:set>
                                    <p:animEffect transition="in" filter="fade">
                                      <p:cBhvr>
                                        <p:cTn id="28" dur="1000"/>
                                        <p:tgtEl>
                                          <p:spTgt spid="4101"/>
                                        </p:tgtEl>
                                      </p:cBhvr>
                                    </p:animEffect>
                                    <p:anim calcmode="lin" valueType="num">
                                      <p:cBhvr>
                                        <p:cTn id="29" dur="1000" fill="hold"/>
                                        <p:tgtEl>
                                          <p:spTgt spid="4101"/>
                                        </p:tgtEl>
                                        <p:attrNameLst>
                                          <p:attrName>ppt_x</p:attrName>
                                        </p:attrNameLst>
                                      </p:cBhvr>
                                      <p:tavLst>
                                        <p:tav tm="0">
                                          <p:val>
                                            <p:strVal val="#ppt_x"/>
                                          </p:val>
                                        </p:tav>
                                        <p:tav tm="100000">
                                          <p:val>
                                            <p:strVal val="#ppt_x"/>
                                          </p:val>
                                        </p:tav>
                                      </p:tavLst>
                                    </p:anim>
                                    <p:anim calcmode="lin" valueType="num">
                                      <p:cBhvr>
                                        <p:cTn id="3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260648"/>
            <a:ext cx="3275856" cy="57606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Ida à EB 2,3 Caldas das Taipas</a:t>
            </a:r>
          </a:p>
          <a:p>
            <a:pPr algn="ctr"/>
            <a:endParaRPr lang="pt-P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00808" cy="28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Texto 3"/>
          <p:cNvSpPr txBox="1">
            <a:spLocks/>
          </p:cNvSpPr>
          <p:nvPr/>
        </p:nvSpPr>
        <p:spPr>
          <a:xfrm>
            <a:off x="513483" y="4509120"/>
            <a:ext cx="8280920" cy="17281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t-PT" sz="2400" b="1" dirty="0" smtClean="0">
                <a:solidFill>
                  <a:schemeClr val="accent5"/>
                </a:solidFill>
                <a:effectLst>
                  <a:outerShdw blurRad="38100" dist="38100" dir="2700000" algn="tl">
                    <a:srgbClr val="000000">
                      <a:alpha val="43137"/>
                    </a:srgbClr>
                  </a:outerShdw>
                </a:effectLst>
                <a:latin typeface="Bradley Hand ITC" panose="03070402050302030203" pitchFamily="66" charset="0"/>
              </a:rPr>
              <a:t>“ Sabemos da situação do autocarro que vai para São Lourenço, Longos e essas freguesias próximas, costuma levar mais alunos do que o número de lugares que o autocarro deve respeitar sendo que maior parte deles estudam nesta escola”</a:t>
            </a:r>
            <a:endParaRPr lang="pt-PT" sz="2400" b="1" dirty="0">
              <a:solidFill>
                <a:schemeClr val="accent5"/>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537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TotalTime>
  <Words>566</Words>
  <Application>Microsoft Office PowerPoint</Application>
  <PresentationFormat>Apresentação no Ecrã (4:3)</PresentationFormat>
  <Paragraphs>102</Paragraphs>
  <Slides>16</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16</vt:i4>
      </vt:variant>
    </vt:vector>
  </HeadingPairs>
  <TitlesOfParts>
    <vt:vector size="22" baseType="lpstr">
      <vt:lpstr>Arial</vt:lpstr>
      <vt:lpstr>Baskerville Old Face</vt:lpstr>
      <vt:lpstr>Bradley Hand ITC</vt:lpstr>
      <vt:lpstr>Calibri</vt:lpstr>
      <vt:lpstr>Comic Sans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Professor José Augusto Araújo</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NÓS PROPOMOS  Cidadania, Sustentabilidade e  Inovação na Educação Geográfica   2014-2015</dc:title>
  <dc:creator>11H</dc:creator>
  <cp:lastModifiedBy>Alfredo Oliveira</cp:lastModifiedBy>
  <cp:revision>29</cp:revision>
  <dcterms:created xsi:type="dcterms:W3CDTF">2015-04-09T15:00:58Z</dcterms:created>
  <dcterms:modified xsi:type="dcterms:W3CDTF">2015-04-21T09:58:17Z</dcterms:modified>
</cp:coreProperties>
</file>