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5"/>
  </p:notesMasterIdLst>
  <p:handoutMasterIdLst>
    <p:handoutMasterId r:id="rId16"/>
  </p:handoutMasterIdLst>
  <p:sldIdLst>
    <p:sldId id="973" r:id="rId2"/>
    <p:sldId id="983" r:id="rId3"/>
    <p:sldId id="984" r:id="rId4"/>
    <p:sldId id="884" r:id="rId5"/>
    <p:sldId id="974" r:id="rId6"/>
    <p:sldId id="975" r:id="rId7"/>
    <p:sldId id="976" r:id="rId8"/>
    <p:sldId id="977" r:id="rId9"/>
    <p:sldId id="978" r:id="rId10"/>
    <p:sldId id="979" r:id="rId11"/>
    <p:sldId id="980" r:id="rId12"/>
    <p:sldId id="981" r:id="rId13"/>
    <p:sldId id="982" r:id="rId14"/>
  </p:sldIdLst>
  <p:sldSz cx="9144000" cy="6858000" type="screen4x3"/>
  <p:notesSz cx="7099300" cy="10234613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990000"/>
    <a:srgbClr val="009900"/>
    <a:srgbClr val="000099"/>
    <a:srgbClr val="800000"/>
    <a:srgbClr val="003300"/>
    <a:srgbClr val="CC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872" autoAdjust="0"/>
  </p:normalViewPr>
  <p:slideViewPr>
    <p:cSldViewPr>
      <p:cViewPr varScale="1">
        <p:scale>
          <a:sx n="84" d="100"/>
          <a:sy n="84" d="100"/>
        </p:scale>
        <p:origin x="15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3166245-756A-4393-8736-66B99FD6FA6E}" type="datetimeFigureOut">
              <a:rPr lang="en-GB"/>
              <a:pPr>
                <a:defRPr/>
              </a:pPr>
              <a:t>20/04/2015</a:t>
            </a:fld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EAF9AF-294F-420D-8643-0051F5AD9585}" type="slidenum">
              <a:rPr lang="en-GB" altLang="fr-FR"/>
              <a:pPr/>
              <a:t>‹nº›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39150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6090730-90ED-4B5E-9BB7-297ABB714A9F}" type="datetimeFigureOut">
              <a:rPr lang="en-GB"/>
              <a:pPr>
                <a:defRPr/>
              </a:pPr>
              <a:t>20/04/2015</a:t>
            </a:fld>
            <a:endParaRPr lang="en-GB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en-GB" noProof="0" smtClean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7A0C7BA-4A1C-4E7D-9017-10E76D47B12E}" type="slidenum">
              <a:rPr lang="en-GB" altLang="fr-FR"/>
              <a:pPr/>
              <a:t>‹nº›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436033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0C7BA-4A1C-4E7D-9017-10E76D47B12E}" type="slidenum">
              <a:rPr lang="en-GB" altLang="fr-FR"/>
              <a:pPr/>
              <a:t>1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566594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0C7BA-4A1C-4E7D-9017-10E76D47B12E}" type="slidenum">
              <a:rPr lang="en-GB" altLang="fr-FR"/>
              <a:pPr/>
              <a:t>11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53822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0C7BA-4A1C-4E7D-9017-10E76D47B12E}" type="slidenum">
              <a:rPr lang="en-GB" altLang="fr-FR"/>
              <a:pPr/>
              <a:t>12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908703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0C7BA-4A1C-4E7D-9017-10E76D47B12E}" type="slidenum">
              <a:rPr lang="en-GB" altLang="fr-FR"/>
              <a:pPr/>
              <a:t>13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0203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0C7BA-4A1C-4E7D-9017-10E76D47B12E}" type="slidenum">
              <a:rPr lang="en-GB" altLang="fr-FR"/>
              <a:pPr/>
              <a:t>2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116804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0C7BA-4A1C-4E7D-9017-10E76D47B12E}" type="slidenum">
              <a:rPr lang="en-GB" altLang="fr-FR"/>
              <a:pPr/>
              <a:t>3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271594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0C7BA-4A1C-4E7D-9017-10E76D47B12E}" type="slidenum">
              <a:rPr lang="en-GB" altLang="fr-FR"/>
              <a:pPr/>
              <a:t>4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469077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0C7BA-4A1C-4E7D-9017-10E76D47B12E}" type="slidenum">
              <a:rPr lang="en-GB" altLang="fr-FR"/>
              <a:pPr/>
              <a:t>5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667665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0C7BA-4A1C-4E7D-9017-10E76D47B12E}" type="slidenum">
              <a:rPr lang="en-GB" altLang="fr-FR"/>
              <a:pPr/>
              <a:t>6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842916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0C7BA-4A1C-4E7D-9017-10E76D47B12E}" type="slidenum">
              <a:rPr lang="en-GB" altLang="fr-FR"/>
              <a:pPr/>
              <a:t>7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757588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0C7BA-4A1C-4E7D-9017-10E76D47B12E}" type="slidenum">
              <a:rPr lang="en-GB" altLang="fr-FR"/>
              <a:pPr/>
              <a:t>8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16041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0C7BA-4A1C-4E7D-9017-10E76D47B12E}" type="slidenum">
              <a:rPr lang="en-GB" altLang="fr-FR"/>
              <a:pPr/>
              <a:t>9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66248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550863"/>
            <a:ext cx="8237537" cy="1143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pt-PT" noProof="0" smtClean="0"/>
              <a:t>Click to edit Master title style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75" y="2754313"/>
            <a:ext cx="5697538" cy="6080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PT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92100" y="6196013"/>
            <a:ext cx="190500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6375" y="6196013"/>
            <a:ext cx="398145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6938" y="6196013"/>
            <a:ext cx="1676400" cy="458787"/>
          </a:xfrm>
        </p:spPr>
        <p:txBody>
          <a:bodyPr/>
          <a:lstStyle>
            <a:lvl1pPr>
              <a:defRPr sz="1400"/>
            </a:lvl1pPr>
          </a:lstStyle>
          <a:p>
            <a:fld id="{12B938D2-6AEF-4DD7-8064-F3D846BAE2C8}" type="slidenum">
              <a:rPr lang="pt-PT" altLang="fr-FR"/>
              <a:pPr/>
              <a:t>‹nº›</a:t>
            </a:fld>
            <a:endParaRPr lang="pt-PT" altLang="fr-FR"/>
          </a:p>
        </p:txBody>
      </p:sp>
    </p:spTree>
    <p:extLst>
      <p:ext uri="{BB962C8B-B14F-4D97-AF65-F5344CB8AC3E}">
        <p14:creationId xmlns:p14="http://schemas.microsoft.com/office/powerpoint/2010/main" val="2682634320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F4EC5-50A2-483F-89C4-AD85359CEF5E}" type="slidenum">
              <a:rPr lang="pt-PT" altLang="fr-FR"/>
              <a:pPr/>
              <a:t>‹nº›</a:t>
            </a:fld>
            <a:endParaRPr lang="pt-PT" altLang="fr-FR"/>
          </a:p>
        </p:txBody>
      </p:sp>
    </p:spTree>
    <p:extLst>
      <p:ext uri="{BB962C8B-B14F-4D97-AF65-F5344CB8AC3E}">
        <p14:creationId xmlns:p14="http://schemas.microsoft.com/office/powerpoint/2010/main" val="1130452691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67513" y="138113"/>
            <a:ext cx="2195512" cy="592137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77800" y="138113"/>
            <a:ext cx="6437313" cy="592137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75979-602A-4B69-B53E-E8A4D18A527C}" type="slidenum">
              <a:rPr lang="pt-PT" altLang="fr-FR"/>
              <a:pPr/>
              <a:t>‹nº›</a:t>
            </a:fld>
            <a:endParaRPr lang="pt-PT" altLang="fr-FR"/>
          </a:p>
        </p:txBody>
      </p:sp>
    </p:spTree>
    <p:extLst>
      <p:ext uri="{BB962C8B-B14F-4D97-AF65-F5344CB8AC3E}">
        <p14:creationId xmlns:p14="http://schemas.microsoft.com/office/powerpoint/2010/main" val="882449003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5ADB8-961A-468C-AA44-F4E242C2F7DB}" type="slidenum">
              <a:rPr lang="pt-PT" altLang="fr-FR"/>
              <a:pPr/>
              <a:t>‹nº›</a:t>
            </a:fld>
            <a:endParaRPr lang="pt-PT" altLang="fr-FR"/>
          </a:p>
        </p:txBody>
      </p:sp>
    </p:spTree>
    <p:extLst>
      <p:ext uri="{BB962C8B-B14F-4D97-AF65-F5344CB8AC3E}">
        <p14:creationId xmlns:p14="http://schemas.microsoft.com/office/powerpoint/2010/main" val="2408380824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17C08-F816-487A-84C8-B510D4CFB45F}" type="slidenum">
              <a:rPr lang="pt-PT" altLang="fr-FR"/>
              <a:pPr/>
              <a:t>‹nº›</a:t>
            </a:fld>
            <a:endParaRPr lang="pt-PT" altLang="fr-FR"/>
          </a:p>
        </p:txBody>
      </p:sp>
    </p:spTree>
    <p:extLst>
      <p:ext uri="{BB962C8B-B14F-4D97-AF65-F5344CB8AC3E}">
        <p14:creationId xmlns:p14="http://schemas.microsoft.com/office/powerpoint/2010/main" val="3148770606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A95B9-3D95-491C-BDBF-86026ADA7D05}" type="slidenum">
              <a:rPr lang="pt-PT" altLang="fr-FR"/>
              <a:pPr/>
              <a:t>‹nº›</a:t>
            </a:fld>
            <a:endParaRPr lang="pt-PT" altLang="fr-FR"/>
          </a:p>
        </p:txBody>
      </p:sp>
    </p:spTree>
    <p:extLst>
      <p:ext uri="{BB962C8B-B14F-4D97-AF65-F5344CB8AC3E}">
        <p14:creationId xmlns:p14="http://schemas.microsoft.com/office/powerpoint/2010/main" val="2163409685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C4707-4AC4-4A48-B503-E7F63AAA7365}" type="slidenum">
              <a:rPr lang="pt-PT" altLang="fr-FR"/>
              <a:pPr/>
              <a:t>‹nº›</a:t>
            </a:fld>
            <a:endParaRPr lang="pt-PT" altLang="fr-FR"/>
          </a:p>
        </p:txBody>
      </p:sp>
    </p:spTree>
    <p:extLst>
      <p:ext uri="{BB962C8B-B14F-4D97-AF65-F5344CB8AC3E}">
        <p14:creationId xmlns:p14="http://schemas.microsoft.com/office/powerpoint/2010/main" val="2303300413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AA51F-B167-405A-BE7E-48B397376CBB}" type="slidenum">
              <a:rPr lang="pt-PT" altLang="fr-FR"/>
              <a:pPr/>
              <a:t>‹nº›</a:t>
            </a:fld>
            <a:endParaRPr lang="pt-PT" altLang="fr-FR"/>
          </a:p>
        </p:txBody>
      </p:sp>
    </p:spTree>
    <p:extLst>
      <p:ext uri="{BB962C8B-B14F-4D97-AF65-F5344CB8AC3E}">
        <p14:creationId xmlns:p14="http://schemas.microsoft.com/office/powerpoint/2010/main" val="423340753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92210-2BE4-4FB8-A01C-1FEDD87F1D04}" type="slidenum">
              <a:rPr lang="pt-PT" altLang="fr-FR"/>
              <a:pPr/>
              <a:t>‹nº›</a:t>
            </a:fld>
            <a:endParaRPr lang="pt-PT" altLang="fr-FR"/>
          </a:p>
        </p:txBody>
      </p:sp>
    </p:spTree>
    <p:extLst>
      <p:ext uri="{BB962C8B-B14F-4D97-AF65-F5344CB8AC3E}">
        <p14:creationId xmlns:p14="http://schemas.microsoft.com/office/powerpoint/2010/main" val="286951589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3A35B-5AEB-4F4C-830E-E022FCBAB1D9}" type="slidenum">
              <a:rPr lang="pt-PT" altLang="fr-FR"/>
              <a:pPr/>
              <a:t>‹nº›</a:t>
            </a:fld>
            <a:endParaRPr lang="pt-PT" altLang="fr-FR"/>
          </a:p>
        </p:txBody>
      </p:sp>
    </p:spTree>
    <p:extLst>
      <p:ext uri="{BB962C8B-B14F-4D97-AF65-F5344CB8AC3E}">
        <p14:creationId xmlns:p14="http://schemas.microsoft.com/office/powerpoint/2010/main" val="1247832543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BA53B-6094-41E6-A062-1C647EB68367}" type="slidenum">
              <a:rPr lang="pt-PT" altLang="fr-FR"/>
              <a:pPr/>
              <a:t>‹nº›</a:t>
            </a:fld>
            <a:endParaRPr lang="pt-PT" altLang="fr-FR"/>
          </a:p>
        </p:txBody>
      </p:sp>
    </p:spTree>
    <p:extLst>
      <p:ext uri="{BB962C8B-B14F-4D97-AF65-F5344CB8AC3E}">
        <p14:creationId xmlns:p14="http://schemas.microsoft.com/office/powerpoint/2010/main" val="2510884069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375" y="138113"/>
            <a:ext cx="73437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652588"/>
            <a:ext cx="87852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Click to edit Master text styles</a:t>
            </a:r>
          </a:p>
          <a:p>
            <a:pPr lvl="1"/>
            <a:r>
              <a:rPr lang="pt-PT" altLang="pt-PT" smtClean="0"/>
              <a:t>Second level</a:t>
            </a:r>
          </a:p>
          <a:p>
            <a:pPr lvl="2"/>
            <a:r>
              <a:rPr lang="pt-PT" altLang="pt-PT" smtClean="0"/>
              <a:t>Third level</a:t>
            </a:r>
          </a:p>
          <a:p>
            <a:pPr lvl="3"/>
            <a:r>
              <a:rPr lang="pt-PT" altLang="pt-PT" smtClean="0"/>
              <a:t>Fourth level</a:t>
            </a:r>
          </a:p>
          <a:p>
            <a:pPr lvl="4"/>
            <a:r>
              <a:rPr lang="pt-PT" altLang="pt-PT" smtClean="0"/>
              <a:t>Fifth level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98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248400"/>
            <a:ext cx="289401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221413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fld id="{6F63491B-BD1A-4319-9C8F-DD2B4DE7546C}" type="slidenum">
              <a:rPr lang="pt-PT" altLang="fr-FR"/>
              <a:pPr/>
              <a:t>‹nº›</a:t>
            </a:fld>
            <a:endParaRPr lang="pt-PT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11138" y="1628775"/>
            <a:ext cx="8785225" cy="4406900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pt-PT" altLang="pt-PT" sz="2000" b="1" dirty="0" smtClean="0">
                <a:solidFill>
                  <a:srgbClr val="C00000"/>
                </a:solidFill>
                <a:latin typeface="+mj-lt"/>
              </a:rPr>
              <a:t>Projeto Nós propomos! Cidadania, Sustentabilidade e Inovação </a:t>
            </a:r>
            <a:br>
              <a:rPr lang="pt-PT" altLang="pt-PT" sz="2000" b="1" dirty="0" smtClean="0">
                <a:solidFill>
                  <a:srgbClr val="C00000"/>
                </a:solidFill>
                <a:latin typeface="+mj-lt"/>
              </a:rPr>
            </a:br>
            <a:r>
              <a:rPr lang="pt-PT" altLang="pt-PT" sz="2000" b="1" dirty="0" smtClean="0">
                <a:solidFill>
                  <a:srgbClr val="C00000"/>
                </a:solidFill>
                <a:latin typeface="+mj-lt"/>
              </a:rPr>
              <a:t>na Educação Geográfica   2014/15</a:t>
            </a:r>
            <a:endParaRPr lang="pt-PT" sz="2000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buFontTx/>
              <a:buNone/>
              <a:defRPr/>
            </a:pPr>
            <a:r>
              <a:rPr lang="pt-PT" sz="2200" dirty="0" smtClean="0">
                <a:latin typeface="+mj-lt"/>
              </a:rPr>
              <a:t>Escola Secundária das Caldas das Taipas </a:t>
            </a:r>
          </a:p>
          <a:p>
            <a:pPr algn="ctr">
              <a:buFontTx/>
              <a:buNone/>
              <a:defRPr/>
            </a:pPr>
            <a:endParaRPr lang="pt-PT" sz="2400" dirty="0" smtClean="0">
              <a:latin typeface="+mj-lt"/>
            </a:endParaRPr>
          </a:p>
          <a:p>
            <a:pPr algn="ctr">
              <a:buFontTx/>
              <a:buNone/>
              <a:defRPr/>
            </a:pPr>
            <a:r>
              <a:rPr lang="pt-PT" b="1" dirty="0" smtClean="0">
                <a:solidFill>
                  <a:srgbClr val="009900"/>
                </a:solidFill>
                <a:latin typeface="+mj-lt"/>
              </a:rPr>
              <a:t>Escola primária abandonada em Gondomar</a:t>
            </a:r>
          </a:p>
          <a:p>
            <a:pPr algn="ctr">
              <a:buFontTx/>
              <a:buNone/>
              <a:defRPr/>
            </a:pPr>
            <a:r>
              <a:rPr lang="pt-PT" sz="2400" dirty="0" smtClean="0">
                <a:solidFill>
                  <a:srgbClr val="006600"/>
                </a:solidFill>
                <a:latin typeface="+mj-lt"/>
              </a:rPr>
              <a:t>4 de maio de 2015</a:t>
            </a:r>
            <a:endParaRPr lang="pt-PT" sz="2400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3076" name="Imagem 3" descr="CE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201613"/>
            <a:ext cx="4318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m 4" descr="igo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79388"/>
            <a:ext cx="18002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agem 5" descr="ciencia_viv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19125"/>
            <a:ext cx="623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Imagem 6" descr="esr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201613"/>
            <a:ext cx="22796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m 7" descr="A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7921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95288" y="5661025"/>
            <a:ext cx="81343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en-US" sz="2000" smtClean="0"/>
              <a:t>Danina Machado, Diana Oliveira, Eduarda Silva, Liliana Antunes, Alfredo Oliveira (professor) </a:t>
            </a:r>
          </a:p>
        </p:txBody>
      </p:sp>
      <p:pic>
        <p:nvPicPr>
          <p:cNvPr id="308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79388"/>
            <a:ext cx="6413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Imagem 11" descr="loescolanov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3"/>
            <a:ext cx="11525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smtClean="0">
                <a:solidFill>
                  <a:srgbClr val="990000"/>
                </a:solidFill>
              </a:rPr>
              <a:t>Resultados do Inquérito:</a:t>
            </a:r>
          </a:p>
        </p:txBody>
      </p:sp>
      <p:pic>
        <p:nvPicPr>
          <p:cNvPr id="13315" name="Marcador de Posição de Conteúdo 3" descr="percentage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000125"/>
            <a:ext cx="7246937" cy="4289425"/>
          </a:xfrm>
        </p:spPr>
      </p:pic>
      <p:sp>
        <p:nvSpPr>
          <p:cNvPr id="13316" name="CaixaDeTexto 4"/>
          <p:cNvSpPr txBox="1">
            <a:spLocks noChangeArrowheads="1"/>
          </p:cNvSpPr>
          <p:nvPr/>
        </p:nvSpPr>
        <p:spPr bwMode="auto">
          <a:xfrm>
            <a:off x="365562" y="5289550"/>
            <a:ext cx="75676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/>
              <a:t>Em termos percentuais verificamos que o centro de dia (42%) e o centro de convívio (24%) são duas das possibilidades mais atrativas para a nova função da escola primária (100% das pessoas questionadas estavam cientes da escola abandonada).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sz="4800" smtClean="0">
                <a:solidFill>
                  <a:srgbClr val="990000"/>
                </a:solidFill>
              </a:rPr>
              <a:t>Proposta Final</a:t>
            </a:r>
          </a:p>
        </p:txBody>
      </p:sp>
      <p:sp>
        <p:nvSpPr>
          <p:cNvPr id="14339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dirty="0" smtClean="0"/>
              <a:t>Ao fim da realização do trabalho em causa, o nosso grupo decidiu que, devido à população de Gondomar ser uma população adulta e idosa, a nossa proposta final é tornar a escola primária num centro de dia com o fim de que as pessoas possam passar lá o dia em convívio com outras pessoas, terem entretenimento, fazerem algo de apelativo e </a:t>
            </a:r>
            <a:r>
              <a:rPr lang="pt-PT" altLang="pt-PT" sz="2400" dirty="0" smtClean="0"/>
              <a:t>interessante e </a:t>
            </a:r>
            <a:r>
              <a:rPr lang="pt-PT" altLang="pt-PT" sz="2400" dirty="0" smtClean="0"/>
              <a:t>terem as refeições </a:t>
            </a:r>
            <a:r>
              <a:rPr lang="pt-PT" altLang="pt-PT" sz="2400" smtClean="0"/>
              <a:t>a </a:t>
            </a:r>
            <a:r>
              <a:rPr lang="pt-PT" altLang="pt-PT" sz="2400" smtClean="0"/>
              <a:t>horas.</a:t>
            </a:r>
            <a:endParaRPr lang="pt-PT" altLang="pt-PT" sz="24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smtClean="0">
                <a:solidFill>
                  <a:srgbClr val="990000"/>
                </a:solidFill>
              </a:rPr>
              <a:t>Trabalho de Campo</a:t>
            </a:r>
          </a:p>
        </p:txBody>
      </p:sp>
      <p:pic>
        <p:nvPicPr>
          <p:cNvPr id="14339" name="Marcador de Posição de Conteúdo 3" descr="11005648_850998561608389_274118204_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55" y="1576951"/>
            <a:ext cx="4280232" cy="3384376"/>
          </a:xfrm>
          <a:effectLst>
            <a:softEdge rad="112500"/>
          </a:effectLst>
        </p:spPr>
      </p:pic>
      <p:pic>
        <p:nvPicPr>
          <p:cNvPr id="14340" name="Picture 2" descr="https://fbcdn-sphotos-h-a.akamaihd.net/hphotos-ak-xft1/v/t34.0-12/11149170_1021904147839329_1175467562_n.jpg?oh=46ba9849d353447ac9037ec46ca87434&amp;oe=552727D4&amp;__gda__=1428691174_3b7145b8f53f7e00da838c50bd392d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63">
            <a:off x="4783016" y="2101723"/>
            <a:ext cx="3167063" cy="4224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1" t="14057" r="-15203" b="-196"/>
          <a:stretch/>
        </p:blipFill>
        <p:spPr>
          <a:xfrm>
            <a:off x="2195736" y="1555524"/>
            <a:ext cx="2040208" cy="338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smtClean="0">
                <a:solidFill>
                  <a:srgbClr val="990000"/>
                </a:solidFill>
              </a:rPr>
              <a:t>Bibliografia/Fontes</a:t>
            </a:r>
          </a:p>
        </p:txBody>
      </p:sp>
      <p:sp>
        <p:nvSpPr>
          <p:cNvPr id="16387" name="Marcador de Posição de Conteúdo 2"/>
          <p:cNvSpPr>
            <a:spLocks noGrp="1"/>
          </p:cNvSpPr>
          <p:nvPr>
            <p:ph idx="1"/>
          </p:nvPr>
        </p:nvSpPr>
        <p:spPr>
          <a:xfrm>
            <a:off x="177800" y="1209608"/>
            <a:ext cx="8785225" cy="4849880"/>
          </a:xfrm>
        </p:spPr>
        <p:txBody>
          <a:bodyPr/>
          <a:lstStyle/>
          <a:p>
            <a:r>
              <a:rPr lang="pt-PT" altLang="pt-PT"/>
              <a:t>Junta de Freguesia de Gondomar;</a:t>
            </a:r>
          </a:p>
          <a:p>
            <a:r>
              <a:rPr lang="pt-PT" altLang="pt-PT"/>
              <a:t>Câmara Municipal de Guimarães.</a:t>
            </a:r>
          </a:p>
          <a:p>
            <a:r>
              <a:rPr lang="pt-PT" altLang="pt-PT">
                <a:latin typeface="Arial" charset="0"/>
                <a:cs typeface="Arial" charset="0"/>
              </a:rPr>
              <a:t>Jornal de Notícias</a:t>
            </a:r>
          </a:p>
          <a:p>
            <a:r>
              <a:rPr lang="pt-PT" altLang="pt-PT">
                <a:latin typeface="Arial" charset="0"/>
                <a:cs typeface="Arial" charset="0"/>
              </a:rPr>
              <a:t>INE</a:t>
            </a:r>
          </a:p>
          <a:p>
            <a:r>
              <a:rPr lang="pt-PT" altLang="pt-PT">
                <a:latin typeface="Arial" charset="0"/>
                <a:cs typeface="Arial" charset="0"/>
              </a:rPr>
              <a:t>Wikipédia</a:t>
            </a:r>
          </a:p>
          <a:p>
            <a:endParaRPr lang="pt-PT" altLang="pt-PT">
              <a:latin typeface="Arial" charset="0"/>
              <a:cs typeface="Arial" charset="0"/>
            </a:endParaRPr>
          </a:p>
        </p:txBody>
      </p:sp>
      <p:pic>
        <p:nvPicPr>
          <p:cNvPr id="16388" name="Picture 2" descr="https://fbcdn-profile-a.akamaihd.net/hprofile-ak-frc3/v/t1.0-1/c0.6.160.160/p160x160/225224_103261763098206_4936182_n.jpg?oh=d048284b1c66558031b9f7a9c23ba63c&amp;oe=559B3182&amp;__gda__=1436876560_de0e7e5debbd0dba6531400aa706c9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3" y="3813213"/>
            <a:ext cx="30241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http://www.apbad.pt/10CongressoBAD/Imagens/CM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37063"/>
            <a:ext cx="56292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343775" cy="846137"/>
          </a:xfrm>
        </p:spPr>
        <p:txBody>
          <a:bodyPr/>
          <a:lstStyle/>
          <a:p>
            <a:r>
              <a:rPr lang="pt-PT" altLang="pt-PT" smtClean="0">
                <a:solidFill>
                  <a:srgbClr val="990000"/>
                </a:solidFill>
              </a:rPr>
              <a:t>Gondomar</a:t>
            </a:r>
          </a:p>
        </p:txBody>
      </p:sp>
      <p:pic>
        <p:nvPicPr>
          <p:cNvPr id="4100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0"/>
            <a:ext cx="26289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077913"/>
            <a:ext cx="2876551" cy="543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CaixaDeTexto 9"/>
          <p:cNvSpPr txBox="1">
            <a:spLocks noChangeArrowheads="1"/>
          </p:cNvSpPr>
          <p:nvPr/>
        </p:nvSpPr>
        <p:spPr bwMode="auto">
          <a:xfrm>
            <a:off x="179388" y="1066274"/>
            <a:ext cx="38290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/>
              <a:t>    Gondomar é uma freguesia portuguesa que se localiza no concelho de Guimarães, distrito de Braga. Tem cerca de 4,51 km² de área e 495 habitantes (2011).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/>
              <a:t>    É uma freguesia </a:t>
            </a:r>
            <a:r>
              <a:rPr lang="pt-PT" altLang="pt-PT" sz="2000" dirty="0" smtClean="0"/>
              <a:t>que se uniu a outras freguesias no </a:t>
            </a:r>
            <a:r>
              <a:rPr lang="pt-PT" altLang="pt-PT" sz="2000" dirty="0"/>
              <a:t>âmbito </a:t>
            </a:r>
            <a:r>
              <a:rPr lang="pt-PT" altLang="pt-PT" sz="2000" dirty="0" smtClean="0"/>
              <a:t>da reforma administrativa, </a:t>
            </a:r>
            <a:r>
              <a:rPr lang="pt-PT" altLang="pt-PT" sz="2000" dirty="0"/>
              <a:t>denominada União das Freguesias de Souto Santa Maria, Souto São Salvador e Gondomar com a sede em Souto Santa Maria.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/>
              <a:t>   </a:t>
            </a:r>
            <a:r>
              <a:rPr lang="pt-PT" altLang="pt-PT" sz="2000" dirty="0" smtClean="0"/>
              <a:t>No património destaca-se o </a:t>
            </a:r>
            <a:r>
              <a:rPr lang="pt-PT" altLang="pt-PT" sz="2000" dirty="0"/>
              <a:t>Castelo dos Mouros.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altLang="pt-PT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9154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050" cy="67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206375" y="333375"/>
            <a:ext cx="7343775" cy="792163"/>
          </a:xfrm>
        </p:spPr>
        <p:txBody>
          <a:bodyPr/>
          <a:lstStyle/>
          <a:p>
            <a:r>
              <a:rPr lang="pt-PT" altLang="en-US" sz="3200" dirty="0" smtClean="0">
                <a:solidFill>
                  <a:srgbClr val="990000"/>
                </a:solidFill>
              </a:rPr>
              <a:t>Identificação e localização do </a:t>
            </a:r>
            <a:r>
              <a:rPr lang="pt-PT" altLang="en-US" sz="3200" dirty="0" smtClean="0">
                <a:solidFill>
                  <a:srgbClr val="990000"/>
                </a:solidFill>
              </a:rPr>
              <a:t>problema</a:t>
            </a:r>
            <a:endParaRPr lang="en-GB" altLang="en-US" dirty="0" smtClean="0"/>
          </a:p>
        </p:txBody>
      </p:sp>
      <p:pic>
        <p:nvPicPr>
          <p:cNvPr id="6147" name="Marcador de Posição de Conteúdo 3" descr="escola primaria gondomar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916832"/>
            <a:ext cx="4926013" cy="3024188"/>
          </a:xfrm>
        </p:spPr>
      </p:pic>
      <p:sp>
        <p:nvSpPr>
          <p:cNvPr id="6148" name="CaixaDeTexto 4"/>
          <p:cNvSpPr txBox="1">
            <a:spLocks noChangeArrowheads="1"/>
          </p:cNvSpPr>
          <p:nvPr/>
        </p:nvSpPr>
        <p:spPr bwMode="auto">
          <a:xfrm>
            <a:off x="5435600" y="1628800"/>
            <a:ext cx="37084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200" dirty="0"/>
              <a:t>A escola primária na freguesia de Gondomar, concelho de Guimarães está abandonada à algum tempo, visto que não existem crianças suficientes para manter a escola aberta. O nosso grupo decidiu realizar o trabalho sobre esta escola e tentou perceber qual era melhor opção para a nova funcionalidade da mesma.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11014713_850998544941724_1743013183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157825">
            <a:off x="284163" y="931863"/>
            <a:ext cx="3924300" cy="29448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11007414_850998284941750_590697449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8701">
            <a:off x="4633913" y="1225550"/>
            <a:ext cx="3692525" cy="277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 descr="11016522_850998358275076_442582259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53712">
            <a:off x="718921" y="3758192"/>
            <a:ext cx="3565525" cy="267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 descr="11015382_850998474941731_563436352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1564">
            <a:off x="4254922" y="3762955"/>
            <a:ext cx="3549650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tângulo 1"/>
          <p:cNvSpPr/>
          <p:nvPr/>
        </p:nvSpPr>
        <p:spPr>
          <a:xfrm>
            <a:off x="467544" y="323010"/>
            <a:ext cx="2557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en-US" dirty="0" smtClean="0">
                <a:solidFill>
                  <a:srgbClr val="990000"/>
                </a:solidFill>
              </a:rPr>
              <a:t>A Escola de Gondomar</a:t>
            </a:r>
            <a:endParaRPr lang="pt-PT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10588697_850998314941747_160233990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997175">
            <a:off x="513003" y="773560"/>
            <a:ext cx="4527550" cy="339566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10994632_850998341608411_14503819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5452">
            <a:off x="3861324" y="2785925"/>
            <a:ext cx="4630738" cy="347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 smtClean="0">
                <a:solidFill>
                  <a:srgbClr val="990000"/>
                </a:solidFill>
              </a:rPr>
              <a:t>Informação </a:t>
            </a:r>
            <a:r>
              <a:rPr lang="pt-PT" altLang="pt-PT" dirty="0" smtClean="0">
                <a:solidFill>
                  <a:srgbClr val="990000"/>
                </a:solidFill>
              </a:rPr>
              <a:t>obtida</a:t>
            </a:r>
            <a:endParaRPr lang="pt-PT" altLang="pt-PT" dirty="0" smtClean="0">
              <a:solidFill>
                <a:srgbClr val="990000"/>
              </a:solidFill>
            </a:endParaRPr>
          </a:p>
        </p:txBody>
      </p:sp>
      <p:sp>
        <p:nvSpPr>
          <p:cNvPr id="9219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200" smtClean="0"/>
              <a:t>O nosso grupo falou com a Junta de Freguesia de Gondomar para saber que se a Junta ou Câmara Municipal já tinha algum projeto para a escola primária. Ambos responderam-nos que não está a decorrer nenhum projeto ou proposta para a escola, mas estão a decorrer atividades para idosos uma vez por semana na escola, sendo que não é nada duradouro/efetivo.</a:t>
            </a:r>
          </a:p>
          <a:p>
            <a:r>
              <a:rPr lang="pt-PT" altLang="pt-PT" sz="2200" smtClean="0"/>
              <a:t>Foi também realizado um inquérito a 50 pessoas da freguesia em causa, em que questionávamos se tinham conhecimento desse abandono da escola e dávamos a escolher varias opções para o que fazer com a escola.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7343775" cy="846137"/>
          </a:xfrm>
        </p:spPr>
        <p:txBody>
          <a:bodyPr/>
          <a:lstStyle/>
          <a:p>
            <a:r>
              <a:rPr lang="pt-PT" altLang="pt-PT" smtClean="0">
                <a:solidFill>
                  <a:srgbClr val="990000"/>
                </a:solidFill>
              </a:rPr>
              <a:t>Inquérito realizado:</a:t>
            </a:r>
          </a:p>
        </p:txBody>
      </p:sp>
      <p:pic>
        <p:nvPicPr>
          <p:cNvPr id="11267" name="Marcador de Posição de Conteúdo 3" descr="Capturar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772816"/>
            <a:ext cx="7236296" cy="4535487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smtClean="0">
                <a:solidFill>
                  <a:srgbClr val="990000"/>
                </a:solidFill>
              </a:rPr>
              <a:t>Resultados do Inquérito:</a:t>
            </a:r>
          </a:p>
        </p:txBody>
      </p:sp>
      <p:pic>
        <p:nvPicPr>
          <p:cNvPr id="12291" name="Marcador de Posição de Conteúdo 3" descr="grafico real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166813"/>
            <a:ext cx="6907212" cy="4198937"/>
          </a:xfrm>
        </p:spPr>
      </p:pic>
      <p:sp>
        <p:nvSpPr>
          <p:cNvPr id="12292" name="CaixaDeTexto 4"/>
          <p:cNvSpPr txBox="1">
            <a:spLocks noChangeArrowheads="1"/>
          </p:cNvSpPr>
          <p:nvPr/>
        </p:nvSpPr>
        <p:spPr bwMode="auto">
          <a:xfrm>
            <a:off x="507564" y="5445224"/>
            <a:ext cx="7734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/>
              <a:t>Em termos absolutos, a população de Gondomar acha que a escola primária devia se tornar num centro de dia (as 50 pessoas questionadas estavam cientes da escola abandonada.)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design template">
  <a:themeElements>
    <a:clrScheme name="Glass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as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design template</Template>
  <TotalTime>6857130</TotalTime>
  <Words>410</Words>
  <Application>Microsoft Office PowerPoint</Application>
  <PresentationFormat>Apresentação no Ecrã (4:3)</PresentationFormat>
  <Paragraphs>42</Paragraphs>
  <Slides>13</Slides>
  <Notes>12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6" baseType="lpstr">
      <vt:lpstr>Arial</vt:lpstr>
      <vt:lpstr>Calibri</vt:lpstr>
      <vt:lpstr>Glass design template</vt:lpstr>
      <vt:lpstr>Apresentação do PowerPoint</vt:lpstr>
      <vt:lpstr>Gondomar</vt:lpstr>
      <vt:lpstr>Apresentação do PowerPoint</vt:lpstr>
      <vt:lpstr>Identificação e localização do problema</vt:lpstr>
      <vt:lpstr>Apresentação do PowerPoint</vt:lpstr>
      <vt:lpstr>Apresentação do PowerPoint</vt:lpstr>
      <vt:lpstr>Informação obtida</vt:lpstr>
      <vt:lpstr>Inquérito realizado:</vt:lpstr>
      <vt:lpstr>Resultados do Inquérito:</vt:lpstr>
      <vt:lpstr>Resultados do Inquérito:</vt:lpstr>
      <vt:lpstr>Proposta Final</vt:lpstr>
      <vt:lpstr>Trabalho de Campo</vt:lpstr>
      <vt:lpstr>Bibliografia/Fontes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Pedro</dc:creator>
  <cp:lastModifiedBy>Alfredo Oliveira</cp:lastModifiedBy>
  <cp:revision>223</cp:revision>
  <cp:lastPrinted>2014-09-20T08:41:53Z</cp:lastPrinted>
  <dcterms:created xsi:type="dcterms:W3CDTF">2004-05-12T20:52:37Z</dcterms:created>
  <dcterms:modified xsi:type="dcterms:W3CDTF">2015-04-20T19:22:10Z</dcterms:modified>
</cp:coreProperties>
</file>