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4" r:id="rId6"/>
    <p:sldId id="268" r:id="rId7"/>
    <p:sldId id="269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te" initials="Test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5F67E-64FB-416A-BD1E-0A1491BEEBFF}" type="datetimeFigureOut">
              <a:rPr lang="pt-PT" smtClean="0"/>
              <a:t>21-04-2015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B8CF5-EAEA-4FE0-BA3F-47247647DE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699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8CF5-EAEA-4FE0-BA3F-47247647DE66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F799-0B5F-4E95-BEA8-6F26E9790E32}" type="datetimeFigureOut">
              <a:rPr lang="pt-PT" smtClean="0"/>
              <a:pPr/>
              <a:t>21-04-2015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59D62-250B-4E95-8777-B77815CB6C3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hu.usp.br/o-que-e-envelheciment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pt-PT" altLang="pt-PT" sz="2400" b="1" dirty="0">
                <a:solidFill>
                  <a:srgbClr val="008080"/>
                </a:solidFill>
              </a:rPr>
              <a:t>Projeto Nós </a:t>
            </a:r>
            <a:r>
              <a:rPr lang="pt-PT" altLang="pt-PT" sz="2400" b="1" dirty="0" smtClean="0">
                <a:solidFill>
                  <a:srgbClr val="008080"/>
                </a:solidFill>
              </a:rPr>
              <a:t>propomos</a:t>
            </a:r>
            <a:r>
              <a:rPr lang="pt-PT" altLang="pt-PT" sz="2400" b="1" dirty="0">
                <a:solidFill>
                  <a:srgbClr val="008080"/>
                </a:solidFill>
              </a:rPr>
              <a:t>! </a:t>
            </a:r>
            <a:r>
              <a:rPr lang="pt-PT" altLang="pt-PT" sz="2400" b="1" dirty="0" smtClean="0">
                <a:solidFill>
                  <a:srgbClr val="008080"/>
                </a:solidFill>
              </a:rPr>
              <a:t>Cidadania</a:t>
            </a:r>
            <a:r>
              <a:rPr lang="pt-PT" altLang="pt-PT" sz="2400" b="1" dirty="0">
                <a:solidFill>
                  <a:srgbClr val="008080"/>
                </a:solidFill>
              </a:rPr>
              <a:t>, Sustentabilidade e Inovação </a:t>
            </a:r>
            <a:br>
              <a:rPr lang="pt-PT" altLang="pt-PT" sz="2400" b="1" dirty="0">
                <a:solidFill>
                  <a:srgbClr val="008080"/>
                </a:solidFill>
              </a:rPr>
            </a:br>
            <a:r>
              <a:rPr lang="pt-PT" altLang="pt-PT" sz="2400" b="1" dirty="0">
                <a:solidFill>
                  <a:srgbClr val="008080"/>
                </a:solidFill>
              </a:rPr>
              <a:t>na Educação Geográfica </a:t>
            </a:r>
            <a:r>
              <a:rPr lang="pt-PT" altLang="pt-PT" sz="2400" b="1" dirty="0" smtClean="0">
                <a:solidFill>
                  <a:srgbClr val="008080"/>
                </a:solidFill>
              </a:rPr>
              <a:t>2014/15</a:t>
            </a:r>
          </a:p>
          <a:p>
            <a:pPr>
              <a:lnSpc>
                <a:spcPct val="120000"/>
              </a:lnSpc>
              <a:defRPr/>
            </a:pPr>
            <a:r>
              <a:rPr lang="pt-PT" sz="2400" dirty="0" smtClean="0">
                <a:solidFill>
                  <a:schemeClr val="tx1"/>
                </a:solidFill>
              </a:rPr>
              <a:t>Escola </a:t>
            </a:r>
            <a:r>
              <a:rPr lang="pt-PT" sz="2400" dirty="0">
                <a:solidFill>
                  <a:schemeClr val="tx1"/>
                </a:solidFill>
              </a:rPr>
              <a:t>Secundária </a:t>
            </a:r>
            <a:r>
              <a:rPr lang="pt-PT" sz="2400" dirty="0" smtClean="0">
                <a:solidFill>
                  <a:schemeClr val="tx1"/>
                </a:solidFill>
              </a:rPr>
              <a:t>de Alcochete</a:t>
            </a:r>
          </a:p>
          <a:p>
            <a:pPr>
              <a:lnSpc>
                <a:spcPct val="120000"/>
              </a:lnSpc>
              <a:defRPr/>
            </a:pPr>
            <a:r>
              <a:rPr lang="pt-PT" sz="2400" dirty="0" smtClean="0">
                <a:solidFill>
                  <a:srgbClr val="009999"/>
                </a:solidFill>
              </a:rPr>
              <a:t>Reconfortar </a:t>
            </a:r>
            <a:r>
              <a:rPr lang="pt-PT" sz="2400" dirty="0">
                <a:solidFill>
                  <a:srgbClr val="009999"/>
                </a:solidFill>
              </a:rPr>
              <a:t>e prestar ajuda aos </a:t>
            </a:r>
            <a:r>
              <a:rPr lang="pt-PT" sz="2400" dirty="0" smtClean="0">
                <a:solidFill>
                  <a:srgbClr val="009999"/>
                </a:solidFill>
              </a:rPr>
              <a:t>idosos da Vila de Alcochete</a:t>
            </a:r>
          </a:p>
          <a:p>
            <a:pPr>
              <a:lnSpc>
                <a:spcPct val="120000"/>
              </a:lnSpc>
              <a:defRPr/>
            </a:pPr>
            <a:endParaRPr lang="pt-PT" sz="2400" dirty="0">
              <a:solidFill>
                <a:srgbClr val="009999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pt-PT" sz="2400" dirty="0" smtClean="0">
                <a:solidFill>
                  <a:srgbClr val="009999"/>
                </a:solidFill>
              </a:rPr>
              <a:t>4 de maio de 2015</a:t>
            </a:r>
            <a:br>
              <a:rPr lang="pt-PT" sz="2400" dirty="0" smtClean="0">
                <a:solidFill>
                  <a:srgbClr val="009999"/>
                </a:solidFill>
              </a:rPr>
            </a:br>
            <a:r>
              <a:rPr lang="pt-PT" sz="2400" dirty="0" smtClean="0">
                <a:solidFill>
                  <a:schemeClr val="tx1"/>
                </a:solidFill>
              </a:rPr>
              <a:t/>
            </a:r>
            <a:br>
              <a:rPr lang="pt-PT" sz="2400" dirty="0" smtClean="0">
                <a:solidFill>
                  <a:schemeClr val="tx1"/>
                </a:solidFill>
              </a:rPr>
            </a:br>
            <a:r>
              <a:rPr lang="pt-PT" sz="2400" dirty="0" smtClean="0">
                <a:solidFill>
                  <a:schemeClr val="tx1"/>
                </a:solidFill>
              </a:rPr>
              <a:t>Inês Ferreira, Inês Jarró, Mª Carolina Brito, Noémi Barros, </a:t>
            </a:r>
            <a:endParaRPr lang="pt-PT" sz="2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pt-PT" sz="2400" dirty="0" smtClean="0">
                <a:solidFill>
                  <a:schemeClr val="tx1"/>
                </a:solidFill>
              </a:rPr>
              <a:t>Vítor </a:t>
            </a:r>
            <a:r>
              <a:rPr lang="pt-PT" sz="2400" dirty="0" smtClean="0">
                <a:solidFill>
                  <a:schemeClr val="tx1"/>
                </a:solidFill>
              </a:rPr>
              <a:t>Douradinho (professor)</a:t>
            </a:r>
          </a:p>
          <a:p>
            <a:pPr>
              <a:defRPr/>
            </a:pPr>
            <a:endParaRPr lang="pt-PT" sz="2400" dirty="0">
              <a:solidFill>
                <a:srgbClr val="009999"/>
              </a:solidFill>
            </a:endParaRPr>
          </a:p>
          <a:p>
            <a:pPr>
              <a:defRPr/>
            </a:pPr>
            <a:endParaRPr lang="pt-PT" sz="2400" dirty="0" smtClean="0">
              <a:solidFill>
                <a:srgbClr val="009999"/>
              </a:solidFill>
            </a:endParaRPr>
          </a:p>
          <a:p>
            <a:pPr>
              <a:defRPr/>
            </a:pPr>
            <a:endParaRPr lang="pt-PT" sz="2400" dirty="0" smtClean="0">
              <a:solidFill>
                <a:srgbClr val="009999"/>
              </a:solidFill>
            </a:endParaRPr>
          </a:p>
          <a:p>
            <a:pPr>
              <a:defRPr/>
            </a:pPr>
            <a:endParaRPr lang="pt-PT" sz="2400" dirty="0" smtClean="0">
              <a:solidFill>
                <a:srgbClr val="009999"/>
              </a:solidFill>
            </a:endParaRPr>
          </a:p>
          <a:p>
            <a:pPr>
              <a:defRPr/>
            </a:pPr>
            <a:endParaRPr lang="pt-PT" sz="2400" dirty="0">
              <a:solidFill>
                <a:srgbClr val="009999"/>
              </a:solidFill>
            </a:endParaRPr>
          </a:p>
          <a:p>
            <a:pPr>
              <a:defRPr/>
            </a:pPr>
            <a:endParaRPr lang="pt-PT" sz="2400" dirty="0">
              <a:solidFill>
                <a:srgbClr val="009999"/>
              </a:solidFill>
            </a:endParaRPr>
          </a:p>
          <a:p>
            <a:pPr>
              <a:defRPr/>
            </a:pPr>
            <a:endParaRPr lang="pt-PT" sz="2400" dirty="0">
              <a:solidFill>
                <a:schemeClr val="tx1"/>
              </a:solidFill>
            </a:endParaRPr>
          </a:p>
          <a:p>
            <a:endParaRPr lang="pt-PT" sz="2400" dirty="0"/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1512168" cy="1340767"/>
          </a:xfrm>
          <a:prstGeom prst="rect">
            <a:avLst/>
          </a:prstGeom>
        </p:spPr>
      </p:pic>
      <p:pic>
        <p:nvPicPr>
          <p:cNvPr id="12" name="Imagem 11" descr="CE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7200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 descr="igo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237626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m 13" descr="esr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64704"/>
            <a:ext cx="2088232" cy="57606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112763" cy="131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2400" b="1" dirty="0" smtClean="0"/>
              <a:t>Envelhecimento – O que é? </a:t>
            </a:r>
            <a:endParaRPr lang="pt-PT" sz="24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PT" sz="2200" i="1" dirty="0" smtClean="0"/>
              <a:t>Envelhecer</a:t>
            </a:r>
            <a:r>
              <a:rPr lang="pt-PT" sz="2200" dirty="0" smtClean="0"/>
              <a:t> é um processo sequencial, individual, acumulativo, irreversível, não patológico, de deterioração de um organismo maduro, próprio a todos os membros de uma espécie.</a:t>
            </a:r>
            <a:endParaRPr lang="pt-PT" sz="2200" u="sng" dirty="0" smtClean="0"/>
          </a:p>
          <a:p>
            <a:pPr>
              <a:buNone/>
            </a:pPr>
            <a:endParaRPr lang="pt-PT" sz="2200" u="sng" dirty="0" smtClean="0"/>
          </a:p>
          <a:p>
            <a:pPr>
              <a:buNone/>
            </a:pPr>
            <a:r>
              <a:rPr lang="pt-PT" sz="2200" u="sng" dirty="0" smtClean="0"/>
              <a:t>Consequências: </a:t>
            </a:r>
            <a:endParaRPr lang="pt-PT" sz="2200" dirty="0" smtClean="0"/>
          </a:p>
          <a:p>
            <a:pPr>
              <a:buFont typeface="Wingdings" pitchFamily="2" charset="2"/>
              <a:buChar char="ü"/>
            </a:pPr>
            <a:r>
              <a:rPr lang="pt-PT" sz="2200" dirty="0" smtClean="0"/>
              <a:t>Falta de mobilidade</a:t>
            </a:r>
          </a:p>
          <a:p>
            <a:pPr>
              <a:buFont typeface="Wingdings" pitchFamily="2" charset="2"/>
              <a:buChar char="ü"/>
            </a:pPr>
            <a:r>
              <a:rPr lang="pt-PT" sz="2200" dirty="0" smtClean="0"/>
              <a:t>Falta de memória</a:t>
            </a:r>
          </a:p>
          <a:p>
            <a:pPr>
              <a:buFont typeface="Wingdings" pitchFamily="2" charset="2"/>
              <a:buChar char="ü"/>
            </a:pPr>
            <a:r>
              <a:rPr lang="pt-PT" sz="2200" dirty="0" smtClean="0"/>
              <a:t>Falta de autoestima</a:t>
            </a:r>
          </a:p>
          <a:p>
            <a:pPr>
              <a:buFont typeface="Wingdings" pitchFamily="2" charset="2"/>
              <a:buChar char="ü"/>
            </a:pPr>
            <a:r>
              <a:rPr lang="pt-PT" sz="2200" dirty="0" smtClean="0"/>
              <a:t>Falta de confiança</a:t>
            </a:r>
          </a:p>
          <a:p>
            <a:pPr>
              <a:buFont typeface="Wingdings" pitchFamily="2" charset="2"/>
              <a:buChar char="ü"/>
            </a:pPr>
            <a:r>
              <a:rPr lang="pt-PT" sz="2200" dirty="0" smtClean="0"/>
              <a:t>Entre outros</a:t>
            </a:r>
          </a:p>
          <a:p>
            <a:pPr>
              <a:buNone/>
            </a:pPr>
            <a:endParaRPr lang="pt-PT" sz="2200" u="sng" dirty="0" smtClean="0"/>
          </a:p>
          <a:p>
            <a:pPr>
              <a:buNone/>
            </a:pPr>
            <a:r>
              <a:rPr lang="pt-PT" sz="2200" u="sng" dirty="0" smtClean="0"/>
              <a:t>Fonte:</a:t>
            </a:r>
            <a:endParaRPr lang="pt-PT" sz="2200" u="sng" dirty="0" smtClean="0">
              <a:hlinkClick r:id="rId2"/>
            </a:endParaRPr>
          </a:p>
          <a:p>
            <a:pPr>
              <a:buNone/>
            </a:pPr>
            <a:r>
              <a:rPr lang="pt-PT" sz="2200" dirty="0" smtClean="0">
                <a:hlinkClick r:id="rId2"/>
              </a:rPr>
              <a:t>http://www2.hu.usp.br/o-que-e-envelhecimento/</a:t>
            </a:r>
            <a:endParaRPr lang="pt-PT" sz="2200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pt-PT" sz="2400" b="1" u="sng" dirty="0" smtClean="0"/>
              <a:t>Ao inquirirmos sobre este assunto, concluímos que: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sz="2000" dirty="0" smtClean="0"/>
              <a:t>A população envelhecida requer mais cuidados nas tarefas domésticas;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sz="2000" dirty="0" smtClean="0"/>
              <a:t>Necessitam de ajuda nas compras alimentares/outras para a sua habitação;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sz="2000" dirty="0" smtClean="0"/>
              <a:t>Necessitam de companhia para combater solidão;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sz="2000" dirty="0" smtClean="0"/>
              <a:t>Necessitam de apoio psicológico para eventuais problemas que possam surgir durante a sua velhice;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sz="2000" dirty="0" smtClean="0"/>
              <a:t>Necessitam de apoio físico na realização das atividades que requerem maior esforço;</a:t>
            </a:r>
          </a:p>
          <a:p>
            <a:pPr>
              <a:lnSpc>
                <a:spcPct val="150000"/>
              </a:lnSpc>
              <a:buNone/>
            </a:pPr>
            <a:r>
              <a:rPr lang="pt-PT" sz="2000" dirty="0" smtClean="0"/>
              <a:t>Concluindo, deparamo-nos com inúmeros problemas aos quais certamente não iremos conseguir dar resposta, no entanto iremos com certeza dar e fazer o nosso melhor para que, pelo menos, a maioria deles seja solucionada.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t-PT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pt-PT" sz="2000" dirty="0" smtClean="0"/>
          </a:p>
          <a:p>
            <a:pPr>
              <a:buFontTx/>
              <a:buChar char="-"/>
            </a:pPr>
            <a:endParaRPr lang="pt-PT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11076183_428825100617253_21176558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60648"/>
            <a:ext cx="4085252" cy="30092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Imagem 1" descr="11077684_428825107283919_188509802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3501008"/>
            <a:ext cx="4104456" cy="3131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PT" sz="2400" b="1" u="sng" dirty="0" smtClean="0"/>
              <a:t>Inquérito consoante as pessoas que entrevistámos: </a:t>
            </a:r>
            <a:endParaRPr lang="pt-PT" sz="2400" b="1" dirty="0">
              <a:solidFill>
                <a:srgbClr val="00808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pt-PT" sz="2200" dirty="0" smtClean="0"/>
              <a:t>1. Precisa de ajuda nas suas tarefas domésticas?: 56% dos idosos</a:t>
            </a:r>
          </a:p>
          <a:p>
            <a:pPr>
              <a:lnSpc>
                <a:spcPct val="150000"/>
              </a:lnSpc>
              <a:buNone/>
            </a:pPr>
            <a:r>
              <a:rPr lang="pt-PT" sz="2200" dirty="0" smtClean="0"/>
              <a:t>2. Precisa de ajuda na ida ao supermercado?: 40% dos idosos</a:t>
            </a:r>
          </a:p>
          <a:p>
            <a:pPr>
              <a:lnSpc>
                <a:spcPct val="150000"/>
              </a:lnSpc>
              <a:buNone/>
            </a:pPr>
            <a:r>
              <a:rPr lang="pt-PT" sz="2200" dirty="0" smtClean="0"/>
              <a:t>3. Sente-se só?: 23% dos idosos</a:t>
            </a:r>
          </a:p>
          <a:p>
            <a:pPr>
              <a:lnSpc>
                <a:spcPct val="150000"/>
              </a:lnSpc>
              <a:buNone/>
            </a:pPr>
            <a:r>
              <a:rPr lang="pt-PT" sz="2200" dirty="0" smtClean="0"/>
              <a:t>4. Sente dificuldades em realizar tarefas de maior esforço físico?: 82% dos idosos</a:t>
            </a:r>
          </a:p>
          <a:p>
            <a:pPr>
              <a:lnSpc>
                <a:spcPct val="150000"/>
              </a:lnSpc>
              <a:buNone/>
            </a:pPr>
            <a:r>
              <a:rPr lang="pt-PT" sz="2200" dirty="0" smtClean="0"/>
              <a:t>5. Sente falta de mais atividades de lazer em Alcochete?: 23% dos idosos</a:t>
            </a:r>
          </a:p>
          <a:p>
            <a:pPr>
              <a:lnSpc>
                <a:spcPct val="150000"/>
              </a:lnSpc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/>
          </a:p>
          <a:p>
            <a:pPr>
              <a:buNone/>
            </a:pPr>
            <a:endParaRPr lang="pt-PT" sz="2000" dirty="0" smtClean="0">
              <a:solidFill>
                <a:srgbClr val="008080"/>
              </a:solidFill>
            </a:endParaRPr>
          </a:p>
          <a:p>
            <a:pPr>
              <a:buNone/>
            </a:pPr>
            <a:endParaRPr lang="pt-PT" sz="2400" dirty="0" smtClean="0"/>
          </a:p>
          <a:p>
            <a:pPr>
              <a:buNone/>
            </a:pPr>
            <a:endParaRPr lang="pt-P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t-PT" sz="2400" b="1" dirty="0" smtClean="0"/>
              <a:t>Objetivo Geral: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Averiguar as principais necessidades dos idosos da Vila de Alcochete;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Criação de uma estação para um Minibus;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Aluguer de um Minibus (por exemplo).</a:t>
            </a:r>
          </a:p>
          <a:p>
            <a:pPr>
              <a:lnSpc>
                <a:spcPct val="150000"/>
              </a:lnSpc>
              <a:buNone/>
            </a:pPr>
            <a:r>
              <a:rPr lang="pt-PT" sz="2400" b="1" dirty="0" smtClean="0"/>
              <a:t>Objetivos Específicos: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 Compreender do que sentem mais falta;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 De que forma podemos ajudar;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 Vantagens de o fazermos.</a:t>
            </a:r>
            <a:endParaRPr lang="pt-PT" dirty="0" smtClean="0"/>
          </a:p>
          <a:p>
            <a:pPr>
              <a:buFont typeface="Wingdings" pitchFamily="2" charset="2"/>
              <a:buChar char="ü"/>
            </a:pPr>
            <a:endParaRPr lang="pt-PT" dirty="0" smtClean="0"/>
          </a:p>
          <a:p>
            <a:pPr>
              <a:buNone/>
            </a:pPr>
            <a:endParaRPr lang="pt-P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smtClean="0"/>
              <a:t>Horários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Dia da semana: 4ª feira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Partida da paragem: 10:30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Chegada: 11:50/12:00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200" dirty="0" smtClean="0"/>
              <a:t>Circuito (caso necessário e conforme as necessidades de cada um): 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Paragem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Mini Preço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Lidl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Intermaché</a:t>
            </a:r>
          </a:p>
          <a:p>
            <a:pPr>
              <a:lnSpc>
                <a:spcPct val="150000"/>
              </a:lnSpc>
            </a:pPr>
            <a:r>
              <a:rPr lang="pt-PT" sz="2200" dirty="0" smtClean="0"/>
              <a:t>Paragem/habitação</a:t>
            </a:r>
            <a:endParaRPr lang="pt-PT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mini-bus-414x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57800" cy="2946400"/>
          </a:xfrm>
          <a:prstGeom prst="rect">
            <a:avLst/>
          </a:prstGeom>
        </p:spPr>
      </p:pic>
      <p:pic>
        <p:nvPicPr>
          <p:cNvPr id="4" name="Imagem 3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5667" y="3645056"/>
            <a:ext cx="4658333" cy="3212944"/>
          </a:xfrm>
          <a:prstGeom prst="rect">
            <a:avLst/>
          </a:prstGeom>
        </p:spPr>
      </p:pic>
      <p:pic>
        <p:nvPicPr>
          <p:cNvPr id="3" name="Imagem 2" descr="master3_mn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01883"/>
            <a:ext cx="4646073" cy="2940093"/>
          </a:xfrm>
          <a:prstGeom prst="rect">
            <a:avLst/>
          </a:prstGeom>
        </p:spPr>
      </p:pic>
      <p:pic>
        <p:nvPicPr>
          <p:cNvPr id="5" name="Imagem 4" descr="ford_minib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64023" y="0"/>
            <a:ext cx="4379978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Envelhecimento – Causas</a:t>
            </a:r>
            <a:endParaRPr lang="pt-PT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2132856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500" dirty="0" smtClean="0"/>
              <a:t>Fatores</a:t>
            </a:r>
            <a:r>
              <a:rPr lang="pt-PT" sz="2500" b="1" dirty="0" smtClean="0"/>
              <a:t> </a:t>
            </a:r>
          </a:p>
          <a:p>
            <a:pPr algn="ctr"/>
            <a:r>
              <a:rPr lang="pt-PT" sz="2500" dirty="0" smtClean="0"/>
              <a:t>Sociais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51920" y="1484784"/>
            <a:ext cx="11508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500" dirty="0" smtClean="0"/>
              <a:t>Género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536" y="3645024"/>
            <a:ext cx="12747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500" dirty="0" smtClean="0"/>
              <a:t>Fatores </a:t>
            </a:r>
          </a:p>
          <a:p>
            <a:pPr algn="ctr"/>
            <a:r>
              <a:rPr lang="pt-PT" sz="2500" dirty="0" smtClean="0"/>
              <a:t>Pessoais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5445224"/>
            <a:ext cx="259763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500" dirty="0" smtClean="0"/>
              <a:t>Fatores</a:t>
            </a:r>
          </a:p>
          <a:p>
            <a:pPr algn="ctr"/>
            <a:r>
              <a:rPr lang="pt-PT" sz="2500" dirty="0" smtClean="0"/>
              <a:t>Comportamentais</a:t>
            </a:r>
            <a:endParaRPr lang="pt-PT" sz="25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410961" y="3717032"/>
            <a:ext cx="173303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500" dirty="0" smtClean="0"/>
              <a:t>Fatores </a:t>
            </a:r>
          </a:p>
          <a:p>
            <a:pPr algn="ctr"/>
            <a:r>
              <a:rPr lang="pt-PT" sz="2500" dirty="0" smtClean="0"/>
              <a:t>Económicos</a:t>
            </a:r>
            <a:endParaRPr lang="pt-PT" sz="25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164288" y="1916832"/>
            <a:ext cx="17231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500" dirty="0" smtClean="0"/>
              <a:t>Fatores</a:t>
            </a:r>
          </a:p>
          <a:p>
            <a:pPr algn="ctr"/>
            <a:r>
              <a:rPr lang="pt-PT" sz="2500" dirty="0" smtClean="0"/>
              <a:t> Ambientais</a:t>
            </a:r>
            <a:endParaRPr lang="pt-PT" sz="25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32240" y="5445224"/>
            <a:ext cx="22381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500" dirty="0" smtClean="0"/>
              <a:t>Serviços de</a:t>
            </a:r>
          </a:p>
          <a:p>
            <a:pPr algn="ctr"/>
            <a:r>
              <a:rPr lang="pt-PT" sz="2500" dirty="0" smtClean="0"/>
              <a:t> Saúde e Sociais</a:t>
            </a:r>
            <a:endParaRPr lang="pt-PT" sz="25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71800" y="3429000"/>
            <a:ext cx="3469265" cy="1246495"/>
          </a:xfrm>
          <a:prstGeom prst="rect">
            <a:avLst/>
          </a:prstGeom>
          <a:solidFill>
            <a:srgbClr val="C0000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500" b="1" dirty="0" smtClean="0"/>
              <a:t>Determinantes do Envelhecimento</a:t>
            </a:r>
          </a:p>
          <a:p>
            <a:pPr algn="ctr"/>
            <a:r>
              <a:rPr lang="pt-PT" sz="2500" b="1" dirty="0" smtClean="0"/>
              <a:t> Ativo</a:t>
            </a:r>
            <a:endParaRPr lang="pt-PT" sz="2500" b="1" dirty="0"/>
          </a:p>
        </p:txBody>
      </p:sp>
      <p:sp>
        <p:nvSpPr>
          <p:cNvPr id="15" name="Seta para a direita 14"/>
          <p:cNvSpPr/>
          <p:nvPr/>
        </p:nvSpPr>
        <p:spPr>
          <a:xfrm rot="19302160">
            <a:off x="1857454" y="5068695"/>
            <a:ext cx="932425" cy="1616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>
            <a:off x="1691680" y="4005064"/>
            <a:ext cx="932425" cy="1616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Seta para a direita 16"/>
          <p:cNvSpPr/>
          <p:nvPr/>
        </p:nvSpPr>
        <p:spPr>
          <a:xfrm rot="2094973">
            <a:off x="1731584" y="2959473"/>
            <a:ext cx="932425" cy="181066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Seta para a direita 17"/>
          <p:cNvSpPr/>
          <p:nvPr/>
        </p:nvSpPr>
        <p:spPr>
          <a:xfrm rot="5400000">
            <a:off x="3887924" y="2456892"/>
            <a:ext cx="1080120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Seta para a direita 18"/>
          <p:cNvSpPr/>
          <p:nvPr/>
        </p:nvSpPr>
        <p:spPr>
          <a:xfrm rot="8500241">
            <a:off x="6331083" y="2905415"/>
            <a:ext cx="932425" cy="191467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Seta para a direita 19"/>
          <p:cNvSpPr/>
          <p:nvPr/>
        </p:nvSpPr>
        <p:spPr>
          <a:xfrm rot="10800000">
            <a:off x="6415076" y="4038654"/>
            <a:ext cx="932425" cy="18243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Seta para a direita 20"/>
          <p:cNvSpPr/>
          <p:nvPr/>
        </p:nvSpPr>
        <p:spPr>
          <a:xfrm rot="13069115">
            <a:off x="6330206" y="4991849"/>
            <a:ext cx="932425" cy="18243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11063361_428825113950585_20310082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501008"/>
            <a:ext cx="4176464" cy="3158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Imagem 3" descr="11072300_428825093950587_2122059677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88640"/>
            <a:ext cx="4176464" cy="31323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361</Words>
  <Application>Microsoft Office PowerPoint</Application>
  <PresentationFormat>Apresentação na tela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Horários</vt:lpstr>
      <vt:lpstr>Apresentação do PowerPoint</vt:lpstr>
      <vt:lpstr>Envelhecimento – Causas</vt:lpstr>
      <vt:lpstr>Apresentação do PowerPoint</vt:lpstr>
      <vt:lpstr>Envelhecimento – O que é?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Teste</dc:creator>
  <cp:lastModifiedBy>Douradinho</cp:lastModifiedBy>
  <cp:revision>47</cp:revision>
  <dcterms:created xsi:type="dcterms:W3CDTF">2015-03-16T13:49:03Z</dcterms:created>
  <dcterms:modified xsi:type="dcterms:W3CDTF">2015-04-21T10:39:46Z</dcterms:modified>
</cp:coreProperties>
</file>