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nespc\Downloads\Geograf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espc\Downloads\Geografi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nespc\Downloads\Geograf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espc\Downloads\Geografi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Inespc\Downloads\Geograf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/>
              <a:t>Idade dos inquiridos</a:t>
            </a:r>
          </a:p>
        </c:rich>
      </c:tx>
      <c:layout>
        <c:manualLayout>
          <c:xMode val="edge"/>
          <c:yMode val="edge"/>
          <c:x val="0.21165266841644798"/>
          <c:y val="2.25158938466025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66032370953587"/>
          <c:y val="5.0925925925925902E-2"/>
          <c:w val="0.53888888888888964"/>
          <c:h val="0.89814814814814803"/>
        </c:manualLayout>
      </c:layout>
      <c:pieChart>
        <c:varyColors val="1"/>
        <c:ser>
          <c:idx val="0"/>
          <c:order val="0"/>
          <c:tx>
            <c:v>Faixa etária dos entrevistados</c:v>
          </c:tx>
          <c:dLbls>
            <c:dLbl>
              <c:idx val="0"/>
              <c:layout>
                <c:manualLayout>
                  <c:x val="-9.7794838145231794E-2"/>
                  <c:y val="0.186258384368620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238582677165353"/>
                  <c:y val="-1.8518518518518518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9117454068241468"/>
                  <c:y val="1.40393700787401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20-30</c:v>
                </c:pt>
                <c:pt idx="1">
                  <c:v>30-40</c:v>
                </c:pt>
                <c:pt idx="2">
                  <c:v>40-50</c:v>
                </c:pt>
                <c:pt idx="3">
                  <c:v>&gt;50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7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632086614173265"/>
          <c:y val="0.32886205890930353"/>
          <c:w val="0.23701246719160105"/>
          <c:h val="0.3950029163021295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/>
              <a:t>Sexo dos inquiridos</a:t>
            </a:r>
          </a:p>
        </c:rich>
      </c:tx>
      <c:layout>
        <c:manualLayout>
          <c:xMode val="edge"/>
          <c:yMode val="edge"/>
          <c:x val="0.15102071992000887"/>
          <c:y val="0.1271630274488628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v>Sexo dos entrevistados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Sheet2!$A$2:$A$3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23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562465281635486"/>
          <c:y val="0.3707796450011589"/>
          <c:w val="0.33437534718364625"/>
          <c:h val="0.4441102233451598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Razões porque se encontravam no Campo Pequeno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Percentagem de residentes/ não residentes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Sheet3!$A$1:$A$3</c:f>
              <c:strCache>
                <c:ptCount val="3"/>
                <c:pt idx="0">
                  <c:v>Residentes em Benfica</c:v>
                </c:pt>
                <c:pt idx="1">
                  <c:v>Motivos de trabalho</c:v>
                </c:pt>
                <c:pt idx="2">
                  <c:v>Motivos de lazer</c:v>
                </c:pt>
              </c:strCache>
            </c:strRef>
          </c:cat>
          <c:val>
            <c:numRef>
              <c:f>Sheet3!$B$1:$B$3</c:f>
              <c:numCache>
                <c:formatCode>General</c:formatCode>
                <c:ptCount val="3"/>
                <c:pt idx="0">
                  <c:v>28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 Clínica é necessária/não necessária?</a:t>
            </a:r>
          </a:p>
        </c:rich>
      </c:tx>
      <c:layout>
        <c:manualLayout>
          <c:xMode val="edge"/>
          <c:yMode val="edge"/>
          <c:x val="0.25914843577630653"/>
          <c:y val="0.1321408588982962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v>Opinião dos entrevistados:Reablitação é necessária/não necessária</c:v>
          </c:tx>
          <c:explosion val="24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994500611043279E-2"/>
                  <c:y val="9.13544328407954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Sheet4!$A$1:$A$2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Sheet4!$B$1:$B$2</c:f>
              <c:numCache>
                <c:formatCode>General</c:formatCode>
                <c:ptCount val="2"/>
                <c:pt idx="0">
                  <c:v>36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1414879023103761"/>
          <c:y val="0.46154199695521131"/>
          <c:w val="0.13261652461150578"/>
          <c:h val="0.1905063023879402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/>
              <a:t>Propostas de intervenção segundo a opinião dos inquiridos </a:t>
            </a:r>
          </a:p>
        </c:rich>
      </c:tx>
      <c:layout>
        <c:manualLayout>
          <c:xMode val="edge"/>
          <c:yMode val="edge"/>
          <c:x val="5.7407113495325915E-2"/>
          <c:y val="3.528176897363021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v>O que os entrevistados gostariam de ver ser construído</c:v>
          </c:tx>
          <c:dLbls>
            <c:dLbl>
              <c:idx val="0"/>
              <c:layout>
                <c:manualLayout>
                  <c:x val="-0.16109870067347015"/>
                  <c:y val="0.1254851781588262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8132421906173264E-2"/>
                  <c:y val="-3.67729478470646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Sheet5!$A$1:$A$7</c:f>
              <c:strCache>
                <c:ptCount val="7"/>
                <c:pt idx="0">
                  <c:v>Lar/centro de acolhimento</c:v>
                </c:pt>
                <c:pt idx="1">
                  <c:v>Edifício para habitação</c:v>
                </c:pt>
                <c:pt idx="2">
                  <c:v>Centro recreativo</c:v>
                </c:pt>
                <c:pt idx="3">
                  <c:v>Hotel</c:v>
                </c:pt>
                <c:pt idx="4">
                  <c:v>Sem opinião</c:v>
                </c:pt>
                <c:pt idx="5">
                  <c:v>Edifício de serviço à comunidade</c:v>
                </c:pt>
                <c:pt idx="6">
                  <c:v>Comércio</c:v>
                </c:pt>
              </c:strCache>
            </c:strRef>
          </c:cat>
          <c:val>
            <c:numRef>
              <c:f>Sheet5!$B$1:$B$7</c:f>
              <c:numCache>
                <c:formatCode>General</c:formatCode>
                <c:ptCount val="7"/>
                <c:pt idx="0">
                  <c:v>13</c:v>
                </c:pt>
                <c:pt idx="1">
                  <c:v>10</c:v>
                </c:pt>
                <c:pt idx="2">
                  <c:v>6</c:v>
                </c:pt>
                <c:pt idx="3">
                  <c:v>1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>
          <a:solidFill>
            <a:schemeClr val="accent1">
              <a:lumMod val="40000"/>
              <a:lumOff val="60000"/>
            </a:schemeClr>
          </a:solidFill>
        </a:defRPr>
      </a:pPr>
      <a:endParaRPr lang="pt-P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0.17325</cdr:x>
      <cdr:y>0.07629</cdr:y>
    </cdr:to>
    <cdr:sp macro="" textlink="">
      <cdr:nvSpPr>
        <cdr:cNvPr id="2" name="CaixaDeTexto 7"/>
        <cdr:cNvSpPr txBox="1"/>
      </cdr:nvSpPr>
      <cdr:spPr>
        <a:xfrm xmlns:a="http://schemas.openxmlformats.org/drawingml/2006/main">
          <a:off x="0" y="0"/>
          <a:ext cx="79208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P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endParaRPr lang="pt-P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0.17325</cdr:x>
      <cdr:y>0.07629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0" y="0"/>
          <a:ext cx="79208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P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endParaRPr lang="pt-P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0.17325</cdr:x>
      <cdr:y>0.07629</cdr:y>
    </cdr:to>
    <cdr:sp macro="" textlink="">
      <cdr:nvSpPr>
        <cdr:cNvPr id="4" name="CaixaDeTexto 7"/>
        <cdr:cNvSpPr txBox="1"/>
      </cdr:nvSpPr>
      <cdr:spPr>
        <a:xfrm xmlns:a="http://schemas.openxmlformats.org/drawingml/2006/main">
          <a:off x="0" y="0"/>
          <a:ext cx="79208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P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endParaRPr lang="pt-P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0.75758</cdr:x>
      <cdr:y>0.24444</cdr:y>
    </cdr:from>
    <cdr:to>
      <cdr:x>1</cdr:x>
      <cdr:y>0.97778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600400" y="792088"/>
          <a:ext cx="1152128" cy="2376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1600" dirty="0" smtClean="0">
              <a:solidFill>
                <a:schemeClr val="tx1"/>
              </a:solidFill>
            </a:rPr>
            <a:t>Residentes no Campo pequeno</a:t>
          </a:r>
        </a:p>
        <a:p xmlns:a="http://schemas.openxmlformats.org/drawingml/2006/main">
          <a:endParaRPr lang="pt-PT" sz="1600" dirty="0">
            <a:solidFill>
              <a:schemeClr val="tx1"/>
            </a:solidFill>
          </a:endParaRPr>
        </a:p>
        <a:p xmlns:a="http://schemas.openxmlformats.org/drawingml/2006/main">
          <a:r>
            <a:rPr lang="pt-PT" sz="1600" dirty="0" smtClean="0">
              <a:solidFill>
                <a:schemeClr val="tx1"/>
              </a:solidFill>
            </a:rPr>
            <a:t>Motivos de lazer</a:t>
          </a:r>
        </a:p>
        <a:p xmlns:a="http://schemas.openxmlformats.org/drawingml/2006/main">
          <a:endParaRPr lang="pt-PT" sz="1600" dirty="0">
            <a:solidFill>
              <a:schemeClr val="tx1"/>
            </a:solidFill>
          </a:endParaRPr>
        </a:p>
        <a:p xmlns:a="http://schemas.openxmlformats.org/drawingml/2006/main">
          <a:r>
            <a:rPr lang="pt-PT" sz="1600" dirty="0" smtClean="0">
              <a:solidFill>
                <a:schemeClr val="tx1"/>
              </a:solidFill>
            </a:rPr>
            <a:t>Motivo de trabalho</a:t>
          </a:r>
        </a:p>
        <a:p xmlns:a="http://schemas.openxmlformats.org/drawingml/2006/main">
          <a:endParaRPr lang="pt-PT" sz="1600" dirty="0"/>
        </a:p>
      </cdr:txBody>
    </cdr:sp>
  </cdr:relSizeAnchor>
  <cdr:relSizeAnchor xmlns:cdr="http://schemas.openxmlformats.org/drawingml/2006/chartDrawing">
    <cdr:from>
      <cdr:x>0.73474</cdr:x>
      <cdr:y>0.68889</cdr:y>
    </cdr:from>
    <cdr:to>
      <cdr:x>0.96201</cdr:x>
      <cdr:y>0.88889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491880" y="2232248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PT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0.61905</cdr:x>
      <cdr:y>0.22785</cdr:y>
    </cdr:from>
    <cdr:to>
      <cdr:x>1</cdr:x>
      <cdr:y>0.43038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752528" y="1296144"/>
          <a:ext cx="2880320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PT" sz="1100" dirty="0"/>
        </a:p>
      </cdr:txBody>
    </cdr:sp>
  </cdr:relSizeAnchor>
  <cdr:relSizeAnchor xmlns:cdr="http://schemas.openxmlformats.org/drawingml/2006/chartDrawing">
    <cdr:from>
      <cdr:x>0.79524</cdr:x>
      <cdr:y>0.36709</cdr:y>
    </cdr:from>
    <cdr:to>
      <cdr:x>0.80952</cdr:x>
      <cdr:y>0.37975</cdr:y>
    </cdr:to>
    <cdr:sp macro="" textlink="">
      <cdr:nvSpPr>
        <cdr:cNvPr id="3" name="Fluxograma: Processo 2"/>
        <cdr:cNvSpPr/>
      </cdr:nvSpPr>
      <cdr:spPr>
        <a:xfrm xmlns:a="http://schemas.openxmlformats.org/drawingml/2006/main">
          <a:off x="6012668" y="2088232"/>
          <a:ext cx="108012" cy="72008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P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PT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0.79524</cdr:x>
      <cdr:y>0.4557</cdr:y>
    </cdr:from>
    <cdr:to>
      <cdr:x>0.80952</cdr:x>
      <cdr:y>0.46835</cdr:y>
    </cdr:to>
    <cdr:sp macro="" textlink="">
      <cdr:nvSpPr>
        <cdr:cNvPr id="4" name="Fluxograma: Processo 3"/>
        <cdr:cNvSpPr/>
      </cdr:nvSpPr>
      <cdr:spPr>
        <a:xfrm xmlns:a="http://schemas.openxmlformats.org/drawingml/2006/main">
          <a:off x="6012668" y="2592288"/>
          <a:ext cx="108012" cy="72008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P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PT"/>
        </a:p>
      </cdr:txBody>
    </cdr:sp>
  </cdr:relSizeAnchor>
  <cdr:relSizeAnchor xmlns:cdr="http://schemas.openxmlformats.org/drawingml/2006/chartDrawing">
    <cdr:from>
      <cdr:x>0.79969</cdr:x>
      <cdr:y>0.55696</cdr:y>
    </cdr:from>
    <cdr:to>
      <cdr:x>0.81398</cdr:x>
      <cdr:y>0.56962</cdr:y>
    </cdr:to>
    <cdr:sp macro="" textlink="">
      <cdr:nvSpPr>
        <cdr:cNvPr id="5" name="Fluxograma: Processo 4"/>
        <cdr:cNvSpPr/>
      </cdr:nvSpPr>
      <cdr:spPr>
        <a:xfrm xmlns:a="http://schemas.openxmlformats.org/drawingml/2006/main">
          <a:off x="6046323" y="3168352"/>
          <a:ext cx="108012" cy="72008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accent5"/>
        </a:solidFill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P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PT"/>
        </a:p>
      </cdr:txBody>
    </cdr:sp>
  </cdr:relSizeAnchor>
  <cdr:relSizeAnchor xmlns:cdr="http://schemas.openxmlformats.org/drawingml/2006/chartDrawing">
    <cdr:from>
      <cdr:x>0.79877</cdr:x>
      <cdr:y>0.65823</cdr:y>
    </cdr:from>
    <cdr:to>
      <cdr:x>0.81305</cdr:x>
      <cdr:y>0.67089</cdr:y>
    </cdr:to>
    <cdr:sp macro="" textlink="">
      <cdr:nvSpPr>
        <cdr:cNvPr id="6" name="Fluxograma: Processo 5"/>
        <cdr:cNvSpPr/>
      </cdr:nvSpPr>
      <cdr:spPr>
        <a:xfrm xmlns:a="http://schemas.openxmlformats.org/drawingml/2006/main">
          <a:off x="6039338" y="3744416"/>
          <a:ext cx="108012" cy="72008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P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PT"/>
        </a:p>
      </cdr:txBody>
    </cdr:sp>
  </cdr:relSizeAnchor>
  <cdr:relSizeAnchor xmlns:cdr="http://schemas.openxmlformats.org/drawingml/2006/chartDrawing">
    <cdr:from>
      <cdr:x>0.79692</cdr:x>
      <cdr:y>0.79747</cdr:y>
    </cdr:from>
    <cdr:to>
      <cdr:x>0.81121</cdr:x>
      <cdr:y>0.81013</cdr:y>
    </cdr:to>
    <cdr:sp macro="" textlink="">
      <cdr:nvSpPr>
        <cdr:cNvPr id="7" name="Fluxograma: Processo 6"/>
        <cdr:cNvSpPr/>
      </cdr:nvSpPr>
      <cdr:spPr>
        <a:xfrm xmlns:a="http://schemas.openxmlformats.org/drawingml/2006/main">
          <a:off x="6025416" y="4536504"/>
          <a:ext cx="108012" cy="72008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P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PT"/>
        </a:p>
      </cdr:txBody>
    </cdr:sp>
  </cdr:relSizeAnchor>
  <cdr:relSizeAnchor xmlns:cdr="http://schemas.openxmlformats.org/drawingml/2006/chartDrawing">
    <cdr:from>
      <cdr:x>0.80022</cdr:x>
      <cdr:y>0.89873</cdr:y>
    </cdr:from>
    <cdr:to>
      <cdr:x>0.81451</cdr:x>
      <cdr:y>0.91139</cdr:y>
    </cdr:to>
    <cdr:sp macro="" textlink="">
      <cdr:nvSpPr>
        <cdr:cNvPr id="8" name="Fluxograma: Processo 7"/>
        <cdr:cNvSpPr/>
      </cdr:nvSpPr>
      <cdr:spPr>
        <a:xfrm xmlns:a="http://schemas.openxmlformats.org/drawingml/2006/main">
          <a:off x="6050355" y="5112568"/>
          <a:ext cx="108012" cy="72008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P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PT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76CA286-E32A-4E91-8AA7-0D8B1A560EEC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A4EE2D-F9F6-485D-8FE2-5A9E243611B4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187623" y="2348880"/>
            <a:ext cx="647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pt-PT" sz="5400" b="1" dirty="0">
                <a:ln w="18000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Clínica de reabilitação</a:t>
            </a:r>
          </a:p>
        </p:txBody>
      </p:sp>
      <p:pic>
        <p:nvPicPr>
          <p:cNvPr id="5" name="Imagem 1" descr="logo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38" y="380398"/>
            <a:ext cx="1892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2" descr="C:\Users\carmo.naves\Desktop\olho_logo-1-fundo opa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55" y="54855"/>
            <a:ext cx="18923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3" descr="http://www.esriportugal.pt/files/2912/8931/5133/Esri_Portugal_Emblem_s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71293"/>
            <a:ext cx="1908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0" descr="https://www.jyu.fi/hum/laitokset/viesti/en/research/projects/edicc/consortium/partner_information/lisbon_log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08563"/>
            <a:ext cx="13684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cfcul.fc.ul.pt/Templates/img/logos/ULISBOA_VERTICAL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73650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data:image/jpeg;base64,/9j/4AAQSkZJRgABAQAAAQABAAD/2wCEAAkGBxEPEg4UEBARExQRGBIQEBcPEhAaFRgVIBcWFhQdFRoaHCggHhomHRMUITMjKCkrLjouGB8zODMsNyktMCsBCgoKBQUFDgUFDisZExkrKysrKysrKysrKysrKysrKysrKysrKysrKysrKysrKysrKysrKysrKysrKysrKysrK//AABEIAHQAdAMBIgACEQEDEQH/xAAcAAEAAQUBAQAAAAAAAAAAAAAABgEEBQcIAgP/xAA1EAACAQMBBAcGBQUAAAAAAAAAAQIDBBEFBxIhMQYTFFFhcZEiQVSTodEXQnKBsVOSo8Hw/8QAFAEBAAAAAAAAAAAAAAAAAAAAAP/EABQRAQAAAAAAAAAAAAAAAAAAAAD/2gAMAwEAAhEDEQA/AN4gAAAAAAAAAAAAAAAAAAAAAAAAAAAAALa+vqVCO9Wqwpx76koxX1IhdbV9IpycXdqWPfThKS9UBOAQH8YdH+In8qf2KPbDo/xE/lVPsBPweYPKT7+J6AAAAAAAAAAADWW3GV3RtaNzaXFal1M3GsqU2k4Swk2lzaaX9zI5sK6ZXFe4uLe7uKlZ1IKpRdWTbTjnfSb7016G3ukOlRvLa4oT5VoSh+7XD64OS9C1Cppd9SqtPftauKkVzaT3ai/dZQHVV70TsLiW/XtKNWXH2qsFJ+PM+S6EaZ8BbfKiZy3rRqRjKLzGaUote9NZRDenG0i20erTpV6NWbqR6xOnuYxnHHLAyz6FaZ8BbfKic4bT9PhS1a5o29JRjvU4whSjwy0uCS9+WbV/Hix+Guf8f3PWy6Vtqt9quo9U95TpQt+sxmEXDjw5b2VzA2vS5LyR6KRKgAAAAAAAAAAAZzLt00PsuoyqRXs3cetX617M/wDXqdMs1tt20HtWn9bFZnaS61foeFNfRP8AYC62Ka92zTaUZPM7Z9RPjxwuMH6fwSzU+j9pdyjK4t6VWUVup1IptLuRoHYHrvZ7+VCT9m7jurL/ADxzKPqnI2z082k0NGq0qdW3rVXUi5p03BLGcccsCA7f9CtbSjp7t7elSc51VJ04pZSjHGceZLNhfRmtY2dWddbrupQqwg+cYqOFveLzyLbRNcs+lNzQ3qFWEdObr7lXcanKWIxzh8luN+htKIHoAAAAAAAAAAAAALe+tY1qdSnNZjUjKEl4NYZcFGBxtd0Kul3so5xVs6vB97jLMX5NY9Sf7cLnt1bSKlFOfaKG9TUebcpLC88smG0jZRV1O87Rb1qVPfjGNRVFLLkuGVjwx6GY6D7Pp2crad5Vp1pWcJ0rTci8RUnvNvP5lyXmBebLOhEdItvbw7ituyryXu7orwWWTYIqAAAAAAAAAAAAAACw1DUFTTUVvS9y7vMu6sW1weC1padFPMuP/e8DB0NKqXMt+rJpd/Hj4RMhdaVJOHU1OrUVjGXx8WZfHgfOdPe5wT8wLOF1OjjrpRmnwTgv5L6hXjNZi014Hz7PH+nE+cbeUXJwxFPHAC9BRFQ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1" name="AutoShape 4" descr="data:image/jpeg;base64,/9j/4AAQSkZJRgABAQAAAQABAAD/2wCEAAkGBxEPEg4UEBARExQRGBIQEBcPEhAaFRgVIBcWFhQdFRoaHCggHhomHRMUITMjKCkrLjouGB8zODMsNyktMCsBCgoKBQUFDgUFDisZExkrKysrKysrKysrKysrKysrKysrKysrKysrKysrKysrKysrKysrKysrKysrKysrKysrK//AABEIAHQAdAMBIgACEQEDEQH/xAAcAAEAAQUBAQAAAAAAAAAAAAAABgEEBQcIAgP/xAA1EAACAQMBBAcGBQUAAAAAAAAAAQIDBBEFBxIhMQYTFFFhcZEiQVSTodEXQnKBsVOSo8Hw/8QAFAEBAAAAAAAAAAAAAAAAAAAAAP/EABQRAQAAAAAAAAAAAAAAAAAAAAD/2gAMAwEAAhEDEQA/AN4gAAAAAAAAAAAAAAAAAAAAAAAAAAAAALa+vqVCO9Wqwpx76koxX1IhdbV9IpycXdqWPfThKS9UBOAQH8YdH+In8qf2KPbDo/xE/lVPsBPweYPKT7+J6AAAAAAAAAAADWW3GV3RtaNzaXFal1M3GsqU2k4Swk2lzaaX9zI5sK6ZXFe4uLe7uKlZ1IKpRdWTbTjnfSb7016G3ukOlRvLa4oT5VoSh+7XD64OS9C1Cppd9SqtPftauKkVzaT3ai/dZQHVV70TsLiW/XtKNWXH2qsFJ+PM+S6EaZ8BbfKiZy3rRqRjKLzGaUote9NZRDenG0i20erTpV6NWbqR6xOnuYxnHHLAyz6FaZ8BbfKic4bT9PhS1a5o29JRjvU4whSjwy0uCS9+WbV/Hix+Guf8f3PWy6Vtqt9quo9U95TpQt+sxmEXDjw5b2VzA2vS5LyR6KRKgAAAAAAAAAAAZzLt00PsuoyqRXs3cetX617M/wDXqdMs1tt20HtWn9bFZnaS61foeFNfRP8AYC62Ka92zTaUZPM7Z9RPjxwuMH6fwSzU+j9pdyjK4t6VWUVup1IptLuRoHYHrvZ7+VCT9m7jurL/ADxzKPqnI2z082k0NGq0qdW3rVXUi5p03BLGcccsCA7f9CtbSjp7t7elSc51VJ04pZSjHGceZLNhfRmtY2dWddbrupQqwg+cYqOFveLzyLbRNcs+lNzQ3qFWEdObr7lXcanKWIxzh8luN+htKIHoAAAAAAAAAAAAALe+tY1qdSnNZjUjKEl4NYZcFGBxtd0Kul3so5xVs6vB97jLMX5NY9Sf7cLnt1bSKlFOfaKG9TUebcpLC88smG0jZRV1O87Rb1qVPfjGNRVFLLkuGVjwx6GY6D7Pp2crad5Vp1pWcJ0rTci8RUnvNvP5lyXmBebLOhEdItvbw7ituyryXu7orwWWTYIqAAAAAAAAAAAAAACw1DUFTTUVvS9y7vMu6sW1weC1padFPMuP/e8DB0NKqXMt+rJpd/Hj4RMhdaVJOHU1OrUVjGXx8WZfHgfOdPe5wT8wLOF1OjjrpRmnwTgv5L6hXjNZi014Hz7PH+nE+cbeUXJwxFPHAC9BRFQ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0" name="Picture 6" descr="http://www.porsinal.pt/include/thumbsize.php?tp=4&amp;id=53&amp;x=145&amp;y=1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5"/>
            <a:ext cx="13811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60375" y="5184622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11º 7, 4 de maio de 2015- Geografia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Professor Luís Gomes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Trabalho realizado por: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Diogo Bastos nº7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Duarte Valentim nº9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Gonçalo Pratas nº11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Gonçalo Lopes nº12</a:t>
            </a:r>
          </a:p>
        </p:txBody>
      </p:sp>
    </p:spTree>
    <p:extLst>
      <p:ext uri="{BB962C8B-B14F-4D97-AF65-F5344CB8AC3E}">
        <p14:creationId xmlns:p14="http://schemas.microsoft.com/office/powerpoint/2010/main" val="40662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5400" b="1" dirty="0">
                <a:ln w="18000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Localização do centro de reabilitação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1" t="16698" r="8803" b="12641"/>
          <a:stretch/>
        </p:blipFill>
        <p:spPr bwMode="auto">
          <a:xfrm>
            <a:off x="1043608" y="2060848"/>
            <a:ext cx="661273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xão recta unidireccional 6"/>
          <p:cNvCxnSpPr/>
          <p:nvPr/>
        </p:nvCxnSpPr>
        <p:spPr>
          <a:xfrm>
            <a:off x="3203848" y="1700808"/>
            <a:ext cx="64807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ângulo 8"/>
          <p:cNvSpPr/>
          <p:nvPr/>
        </p:nvSpPr>
        <p:spPr>
          <a:xfrm>
            <a:off x="713571" y="6384919"/>
            <a:ext cx="7272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en-US" sz="1100" dirty="0">
                <a:latin typeface="Arial" charset="0"/>
                <a:cs typeface="Arial" charset="0"/>
              </a:rPr>
              <a:t>Fig. 1 – </a:t>
            </a:r>
            <a:r>
              <a:rPr lang="pt-PT" altLang="en-US" sz="1100" dirty="0" smtClean="0">
                <a:latin typeface="Arial" charset="0"/>
                <a:cs typeface="Arial" charset="0"/>
              </a:rPr>
              <a:t>Clínica de reabilitação, avenida Sacadura Cabral, Campo Pequeno, Lisboa</a:t>
            </a:r>
            <a:endParaRPr lang="pt-PT" altLang="en-US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3116" r="12590" b="23013"/>
          <a:stretch/>
        </p:blipFill>
        <p:spPr bwMode="auto">
          <a:xfrm>
            <a:off x="317511" y="620688"/>
            <a:ext cx="85324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93440" y="4524799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200" dirty="0">
                <a:latin typeface="Times New Roman" pitchFamily="18" charset="0"/>
                <a:cs typeface="Arial" charset="0"/>
              </a:rPr>
              <a:t>Fonte: Google Maps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200" dirty="0" smtClean="0">
                <a:latin typeface="Times New Roman" pitchFamily="18" charset="0"/>
                <a:cs typeface="Arial" charset="0"/>
              </a:rPr>
              <a:t>Fig. </a:t>
            </a:r>
            <a:r>
              <a:rPr lang="pt-PT" altLang="pt-PT" sz="1200" dirty="0" smtClean="0">
                <a:latin typeface="Times New Roman" pitchFamily="18" charset="0"/>
                <a:cs typeface="Arial" charset="0"/>
              </a:rPr>
              <a:t>2- vista aérea do terren</a:t>
            </a:r>
            <a:r>
              <a:rPr lang="pt-PT" altLang="pt-PT" sz="1200" dirty="0" smtClean="0">
                <a:latin typeface="Times New Roman" pitchFamily="18" charset="0"/>
                <a:cs typeface="Arial" charset="0"/>
              </a:rPr>
              <a:t>o em estudo</a:t>
            </a:r>
            <a:endParaRPr lang="pt-PT" altLang="pt-PT" sz="1200" dirty="0" smtClean="0"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pt-PT" sz="1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Seta para cima 5"/>
          <p:cNvSpPr/>
          <p:nvPr/>
        </p:nvSpPr>
        <p:spPr>
          <a:xfrm rot="20659906">
            <a:off x="4211960" y="3717032"/>
            <a:ext cx="973697" cy="2169532"/>
          </a:xfrm>
          <a:prstGeom prst="upArrow">
            <a:avLst>
              <a:gd name="adj1" fmla="val 3739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4283968" y="606058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Times New Roman" pitchFamily="18" charset="0"/>
                <a:cs typeface="Arial" charset="0"/>
              </a:rPr>
              <a:t>Clínica de reabilitação</a:t>
            </a:r>
          </a:p>
        </p:txBody>
      </p:sp>
    </p:spTree>
    <p:extLst>
      <p:ext uri="{BB962C8B-B14F-4D97-AF65-F5344CB8AC3E}">
        <p14:creationId xmlns:p14="http://schemas.microsoft.com/office/powerpoint/2010/main" val="22450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816424" cy="286231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53" y="350273"/>
            <a:ext cx="3822468" cy="286685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08" y="3429000"/>
            <a:ext cx="3822468" cy="28668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3322008"/>
            <a:ext cx="2411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Times New Roman" pitchFamily="18" charset="0"/>
                <a:cs typeface="Arial" charset="0"/>
              </a:rPr>
              <a:t>Fig. </a:t>
            </a:r>
            <a:r>
              <a:rPr lang="pt-PT" sz="1200" dirty="0">
                <a:latin typeface="Times New Roman" pitchFamily="18" charset="0"/>
                <a:cs typeface="Arial" charset="0"/>
              </a:rPr>
              <a:t>3-fotografia do terreno abandonado </a:t>
            </a:r>
            <a:r>
              <a:rPr lang="pt-PT" sz="1000" dirty="0">
                <a:latin typeface="Times New Roman" pitchFamily="18" charset="0"/>
                <a:cs typeface="Arial" charset="0"/>
              </a:rPr>
              <a:t>junto</a:t>
            </a:r>
            <a:r>
              <a:rPr lang="pt-PT" sz="1200" dirty="0">
                <a:latin typeface="Times New Roman" pitchFamily="18" charset="0"/>
                <a:cs typeface="Arial" charset="0"/>
              </a:rPr>
              <a:t> ao Campo Pequeno</a:t>
            </a:r>
          </a:p>
          <a:p>
            <a:r>
              <a:rPr lang="pt-PT" sz="1000" dirty="0">
                <a:latin typeface="Times New Roman" pitchFamily="18" charset="0"/>
                <a:cs typeface="Arial" charset="0"/>
              </a:rPr>
              <a:t>Fotografia captada no dia 27 de </a:t>
            </a:r>
            <a:r>
              <a:rPr lang="pt-PT" sz="1000" dirty="0" smtClean="0">
                <a:latin typeface="Times New Roman" pitchFamily="18" charset="0"/>
                <a:cs typeface="Arial" charset="0"/>
              </a:rPr>
              <a:t>Fevereiro</a:t>
            </a:r>
            <a:endParaRPr lang="pt-PT" sz="1000" dirty="0"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sz="1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01130" y="3296017"/>
            <a:ext cx="27353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Times New Roman" pitchFamily="18" charset="0"/>
                <a:cs typeface="Arial" charset="0"/>
              </a:rPr>
              <a:t>Fig. </a:t>
            </a:r>
            <a:r>
              <a:rPr lang="pt-PT" sz="1200" dirty="0">
                <a:latin typeface="Times New Roman" pitchFamily="18" charset="0"/>
                <a:cs typeface="Arial" charset="0"/>
              </a:rPr>
              <a:t>4-fotografia do terreno abandonado junto ao Campo Pequeno</a:t>
            </a:r>
          </a:p>
          <a:p>
            <a:r>
              <a:rPr lang="pt-PT" sz="1000" dirty="0">
                <a:latin typeface="Times New Roman" pitchFamily="18" charset="0"/>
                <a:cs typeface="Arial" charset="0"/>
              </a:rPr>
              <a:t>Fotografia captada no dia 27 de </a:t>
            </a:r>
            <a:r>
              <a:rPr lang="pt-PT" sz="1000" dirty="0" smtClean="0">
                <a:latin typeface="Times New Roman" pitchFamily="18" charset="0"/>
                <a:cs typeface="Arial" charset="0"/>
              </a:rPr>
              <a:t>Fevereiro</a:t>
            </a:r>
            <a:endParaRPr lang="pt-PT" sz="1000" dirty="0"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sz="1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03748" y="6425234"/>
            <a:ext cx="435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Times New Roman" pitchFamily="18" charset="0"/>
                <a:cs typeface="Arial" charset="0"/>
              </a:rPr>
              <a:t>Fig.5- Trabalho de campo</a:t>
            </a:r>
          </a:p>
          <a:p>
            <a:r>
              <a:rPr lang="pt-PT" sz="1200" dirty="0" smtClean="0">
                <a:latin typeface="Times New Roman" pitchFamily="18" charset="0"/>
                <a:cs typeface="Arial" charset="0"/>
              </a:rPr>
              <a:t>Fotografia captada no dia 27 de Fevereiro</a:t>
            </a:r>
            <a:endParaRPr lang="pt-PT" sz="1200" dirty="0" smtClean="0">
              <a:latin typeface="Times New Roman" pitchFamily="18" charset="0"/>
              <a:cs typeface="Arial" charset="0"/>
            </a:endParaRPr>
          </a:p>
          <a:p>
            <a:endParaRPr lang="pt-PT" sz="12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PT" sz="5400" b="1" dirty="0">
                <a:ln w="18000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Identificação do problema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587727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11251"/>
            <a:ext cx="4896544" cy="36724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35696" y="5600273"/>
            <a:ext cx="26642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Times New Roman" pitchFamily="18" charset="0"/>
                <a:cs typeface="Arial" charset="0"/>
              </a:rPr>
              <a:t>Fig.6- fotografia do terreno abandonado junto ao Campo Pequeno</a:t>
            </a:r>
          </a:p>
          <a:p>
            <a:r>
              <a:rPr lang="pt-PT" sz="1000" dirty="0" smtClean="0">
                <a:latin typeface="Times New Roman" pitchFamily="18" charset="0"/>
                <a:cs typeface="Arial" charset="0"/>
              </a:rPr>
              <a:t>Fotografia captada no dia 27 de </a:t>
            </a:r>
            <a:r>
              <a:rPr lang="pt-PT" sz="1000" dirty="0" err="1" smtClean="0">
                <a:latin typeface="Times New Roman" pitchFamily="18" charset="0"/>
                <a:cs typeface="Arial" charset="0"/>
              </a:rPr>
              <a:t>fevereiro</a:t>
            </a:r>
            <a:endParaRPr lang="pt-PT" sz="10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/>
          <p:nvPr>
            <p:extLst>
              <p:ext uri="{D42A27DB-BD31-4B8C-83A1-F6EECF244321}">
                <p14:modId xmlns:p14="http://schemas.microsoft.com/office/powerpoint/2010/main" val="2087364911"/>
              </p:ext>
            </p:extLst>
          </p:nvPr>
        </p:nvGraphicFramePr>
        <p:xfrm>
          <a:off x="-21670" y="260648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1"/>
          <p:cNvGraphicFramePr/>
          <p:nvPr>
            <p:extLst>
              <p:ext uri="{D42A27DB-BD31-4B8C-83A1-F6EECF244321}">
                <p14:modId xmlns:p14="http://schemas.microsoft.com/office/powerpoint/2010/main" val="1177120133"/>
              </p:ext>
            </p:extLst>
          </p:nvPr>
        </p:nvGraphicFramePr>
        <p:xfrm>
          <a:off x="4499992" y="34702"/>
          <a:ext cx="432048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"/>
          <p:cNvGraphicFramePr/>
          <p:nvPr>
            <p:extLst>
              <p:ext uri="{D42A27DB-BD31-4B8C-83A1-F6EECF244321}">
                <p14:modId xmlns:p14="http://schemas.microsoft.com/office/powerpoint/2010/main" val="2361344073"/>
              </p:ext>
            </p:extLst>
          </p:nvPr>
        </p:nvGraphicFramePr>
        <p:xfrm>
          <a:off x="-324544" y="3212976"/>
          <a:ext cx="49685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1"/>
          <p:cNvGraphicFramePr/>
          <p:nvPr>
            <p:extLst>
              <p:ext uri="{D42A27DB-BD31-4B8C-83A1-F6EECF244321}">
                <p14:modId xmlns:p14="http://schemas.microsoft.com/office/powerpoint/2010/main" val="4200336504"/>
              </p:ext>
            </p:extLst>
          </p:nvPr>
        </p:nvGraphicFramePr>
        <p:xfrm>
          <a:off x="4031432" y="2780928"/>
          <a:ext cx="5112568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Fluxograma: Processo 8"/>
          <p:cNvSpPr/>
          <p:nvPr/>
        </p:nvSpPr>
        <p:spPr>
          <a:xfrm>
            <a:off x="3227411" y="5843601"/>
            <a:ext cx="72008" cy="7200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luxograma: Processo 9"/>
          <p:cNvSpPr/>
          <p:nvPr/>
        </p:nvSpPr>
        <p:spPr>
          <a:xfrm>
            <a:off x="3227411" y="4151548"/>
            <a:ext cx="72008" cy="7200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1" name="Fluxograma: Processo 10"/>
          <p:cNvSpPr/>
          <p:nvPr/>
        </p:nvSpPr>
        <p:spPr>
          <a:xfrm>
            <a:off x="3248236" y="5100972"/>
            <a:ext cx="72008" cy="72008"/>
          </a:xfrm>
          <a:prstGeom prst="flowChartProcess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20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/>
          <p:nvPr>
            <p:extLst>
              <p:ext uri="{D42A27DB-BD31-4B8C-83A1-F6EECF244321}">
                <p14:modId xmlns:p14="http://schemas.microsoft.com/office/powerpoint/2010/main" val="3006077038"/>
              </p:ext>
            </p:extLst>
          </p:nvPr>
        </p:nvGraphicFramePr>
        <p:xfrm>
          <a:off x="467544" y="764704"/>
          <a:ext cx="756084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876256" y="1484784"/>
            <a:ext cx="201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Clínica de reabilitação</a:t>
            </a:r>
          </a:p>
          <a:p>
            <a:endParaRPr lang="pt-PT" dirty="0"/>
          </a:p>
          <a:p>
            <a:r>
              <a:rPr lang="pt-PT" dirty="0" smtClean="0"/>
              <a:t>Hotel</a:t>
            </a:r>
          </a:p>
          <a:p>
            <a:endParaRPr lang="pt-PT" dirty="0"/>
          </a:p>
          <a:p>
            <a:r>
              <a:rPr lang="pt-PT" dirty="0" smtClean="0"/>
              <a:t>Habitação</a:t>
            </a:r>
          </a:p>
          <a:p>
            <a:endParaRPr lang="pt-PT" dirty="0"/>
          </a:p>
          <a:p>
            <a:r>
              <a:rPr lang="pt-PT" dirty="0" smtClean="0"/>
              <a:t>Clínica</a:t>
            </a:r>
          </a:p>
          <a:p>
            <a:endParaRPr lang="pt-PT" dirty="0"/>
          </a:p>
          <a:p>
            <a:r>
              <a:rPr lang="pt-PT" dirty="0" smtClean="0"/>
              <a:t>Jardim de Infância</a:t>
            </a:r>
          </a:p>
          <a:p>
            <a:endParaRPr lang="pt-PT" dirty="0"/>
          </a:p>
          <a:p>
            <a:r>
              <a:rPr lang="pt-PT" dirty="0" smtClean="0"/>
              <a:t>Lar de Idosos</a:t>
            </a:r>
          </a:p>
          <a:p>
            <a:endParaRPr lang="pt-PT" dirty="0"/>
          </a:p>
          <a:p>
            <a:r>
              <a:rPr lang="pt-PT" dirty="0" smtClean="0"/>
              <a:t>Escola de Música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6" name="Fluxograma: Processo 5"/>
          <p:cNvSpPr/>
          <p:nvPr/>
        </p:nvSpPr>
        <p:spPr>
          <a:xfrm>
            <a:off x="6768244" y="1556792"/>
            <a:ext cx="108012" cy="720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85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900" b="1" dirty="0">
                <a:ln w="18000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nossa proposta de intervenção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95736" y="5810780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Times New Roman" pitchFamily="18" charset="0"/>
                <a:cs typeface="Arial" charset="0"/>
              </a:rPr>
              <a:t>Fig.7-planta do edifício proposto</a:t>
            </a:r>
            <a:endParaRPr lang="pt-PT" sz="12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608512" cy="35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88745"/>
      </p:ext>
    </p:extLst>
  </p:cSld>
  <p:clrMapOvr>
    <a:masterClrMapping/>
  </p:clrMapOvr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178</TotalTime>
  <Words>224</Words>
  <Application>Microsoft Office PowerPoint</Application>
  <PresentationFormat>Apresentação no Ecrã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Técnica</vt:lpstr>
      <vt:lpstr>Apresentação do PowerPoint</vt:lpstr>
      <vt:lpstr>Localização do centro de reabilitação</vt:lpstr>
      <vt:lpstr>Apresentação do PowerPoint</vt:lpstr>
      <vt:lpstr>Apresentação do PowerPoint</vt:lpstr>
      <vt:lpstr>Identificação do problema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13</cp:revision>
  <dcterms:created xsi:type="dcterms:W3CDTF">2015-03-12T08:38:18Z</dcterms:created>
  <dcterms:modified xsi:type="dcterms:W3CDTF">2015-04-29T08:27:22Z</dcterms:modified>
</cp:coreProperties>
</file>