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7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8" r:id="rId21"/>
    <p:sldId id="277" r:id="rId22"/>
  </p:sldIdLst>
  <p:sldSz cx="9144000" cy="6858000" type="screen4x3"/>
  <p:notesSz cx="6858000" cy="9144000"/>
  <p:defaultTextStyle>
    <a:lvl1pPr>
      <a:defRPr>
        <a:latin typeface="Georgia"/>
        <a:ea typeface="Georgia"/>
        <a:cs typeface="Georgia"/>
        <a:sym typeface="Georgia"/>
      </a:defRPr>
    </a:lvl1pPr>
    <a:lvl2pPr indent="457200">
      <a:defRPr>
        <a:latin typeface="Georgia"/>
        <a:ea typeface="Georgia"/>
        <a:cs typeface="Georgia"/>
        <a:sym typeface="Georgia"/>
      </a:defRPr>
    </a:lvl2pPr>
    <a:lvl3pPr indent="914400">
      <a:defRPr>
        <a:latin typeface="Georgia"/>
        <a:ea typeface="Georgia"/>
        <a:cs typeface="Georgia"/>
        <a:sym typeface="Georgia"/>
      </a:defRPr>
    </a:lvl3pPr>
    <a:lvl4pPr indent="1371600">
      <a:defRPr>
        <a:latin typeface="Georgia"/>
        <a:ea typeface="Georgia"/>
        <a:cs typeface="Georgia"/>
        <a:sym typeface="Georgia"/>
      </a:defRPr>
    </a:lvl4pPr>
    <a:lvl5pPr indent="1828800">
      <a:defRPr>
        <a:latin typeface="Georgia"/>
        <a:ea typeface="Georgia"/>
        <a:cs typeface="Georgia"/>
        <a:sym typeface="Georgia"/>
      </a:defRPr>
    </a:lvl5pPr>
    <a:lvl6pPr indent="2286000">
      <a:defRPr>
        <a:latin typeface="Georgia"/>
        <a:ea typeface="Georgia"/>
        <a:cs typeface="Georgia"/>
        <a:sym typeface="Georgia"/>
      </a:defRPr>
    </a:lvl6pPr>
    <a:lvl7pPr indent="2743200">
      <a:defRPr>
        <a:latin typeface="Georgia"/>
        <a:ea typeface="Georgia"/>
        <a:cs typeface="Georgia"/>
        <a:sym typeface="Georgia"/>
      </a:defRPr>
    </a:lvl7pPr>
    <a:lvl8pPr indent="3200400">
      <a:defRPr>
        <a:latin typeface="Georgia"/>
        <a:ea typeface="Georgia"/>
        <a:cs typeface="Georgia"/>
        <a:sym typeface="Georgia"/>
      </a:defRPr>
    </a:lvl8pPr>
    <a:lvl9pPr indent="3657600">
      <a:defRPr>
        <a:latin typeface="Georgia"/>
        <a:ea typeface="Georgia"/>
        <a:cs typeface="Georgia"/>
        <a:sym typeface="Georgi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CFD9"/>
          </a:solidFill>
        </a:fill>
      </a:tcStyle>
    </a:wholeTbl>
    <a:band2H>
      <a:tcTxStyle/>
      <a:tcStyle>
        <a:tcBdr/>
        <a:fill>
          <a:solidFill>
            <a:srgbClr val="E9E9ED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3548A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3548A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3548A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FCFE0"/>
          </a:solidFill>
        </a:fill>
      </a:tcStyle>
    </a:wholeTbl>
    <a:band2H>
      <a:tcTxStyle/>
      <a:tcStyle>
        <a:tcBdr/>
        <a:fill>
          <a:solidFill>
            <a:srgbClr val="F0E8F0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4DA3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4DA3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04DA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1DBE5"/>
          </a:solidFill>
        </a:fill>
      </a:tcStyle>
    </a:wholeTbl>
    <a:band2H>
      <a:tcTxStyle/>
      <a:tcStyle>
        <a:tcBdr/>
        <a:fill>
          <a:solidFill>
            <a:srgbClr val="E9EEF2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C92B5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C92B5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C92B5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48A"/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48A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Georgia"/>
          <a:ea typeface="Georgia"/>
          <a:cs typeface="Georgi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28" autoAdjust="0"/>
  </p:normalViewPr>
  <p:slideViewPr>
    <p:cSldViewPr>
      <p:cViewPr>
        <p:scale>
          <a:sx n="100" d="100"/>
          <a:sy n="100" d="100"/>
        </p:scale>
        <p:origin x="-50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lha_de_C_lculo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lha_de_C_lculo_do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title>
      <c:tx>
        <c:rich>
          <a:bodyPr rot="0"/>
          <a:lstStyle/>
          <a:p>
            <a:pPr lvl="0">
              <a:defRPr sz="3600" b="0" i="0" u="none" strike="noStrike">
                <a:solidFill>
                  <a:srgbClr val="000000"/>
                </a:solidFill>
                <a:effectLst/>
                <a:latin typeface="Georgia Bold"/>
              </a:defRPr>
            </a:pPr>
            <a:r>
              <a:rPr lang="pt-PT" sz="3600" b="0" i="0" u="none" strike="noStrike" dirty="0">
                <a:solidFill>
                  <a:srgbClr val="000000"/>
                </a:solidFill>
                <a:effectLst/>
                <a:latin typeface="Calibri" pitchFamily="34" charset="0"/>
              </a:rPr>
              <a:t>Pontos Fortes</a:t>
            </a:r>
          </a:p>
        </c:rich>
      </c:tx>
      <c:layout>
        <c:manualLayout>
          <c:xMode val="edge"/>
          <c:yMode val="edge"/>
          <c:x val="5.4198870869598121E-4"/>
          <c:y val="2.1598027569586292E-3"/>
          <c:w val="0.44379500000000005"/>
          <c:h val="5.0368000000000131E-3"/>
        </c:manualLayout>
      </c:layout>
      <c:overlay val="1"/>
      <c:spPr>
        <a:noFill/>
        <a:effectLst/>
      </c:spPr>
    </c:title>
    <c:view3D>
      <c:rotX val="5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6.0658729489826833E-2"/>
          <c:y val="0.1160438522703828"/>
          <c:w val="0.51026199999999899"/>
          <c:h val="0.87891700000000061"/>
        </c:manualLayout>
      </c:layout>
      <c:pie3DChart>
        <c:ser>
          <c:idx val="0"/>
          <c:order val="0"/>
          <c:tx>
            <c:strRef>
              <c:f>Sheet1!$A$2</c:f>
              <c:strCache>
                <c:ptCount val="1"/>
                <c:pt idx="0">
                  <c:v>Pontos Fortes</c:v>
                </c:pt>
              </c:strCache>
            </c:strRef>
          </c:tx>
          <c:spPr>
            <a:solidFill>
              <a:srgbClr val="53548A"/>
            </a:solidFill>
            <a:ln w="12700" cap="flat">
              <a:noFill/>
              <a:miter lim="400000"/>
            </a:ln>
            <a:effectLst/>
          </c:spPr>
          <c:explosion val="25"/>
          <c:dPt>
            <c:idx val="1"/>
            <c:spPr>
              <a:solidFill>
                <a:srgbClr val="43808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spPr>
              <a:solidFill>
                <a:srgbClr val="A04DA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spPr>
              <a:solidFill>
                <a:srgbClr val="C4652D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%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Georgia"/>
                  </a:defRPr>
                </a:pPr>
                <a:endParaRPr lang="pt-PT"/>
              </a:p>
            </c:txPr>
            <c:dLblPos val="outEnd"/>
            <c:showPercent val="1"/>
          </c:dLbls>
          <c:cat>
            <c:strRef>
              <c:f>Sheet1!$B$1:$E$1</c:f>
              <c:strCache>
                <c:ptCount val="4"/>
                <c:pt idx="0">
                  <c:v>Turistas</c:v>
                </c:pt>
                <c:pt idx="1">
                  <c:v>Jardim</c:v>
                </c:pt>
                <c:pt idx="2">
                  <c:v>Localização</c:v>
                </c:pt>
                <c:pt idx="3">
                  <c:v>Nenhum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4</c:v>
                </c:pt>
                <c:pt idx="1">
                  <c:v>7</c:v>
                </c:pt>
                <c:pt idx="2">
                  <c:v>6</c:v>
                </c:pt>
                <c:pt idx="3">
                  <c:v>3</c:v>
                </c:pt>
              </c:numCache>
            </c:numRef>
          </c:val>
        </c:ser>
        <c:dLbls>
          <c:showVal val="1"/>
        </c:dLbls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67071486788824264"/>
          <c:y val="0.33164500000000002"/>
          <c:w val="0.32928513211175781"/>
          <c:h val="0.3965760658628126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Georgia"/>
            </a:defRPr>
          </a:pPr>
          <a:endParaRPr lang="pt-PT"/>
        </a:p>
      </c:txPr>
    </c:legend>
    <c:plotVisOnly val="1"/>
    <c:dispBlanksAs val="zero"/>
  </c:chart>
  <c:spPr>
    <a:noFill/>
    <a:ln>
      <a:noFill/>
    </a:ln>
    <a:effectLst/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 rot="0"/>
          <a:lstStyle/>
          <a:p>
            <a:pPr lvl="0">
              <a:defRPr sz="3600" b="0" i="0" u="none" strike="noStrike">
                <a:solidFill>
                  <a:srgbClr val="000000"/>
                </a:solidFill>
                <a:effectLst/>
                <a:latin typeface="Georgia Bold"/>
              </a:defRPr>
            </a:pPr>
            <a:r>
              <a:rPr lang="pt-PT" sz="3600" b="0" i="0" u="none" strike="noStrike" dirty="0">
                <a:solidFill>
                  <a:srgbClr val="000000"/>
                </a:solidFill>
                <a:effectLst/>
                <a:latin typeface="Calibri" pitchFamily="34" charset="0"/>
              </a:rPr>
              <a:t>Pontos Fracos</a:t>
            </a:r>
          </a:p>
        </c:rich>
      </c:tx>
      <c:layout>
        <c:manualLayout>
          <c:xMode val="edge"/>
          <c:yMode val="edge"/>
          <c:x val="7.2463761541429889E-2"/>
          <c:y val="2.1891994895106476E-2"/>
        </c:manualLayout>
      </c:layout>
      <c:overlay val="1"/>
      <c:spPr>
        <a:noFill/>
        <a:effectLst/>
      </c:spPr>
    </c:title>
    <c:view3D>
      <c:rotX val="5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5.8812151019382024E-2"/>
          <c:y val="0.15819841888710351"/>
          <c:w val="0.36890504497264304"/>
          <c:h val="0.68059673472355597"/>
        </c:manualLayout>
      </c:layout>
      <c:pie3DChart>
        <c:ser>
          <c:idx val="0"/>
          <c:order val="0"/>
          <c:tx>
            <c:strRef>
              <c:f>Sheet1!$A$2</c:f>
              <c:strCache>
                <c:ptCount val="1"/>
                <c:pt idx="0">
                  <c:v>Pontos Fracos</c:v>
                </c:pt>
              </c:strCache>
            </c:strRef>
          </c:tx>
          <c:spPr>
            <a:solidFill>
              <a:srgbClr val="53548A"/>
            </a:solidFill>
            <a:ln w="12700" cap="flat">
              <a:noFill/>
              <a:miter lim="400000"/>
            </a:ln>
            <a:effectLst/>
          </c:spPr>
          <c:explosion val="25"/>
          <c:dPt>
            <c:idx val="1"/>
            <c:spPr>
              <a:solidFill>
                <a:srgbClr val="43808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spPr>
              <a:solidFill>
                <a:srgbClr val="A04DA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spPr>
              <a:solidFill>
                <a:srgbClr val="C4652D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spPr>
              <a:solidFill>
                <a:srgbClr val="8B5D3D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spPr>
              <a:solidFill>
                <a:srgbClr val="5C92B5"/>
              </a:solidFill>
              <a:ln w="12700" cap="flat">
                <a:noFill/>
                <a:miter lim="400000"/>
              </a:ln>
              <a:effectLst/>
            </c:spPr>
          </c:dPt>
          <c:dPt>
            <c:idx val="6"/>
            <c:spPr>
              <a:solidFill>
                <a:srgbClr val="65669A"/>
              </a:solidFill>
              <a:ln w="12700" cap="flat">
                <a:noFill/>
                <a:miter lim="400000"/>
              </a:ln>
              <a:effectLst/>
            </c:spPr>
          </c:dPt>
          <c:dPt>
            <c:idx val="7"/>
            <c:spPr>
              <a:solidFill>
                <a:srgbClr val="559096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%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Georgia"/>
                  </a:defRPr>
                </a:pPr>
                <a:endParaRPr lang="pt-PT"/>
              </a:p>
            </c:txPr>
            <c:dLblPos val="outEnd"/>
            <c:showPercent val="1"/>
          </c:dLbls>
          <c:cat>
            <c:strRef>
              <c:f>Sheet1!$B$1:$I$1</c:f>
              <c:strCache>
                <c:ptCount val="8"/>
                <c:pt idx="0">
                  <c:v>Mobiliário Urbano</c:v>
                </c:pt>
                <c:pt idx="1">
                  <c:v>Encerramento de vários serviços de apoio à população</c:v>
                </c:pt>
                <c:pt idx="2">
                  <c:v>Apoio da Junta de Freguesia</c:v>
                </c:pt>
                <c:pt idx="3">
                  <c:v>Degradação do Espaço</c:v>
                </c:pt>
                <c:pt idx="4">
                  <c:v>Existência de Pessoas Sem- Abrigo</c:v>
                </c:pt>
                <c:pt idx="5">
                  <c:v>Fraco Policiamento</c:v>
                </c:pt>
                <c:pt idx="6">
                  <c:v>Envelhecimento da População</c:v>
                </c:pt>
                <c:pt idx="7">
                  <c:v>Pouca Viabilidade de Negócio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2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</c:ser>
        <c:dLbls>
          <c:showVal val="1"/>
        </c:dLbls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46305150199289213"/>
          <c:y val="5.6744771621204872E-2"/>
          <c:w val="0.37793813293741968"/>
          <c:h val="0.7910398901294526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Georgia"/>
            </a:defRPr>
          </a:pPr>
          <a:endParaRPr lang="pt-PT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title>
      <c:tx>
        <c:rich>
          <a:bodyPr rot="0"/>
          <a:lstStyle/>
          <a:p>
            <a:pPr lvl="0">
              <a:defRPr sz="2160" b="0" i="0" u="none" strike="noStrike">
                <a:solidFill>
                  <a:srgbClr val="000000"/>
                </a:solidFill>
                <a:effectLst/>
                <a:latin typeface="Georgia Bold"/>
              </a:defRPr>
            </a:pPr>
            <a:r>
              <a:rPr lang="pt-PT" sz="3600" b="0" i="0" u="none" strike="noStrike" dirty="0">
                <a:solidFill>
                  <a:srgbClr val="000000"/>
                </a:solidFill>
                <a:effectLst/>
                <a:latin typeface="Calibri" pitchFamily="34" charset="0"/>
              </a:rPr>
              <a:t>Sugestões</a:t>
            </a:r>
          </a:p>
        </c:rich>
      </c:tx>
      <c:layout>
        <c:manualLayout>
          <c:xMode val="edge"/>
          <c:yMode val="edge"/>
          <c:x val="6.7979111986001733E-2"/>
          <c:y val="3.7445856136454882E-2"/>
        </c:manualLayout>
      </c:layout>
      <c:overlay val="1"/>
      <c:spPr>
        <a:noFill/>
        <a:effectLst/>
      </c:spPr>
    </c:title>
    <c:view3D>
      <c:rotX val="5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6.6407808398950066E-2"/>
          <c:y val="7.2093072464582533E-2"/>
          <c:w val="0.42521600000000032"/>
          <c:h val="0.92790700000000004"/>
        </c:manualLayout>
      </c:layout>
      <c:pie3DChart>
        <c:ser>
          <c:idx val="0"/>
          <c:order val="0"/>
          <c:tx>
            <c:strRef>
              <c:f>Sheet1!$A$2</c:f>
              <c:strCache>
                <c:ptCount val="1"/>
                <c:pt idx="0">
                  <c:v>Sugestões</c:v>
                </c:pt>
              </c:strCache>
            </c:strRef>
          </c:tx>
          <c:spPr>
            <a:solidFill>
              <a:srgbClr val="53548A"/>
            </a:solidFill>
            <a:ln w="12700" cap="flat">
              <a:noFill/>
              <a:miter lim="400000"/>
            </a:ln>
            <a:effectLst/>
          </c:spPr>
          <c:explosion val="25"/>
          <c:dPt>
            <c:idx val="1"/>
            <c:spPr>
              <a:solidFill>
                <a:srgbClr val="43808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spPr>
              <a:solidFill>
                <a:srgbClr val="A04DA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spPr>
              <a:solidFill>
                <a:srgbClr val="C4652D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spPr>
              <a:solidFill>
                <a:srgbClr val="8B5D3D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spPr>
              <a:solidFill>
                <a:srgbClr val="5C92B5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%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Georgia"/>
                  </a:defRPr>
                </a:pPr>
                <a:endParaRPr lang="pt-PT"/>
              </a:p>
            </c:txPr>
            <c:dLblPos val="outEnd"/>
            <c:showPercent val="1"/>
          </c:dLbls>
          <c:cat>
            <c:strRef>
              <c:f>Sheet1!$B$1:$G$1</c:f>
              <c:strCache>
                <c:ptCount val="6"/>
                <c:pt idx="0">
                  <c:v>Residências para Estudantes</c:v>
                </c:pt>
                <c:pt idx="1">
                  <c:v>Cefé com Esplanada</c:v>
                </c:pt>
                <c:pt idx="2">
                  <c:v>Investimento em Mobiliário Urbano</c:v>
                </c:pt>
                <c:pt idx="3">
                  <c:v>Papelaria</c:v>
                </c:pt>
                <c:pt idx="4">
                  <c:v>Parque Infantil</c:v>
                </c:pt>
                <c:pt idx="5">
                  <c:v>Eventos Dinamizadores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5</c:v>
                </c:pt>
                <c:pt idx="1">
                  <c:v>7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</c:ser>
        <c:dLbls>
          <c:showVal val="1"/>
        </c:dLbls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3132185039370206"/>
          <c:y val="0.31171741369328532"/>
          <c:w val="0.452011482939633"/>
          <c:h val="0.4266512165653942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Georgia"/>
            </a:defRPr>
          </a:pPr>
          <a:endParaRPr lang="pt-PT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autoTitleDeleted val="1"/>
    <c:view3D>
      <c:rotX val="5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2.5627946309690886E-2"/>
          <c:y val="9.4239092565793242E-2"/>
          <c:w val="0.55012921029904038"/>
          <c:h val="0.68593743486210124"/>
        </c:manualLayout>
      </c:layout>
      <c:pie3DChart>
        <c:ser>
          <c:idx val="0"/>
          <c:order val="0"/>
          <c:tx>
            <c:strRef>
              <c:f>Sheet1!$A$2</c:f>
              <c:strCache>
                <c:ptCount val="1"/>
                <c:pt idx="0">
                  <c:v>Considera a praça uma zona perigosa</c:v>
                </c:pt>
              </c:strCache>
            </c:strRef>
          </c:tx>
          <c:spPr>
            <a:solidFill>
              <a:srgbClr val="53548A"/>
            </a:solidFill>
            <a:ln w="12700" cap="flat">
              <a:noFill/>
              <a:miter lim="400000"/>
            </a:ln>
            <a:effectLst/>
          </c:spPr>
          <c:explosion val="25"/>
          <c:dPt>
            <c:idx val="1"/>
            <c:explosion val="13"/>
            <c:spPr>
              <a:solidFill>
                <a:srgbClr val="438086"/>
              </a:solidFill>
              <a:ln w="12700" cap="flat">
                <a:noFill/>
                <a:miter lim="400000"/>
              </a:ln>
              <a:effectLst/>
            </c:spPr>
          </c:dPt>
          <c:dLbls>
            <c:numFmt formatCode="0%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Georgia"/>
                  </a:defRPr>
                </a:pPr>
                <a:endParaRPr lang="pt-PT"/>
              </a:p>
            </c:txPr>
            <c:dLblPos val="outEnd"/>
            <c:showPercent val="1"/>
          </c:dLbls>
          <c:cat>
            <c:strRef>
              <c:f>Sheet1!$B$1:$C$1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</c:v>
                </c:pt>
                <c:pt idx="1">
                  <c:v>12</c:v>
                </c:pt>
              </c:numCache>
            </c:numRef>
          </c:val>
        </c:ser>
        <c:dLbls>
          <c:showVal val="1"/>
        </c:dLbls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2056569146064997"/>
          <c:y val="0.33510303698939331"/>
          <c:w val="0.17803400000000025"/>
          <c:h val="0.116657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Georgia"/>
            </a:defRPr>
          </a:pPr>
          <a:endParaRPr lang="pt-PT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 rot="0"/>
          <a:lstStyle/>
          <a:p>
            <a:pPr lvl="0">
              <a:defRPr sz="1800" b="0" i="0" u="none" strike="noStrike">
                <a:solidFill>
                  <a:srgbClr val="000000"/>
                </a:solidFill>
                <a:effectLst/>
                <a:latin typeface="Georgia Bold"/>
              </a:defRPr>
            </a:pPr>
            <a:r>
              <a:rPr lang="pt-PT" sz="2600" b="0" i="0" u="none" strike="noStrike" dirty="0">
                <a:solidFill>
                  <a:srgbClr val="000000"/>
                </a:solidFill>
                <a:effectLst/>
                <a:latin typeface="Calibri" pitchFamily="34" charset="0"/>
              </a:rPr>
              <a:t>Considera necessária uma Intervenção no espaço?</a:t>
            </a:r>
          </a:p>
        </c:rich>
      </c:tx>
      <c:layout>
        <c:manualLayout>
          <c:xMode val="edge"/>
          <c:yMode val="edge"/>
          <c:x val="6.6042291597229935E-2"/>
          <c:y val="2.880633138527934E-3"/>
        </c:manualLayout>
      </c:layout>
      <c:overlay val="1"/>
      <c:spPr>
        <a:noFill/>
        <a:effectLst/>
      </c:spPr>
    </c:title>
    <c:view3D>
      <c:rotX val="5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2.1607300000000069E-2"/>
          <c:y val="0.14754400000000031"/>
          <c:w val="0.56300429581898304"/>
          <c:h val="0.83294814439951104"/>
        </c:manualLayout>
      </c:layout>
      <c:pie3DChart>
        <c:ser>
          <c:idx val="0"/>
          <c:order val="0"/>
          <c:tx>
            <c:strRef>
              <c:f>Sheet1!$A$2</c:f>
              <c:strCache>
                <c:ptCount val="1"/>
                <c:pt idx="0">
                  <c:v>Considera necessária uma Intervenção no espaço</c:v>
                </c:pt>
              </c:strCache>
            </c:strRef>
          </c:tx>
          <c:spPr>
            <a:solidFill>
              <a:srgbClr val="53548A"/>
            </a:solidFill>
            <a:ln w="12700" cap="flat">
              <a:noFill/>
              <a:miter lim="400000"/>
            </a:ln>
            <a:effectLst/>
          </c:spPr>
          <c:explosion val="25"/>
          <c:dPt>
            <c:idx val="1"/>
            <c:spPr>
              <a:solidFill>
                <a:srgbClr val="438086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1"/>
              <c:layout/>
              <c:dLblPos val="inEnd"/>
              <c:showPercent val="1"/>
            </c:dLbl>
            <c:numFmt formatCode="0%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Georgia"/>
                  </a:defRPr>
                </a:pPr>
                <a:endParaRPr lang="pt-PT"/>
              </a:p>
            </c:txPr>
            <c:dLblPos val="outEnd"/>
            <c:showPercent val="1"/>
          </c:dLbls>
          <c:cat>
            <c:strRef>
              <c:f>Sheet1!$B$1:$C$1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5833518497944663"/>
          <c:y val="0.51143822339389056"/>
          <c:w val="0.25673999999999997"/>
          <c:h val="0.19039500000000001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Georgia"/>
            </a:defRPr>
          </a:pPr>
          <a:endParaRPr lang="pt-PT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 rot="0"/>
          <a:lstStyle/>
          <a:p>
            <a:pPr lvl="0">
              <a:defRPr sz="2000" b="0" i="0" u="none" strike="noStrike">
                <a:solidFill>
                  <a:srgbClr val="000000"/>
                </a:solidFill>
                <a:effectLst/>
                <a:latin typeface="Georgia Bold"/>
              </a:defRPr>
            </a:pPr>
            <a:r>
              <a:rPr lang="pt-PT" sz="2600" b="0" i="0" u="none" strike="noStrike" dirty="0">
                <a:solidFill>
                  <a:srgbClr val="000000"/>
                </a:solidFill>
                <a:effectLst/>
                <a:latin typeface="Calibri" pitchFamily="34" charset="0"/>
              </a:rPr>
              <a:t>Boa Acessibilidade?</a:t>
            </a:r>
          </a:p>
        </c:rich>
      </c:tx>
      <c:layout>
        <c:manualLayout>
          <c:xMode val="edge"/>
          <c:yMode val="edge"/>
          <c:x val="0.27969938798265787"/>
          <c:y val="1.6722460607102403E-3"/>
          <c:w val="0.65126900000000065"/>
          <c:h val="0.110804"/>
        </c:manualLayout>
      </c:layout>
      <c:overlay val="1"/>
      <c:spPr>
        <a:noFill/>
        <a:effectLst/>
      </c:spPr>
    </c:title>
    <c:view3D>
      <c:rotX val="50"/>
      <c:hPercent val="50"/>
      <c:depthPercent val="100"/>
      <c:perspective val="30"/>
    </c:view3D>
    <c:plotArea>
      <c:layout>
        <c:manualLayout>
          <c:layoutTarget val="inner"/>
          <c:xMode val="edge"/>
          <c:yMode val="edge"/>
          <c:x val="2.8754108324582237E-2"/>
          <c:y val="9.5770543314893958E-2"/>
          <c:w val="0.6105698715293516"/>
          <c:h val="0.90422945668510823"/>
        </c:manualLayout>
      </c:layout>
      <c:pie3DChart>
        <c:ser>
          <c:idx val="0"/>
          <c:order val="0"/>
          <c:tx>
            <c:strRef>
              <c:f>Sheet1!$A$2</c:f>
              <c:strCache>
                <c:ptCount val="1"/>
                <c:pt idx="0">
                  <c:v>Boa Acessibilidade?</c:v>
                </c:pt>
              </c:strCache>
            </c:strRef>
          </c:tx>
          <c:spPr>
            <a:solidFill>
              <a:srgbClr val="53548A"/>
            </a:solidFill>
            <a:ln w="12700" cap="flat">
              <a:noFill/>
              <a:miter lim="400000"/>
            </a:ln>
            <a:effectLst/>
          </c:spPr>
          <c:explosion val="24"/>
          <c:dPt>
            <c:idx val="1"/>
            <c:spPr>
              <a:solidFill>
                <a:srgbClr val="438086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1"/>
              <c:layout/>
              <c:dLblPos val="inEnd"/>
              <c:showPercent val="1"/>
            </c:dLbl>
            <c:numFmt formatCode="0%" sourceLinked="0"/>
            <c:txPr>
              <a:bodyPr/>
              <a:lstStyle/>
              <a:p>
                <a:pPr lvl="0">
                  <a:defRPr sz="1800" b="0" i="0" u="none" strike="noStrike">
                    <a:solidFill>
                      <a:srgbClr val="000000"/>
                    </a:solidFill>
                    <a:effectLst/>
                    <a:latin typeface="Georgia"/>
                  </a:defRPr>
                </a:pPr>
                <a:endParaRPr lang="pt-PT"/>
              </a:p>
            </c:txPr>
            <c:dLblPos val="outEnd"/>
            <c:showPercent val="1"/>
          </c:dLbls>
          <c:cat>
            <c:strRef>
              <c:f>Sheet1!$B$1:$C$1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71009900000000126"/>
          <c:y val="0.29138700000000056"/>
          <c:w val="0.28990100000000002"/>
          <c:h val="0.23384200000000024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1800" b="0" i="0" u="none" strike="noStrike">
              <a:solidFill>
                <a:srgbClr val="000000"/>
              </a:solidFill>
              <a:effectLst/>
              <a:latin typeface="Georgia"/>
            </a:defRPr>
          </a:pPr>
          <a:endParaRPr lang="pt-PT"/>
        </a:p>
      </c:txPr>
    </c:legend>
    <c:plotVisOnly val="1"/>
    <c:dispBlanksAs val="zero"/>
  </c:chart>
  <c:spPr>
    <a:noFill/>
    <a:ln>
      <a:noFill/>
    </a:ln>
    <a:effectLst/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0.89655</cdr:x>
      <cdr:y>0.35065</cdr:y>
    </cdr:from>
    <cdr:to>
      <cdr:x>0.98276</cdr:x>
      <cdr:y>0.41726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488832" y="1944216"/>
          <a:ext cx="720080" cy="3693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endParaRPr kumimoji="0" lang="pt-PT" sz="1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9981237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xmlns="" val="150871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V="1">
            <a:off x="5410182" y="3810000"/>
            <a:ext cx="3733820" cy="91087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Shape 20"/>
          <p:cNvSpPr/>
          <p:nvPr/>
        </p:nvSpPr>
        <p:spPr>
          <a:xfrm flipV="1">
            <a:off x="5410199" y="3897010"/>
            <a:ext cx="3733803" cy="192025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 21"/>
          <p:cNvSpPr/>
          <p:nvPr/>
        </p:nvSpPr>
        <p:spPr>
          <a:xfrm flipV="1">
            <a:off x="5410199" y="4115167"/>
            <a:ext cx="3733803" cy="9145"/>
          </a:xfrm>
          <a:prstGeom prst="rect">
            <a:avLst/>
          </a:prstGeom>
          <a:solidFill>
            <a:srgbClr val="438086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 22"/>
          <p:cNvSpPr/>
          <p:nvPr/>
        </p:nvSpPr>
        <p:spPr>
          <a:xfrm flipV="1">
            <a:off x="5410199" y="4164403"/>
            <a:ext cx="1965962" cy="18289"/>
          </a:xfrm>
          <a:prstGeom prst="rect">
            <a:avLst/>
          </a:prstGeom>
          <a:solidFill>
            <a:srgbClr val="438086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 flipV="1">
            <a:off x="5410199" y="4199571"/>
            <a:ext cx="1965962" cy="9145"/>
          </a:xfrm>
          <a:prstGeom prst="rect">
            <a:avLst/>
          </a:prstGeom>
          <a:solidFill>
            <a:srgbClr val="438086">
              <a:alpha val="64999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5410200" y="3962400"/>
            <a:ext cx="3063240" cy="274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376507" y="4060983"/>
            <a:ext cx="1600201" cy="365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" y="3649662"/>
            <a:ext cx="9144001" cy="244171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0" y="3675526"/>
            <a:ext cx="9144001" cy="14067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V="1">
            <a:off x="6414051" y="3643090"/>
            <a:ext cx="2729951" cy="248433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0" y="-1"/>
            <a:ext cx="9144000" cy="3701702"/>
          </a:xfrm>
          <a:prstGeom prst="rect">
            <a:avLst/>
          </a:prstGeom>
          <a:solidFill>
            <a:srgbClr val="42445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57200" y="687386"/>
            <a:ext cx="8458200" cy="3184526"/>
          </a:xfrm>
          <a:prstGeom prst="rect">
            <a:avLst/>
          </a:prstGeom>
        </p:spPr>
        <p:txBody>
          <a:bodyPr anchor="b"/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Clique para editar o estilo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457200" y="3899937"/>
            <a:ext cx="4953000" cy="2958063"/>
          </a:xfrm>
          <a:prstGeom prst="rect">
            <a:avLst/>
          </a:prstGeom>
        </p:spPr>
        <p:txBody>
          <a:bodyPr/>
          <a:lstStyle>
            <a:lvl1pPr marL="0" indent="64007">
              <a:buClrTx/>
              <a:buSzTx/>
              <a:buFontTx/>
              <a:buNone/>
              <a:defRPr sz="2400">
                <a:solidFill>
                  <a:srgbClr val="4244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24456"/>
                </a:solidFill>
              </a:rPr>
              <a:t>Faça clique para editar o estilo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xfrm>
            <a:off x="8320088" y="8755"/>
            <a:ext cx="747713" cy="3581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24456"/>
                </a:solidFill>
              </a:rPr>
              <a:t>Clique para editar o estilo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Clique para editar os estilos</a:t>
            </a:r>
          </a:p>
          <a:p>
            <a:pPr lvl="1">
              <a:defRPr sz="1800"/>
            </a:pPr>
            <a:r>
              <a:rPr sz="2800"/>
              <a:t>Segundo nível</a:t>
            </a:r>
          </a:p>
          <a:p>
            <a:pPr lvl="2">
              <a:defRPr sz="1800"/>
            </a:pPr>
            <a:r>
              <a:rPr sz="2800"/>
              <a:t>Terceiro nível</a:t>
            </a:r>
          </a:p>
          <a:p>
            <a:pPr lvl="3">
              <a:defRPr sz="1800"/>
            </a:pPr>
            <a:r>
              <a:rPr sz="2800"/>
              <a:t>Quarto nível</a:t>
            </a:r>
          </a:p>
          <a:p>
            <a:pPr lvl="4">
              <a:defRPr sz="1800"/>
            </a:pPr>
            <a:r>
              <a:rPr sz="2800"/>
              <a:t>Quinto nível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6781800" y="914400"/>
            <a:ext cx="1905000" cy="594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24456"/>
                </a:solidFill>
              </a:rPr>
              <a:t>Clique para editar o estilo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6248400" cy="5715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Clique para editar os estilos</a:t>
            </a:r>
          </a:p>
          <a:p>
            <a:pPr lvl="1">
              <a:defRPr sz="1800"/>
            </a:pPr>
            <a:r>
              <a:rPr sz="2800"/>
              <a:t>Segundo nível</a:t>
            </a:r>
          </a:p>
          <a:p>
            <a:pPr lvl="2">
              <a:defRPr sz="1800"/>
            </a:pPr>
            <a:r>
              <a:rPr sz="2800"/>
              <a:t>Terceiro nível</a:t>
            </a:r>
          </a:p>
          <a:p>
            <a:pPr lvl="3">
              <a:defRPr sz="1800"/>
            </a:pPr>
            <a:r>
              <a:rPr sz="2800"/>
              <a:t>Quarto nível</a:t>
            </a:r>
          </a:p>
          <a:p>
            <a:pPr lvl="4">
              <a:defRPr sz="1800"/>
            </a:pPr>
            <a:r>
              <a:rPr sz="2800"/>
              <a:t>Quinto nível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24456"/>
                </a:solidFill>
              </a:rPr>
              <a:t>Clique para editar o estilo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Clique para editar os estilos</a:t>
            </a:r>
          </a:p>
          <a:p>
            <a:pPr lvl="1">
              <a:defRPr sz="1800"/>
            </a:pPr>
            <a:r>
              <a:rPr sz="2800"/>
              <a:t>Segundo nível</a:t>
            </a:r>
          </a:p>
          <a:p>
            <a:pPr lvl="2">
              <a:defRPr sz="1800"/>
            </a:pPr>
            <a:r>
              <a:rPr sz="2800"/>
              <a:t>Terceiro nível</a:t>
            </a:r>
          </a:p>
          <a:p>
            <a:pPr lvl="3">
              <a:defRPr sz="1800"/>
            </a:pPr>
            <a:r>
              <a:rPr sz="2800"/>
              <a:t>Quarto nível</a:t>
            </a:r>
          </a:p>
          <a:p>
            <a:pPr lvl="4">
              <a:defRPr sz="1800"/>
            </a:pPr>
            <a:r>
              <a:rPr sz="2800"/>
              <a:t>Quinto nível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22312" y="266700"/>
            <a:ext cx="7772401" cy="307657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300">
                <a:ln w="12700">
                  <a:solidFill>
                    <a:srgbClr val="308790"/>
                  </a:solidFill>
                </a:ln>
                <a:solidFill>
                  <a:srgbClr val="FFFFFF"/>
                </a:solidFill>
                <a:effectLst>
                  <a:outerShdw blurRad="38100" dist="38100" dir="5400000" rotWithShape="0">
                    <a:srgbClr val="000000">
                      <a:alpha val="25000"/>
                    </a:srgbClr>
                  </a:outerShdw>
                </a:effectLst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4300">
                <a:ln w="12700">
                  <a:solidFill>
                    <a:srgbClr val="308790"/>
                  </a:solidFill>
                </a:ln>
                <a:solidFill>
                  <a:srgbClr val="FFFFFF"/>
                </a:solidFill>
                <a:effectLst>
                  <a:outerShdw blurRad="38100" dist="38100" dir="5400000" rotWithShape="0">
                    <a:srgbClr val="000000">
                      <a:alpha val="25000"/>
                    </a:srgbClr>
                  </a:outerShdw>
                </a:effectLst>
              </a:rPr>
              <a:t>Clique para editar o estilo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722312" y="3367087"/>
            <a:ext cx="7772401" cy="3224213"/>
          </a:xfrm>
          <a:prstGeom prst="rect">
            <a:avLst/>
          </a:prstGeom>
        </p:spPr>
        <p:txBody>
          <a:bodyPr/>
          <a:lstStyle>
            <a:lvl1pPr marL="0" indent="45719">
              <a:buClrTx/>
              <a:buSzTx/>
              <a:buFontTx/>
              <a:buNone/>
              <a:defRPr sz="2100">
                <a:solidFill>
                  <a:srgbClr val="42445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424456"/>
                </a:solidFill>
              </a:rPr>
              <a:t>Clique para editar os estilos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24456"/>
                </a:solidFill>
              </a:rPr>
              <a:t>Clique para editar o estilo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457200" y="2249423"/>
            <a:ext cx="4038600" cy="460857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71362" indent="-259882">
              <a:defRPr sz="2000"/>
            </a:lvl2pPr>
            <a:lvl3pPr marL="947927" indent="-243839">
              <a:defRPr sz="2000"/>
            </a:lvl3pPr>
            <a:lvl4pPr marL="1201927" indent="-223520">
              <a:defRPr sz="2000"/>
            </a:lvl4pPr>
            <a:lvl5pPr marL="1410208" indent="-203200">
              <a:defRPr sz="2000"/>
            </a:lvl5pPr>
          </a:lstStyle>
          <a:p>
            <a:pPr lvl="0">
              <a:defRPr sz="1800"/>
            </a:pPr>
            <a:r>
              <a:rPr sz="2000"/>
              <a:t>Clique para editar os estilos</a:t>
            </a:r>
          </a:p>
          <a:p>
            <a:pPr lvl="1">
              <a:defRPr sz="1800"/>
            </a:pPr>
            <a:r>
              <a:rPr sz="2000"/>
              <a:t>Segundo nível</a:t>
            </a:r>
          </a:p>
          <a:p>
            <a:pPr lvl="2">
              <a:defRPr sz="1800"/>
            </a:pPr>
            <a:r>
              <a:rPr sz="2000"/>
              <a:t>Terceiro nível</a:t>
            </a:r>
          </a:p>
          <a:p>
            <a:pPr lvl="3">
              <a:defRPr sz="1800"/>
            </a:pPr>
            <a:r>
              <a:rPr sz="2000"/>
              <a:t>Quarto nível</a:t>
            </a:r>
          </a:p>
          <a:p>
            <a:pPr lvl="4">
              <a:defRPr sz="1800"/>
            </a:pPr>
            <a:r>
              <a:rPr sz="2000"/>
              <a:t>Quinto nível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381000" y="1126938"/>
            <a:ext cx="8382000" cy="110197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24456"/>
                </a:solidFill>
              </a:rPr>
              <a:t>Clique para editar o estilo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381000" y="2228908"/>
            <a:ext cx="4041648" cy="489323"/>
          </a:xfrm>
          <a:prstGeom prst="rect">
            <a:avLst/>
          </a:prstGeom>
          <a:solidFill>
            <a:srgbClr val="328E97">
              <a:alpha val="25000"/>
            </a:srgbClr>
          </a:solidFill>
          <a:ln>
            <a:solidFill>
              <a:srgbClr val="438086"/>
            </a:solidFill>
            <a:bevel/>
          </a:ln>
        </p:spPr>
        <p:txBody>
          <a:bodyPr anchor="ctr">
            <a:noAutofit/>
          </a:bodyPr>
          <a:lstStyle>
            <a:lvl1pPr marL="0" indent="45719">
              <a:buClrTx/>
              <a:buSzTx/>
              <a:buFontTx/>
              <a:buNone/>
              <a:defRPr sz="1900">
                <a:solidFill>
                  <a:srgbClr val="414141"/>
                </a:solidFill>
                <a:latin typeface="Georgia Bold"/>
                <a:ea typeface="Georgia Bold"/>
                <a:cs typeface="Georgia Bold"/>
                <a:sym typeface="Georgia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414141"/>
                </a:solidFill>
              </a:rPr>
              <a:t>Clique para editar os estilos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24456"/>
                </a:solidFill>
              </a:rPr>
              <a:t>Clique para editar o estilo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5353496" y="0"/>
            <a:ext cx="3383281" cy="1979795"/>
          </a:xfrm>
          <a:prstGeom prst="rect">
            <a:avLst/>
          </a:prstGeom>
        </p:spPr>
        <p:txBody>
          <a:bodyPr anchor="b"/>
          <a:lstStyle>
            <a:lvl1pPr>
              <a:defRPr sz="18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424456"/>
                </a:solidFill>
              </a:rPr>
              <a:t>Clique para editar o estilo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5353496" y="2010727"/>
            <a:ext cx="3383281" cy="4847273"/>
          </a:xfrm>
          <a:prstGeom prst="rect">
            <a:avLst/>
          </a:prstGeom>
        </p:spPr>
        <p:txBody>
          <a:bodyPr/>
          <a:lstStyle>
            <a:lvl1pPr marL="0" indent="9144">
              <a:buClrTx/>
              <a:buSzTx/>
              <a:buFontTx/>
              <a:buNone/>
              <a:defRPr sz="1400"/>
            </a:lvl1pPr>
          </a:lstStyle>
          <a:p>
            <a:pPr lvl="0">
              <a:defRPr sz="1800"/>
            </a:pPr>
            <a:r>
              <a:rPr sz="1400"/>
              <a:t>Clique para editar os estilos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title"/>
          </p:nvPr>
        </p:nvSpPr>
        <p:spPr>
          <a:xfrm>
            <a:off x="5440433" y="1109160"/>
            <a:ext cx="586804" cy="5748841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2000">
                <a:latin typeface="Trebuchet MS Bold"/>
                <a:ea typeface="Trebuchet MS Bold"/>
                <a:cs typeface="Trebuchet MS Bold"/>
                <a:sym typeface="Trebuchet MS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24456"/>
                </a:solidFill>
              </a:rPr>
              <a:t>Clique para editar o estilo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6088443" y="3274307"/>
            <a:ext cx="2590801" cy="35836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300"/>
            </a:lvl1pPr>
          </a:lstStyle>
          <a:p>
            <a:pPr lvl="0">
              <a:defRPr sz="1800"/>
            </a:pPr>
            <a:r>
              <a:rPr sz="1300"/>
              <a:t>Clique para editar os estilos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1" y="366817"/>
            <a:ext cx="9144001" cy="84408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42445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0" y="308275"/>
            <a:ext cx="9144001" cy="91443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 flipV="1">
            <a:off x="5410182" y="360246"/>
            <a:ext cx="3733820" cy="91088"/>
          </a:xfrm>
          <a:prstGeom prst="rect">
            <a:avLst/>
          </a:prstGeom>
          <a:solidFill>
            <a:srgbClr val="43808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 flipV="1">
            <a:off x="5410199" y="440111"/>
            <a:ext cx="3733803" cy="180036"/>
          </a:xfrm>
          <a:prstGeom prst="rect">
            <a:avLst/>
          </a:prstGeom>
          <a:solidFill>
            <a:srgbClr val="438086">
              <a:alpha val="5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5407338" y="497503"/>
            <a:ext cx="3063241" cy="2743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7373646" y="588942"/>
            <a:ext cx="1600201" cy="3657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9044481" y="-2001"/>
            <a:ext cx="27433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9025428" y="-2001"/>
            <a:ext cx="9145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975422" y="-2001"/>
            <a:ext cx="27433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915676" y="379"/>
            <a:ext cx="54865" cy="585218"/>
          </a:xfrm>
          <a:prstGeom prst="rect">
            <a:avLst/>
          </a:pr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873474" y="379"/>
            <a:ext cx="9145" cy="585218"/>
          </a:xfrm>
          <a:prstGeom prst="rect">
            <a:avLst/>
          </a:prstGeom>
          <a:solidFill>
            <a:srgbClr val="FFFFFF">
              <a:alpha val="3019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457200" y="1103376"/>
            <a:ext cx="8229600" cy="1146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424456"/>
                </a:solidFill>
              </a:rPr>
              <a:t>Clique para editar o estilo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457200" y="2249423"/>
            <a:ext cx="8229600" cy="4608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Clique para editar os estilos</a:t>
            </a:r>
          </a:p>
          <a:p>
            <a:pPr lvl="1">
              <a:defRPr sz="1800"/>
            </a:pPr>
            <a:r>
              <a:rPr sz="2800"/>
              <a:t>Segundo nível</a:t>
            </a:r>
          </a:p>
          <a:p>
            <a:pPr lvl="2">
              <a:defRPr sz="1800"/>
            </a:pPr>
            <a:r>
              <a:rPr sz="2800"/>
              <a:t>Terceiro nível</a:t>
            </a:r>
          </a:p>
          <a:p>
            <a:pPr lvl="3">
              <a:defRPr sz="1800"/>
            </a:pPr>
            <a:r>
              <a:rPr sz="2800"/>
              <a:t>Quarto nível</a:t>
            </a:r>
          </a:p>
          <a:p>
            <a:pPr lvl="4">
              <a:defRPr sz="1800"/>
            </a:pPr>
            <a:r>
              <a:rPr sz="2800"/>
              <a:t>Quinto nível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8174735" y="9891"/>
            <a:ext cx="762001" cy="358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b">
            <a:spAutoFit/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>
        <a:defRPr sz="4000">
          <a:solidFill>
            <a:srgbClr val="424456"/>
          </a:solidFill>
          <a:latin typeface="Trebuchet MS"/>
          <a:ea typeface="Trebuchet MS"/>
          <a:cs typeface="Trebuchet MS"/>
          <a:sym typeface="Trebuchet MS"/>
        </a:defRPr>
      </a:lvl1pPr>
      <a:lvl2pPr>
        <a:defRPr sz="4000">
          <a:solidFill>
            <a:srgbClr val="424456"/>
          </a:solidFill>
          <a:latin typeface="Trebuchet MS"/>
          <a:ea typeface="Trebuchet MS"/>
          <a:cs typeface="Trebuchet MS"/>
          <a:sym typeface="Trebuchet MS"/>
        </a:defRPr>
      </a:lvl2pPr>
      <a:lvl3pPr>
        <a:defRPr sz="4000">
          <a:solidFill>
            <a:srgbClr val="424456"/>
          </a:solidFill>
          <a:latin typeface="Trebuchet MS"/>
          <a:ea typeface="Trebuchet MS"/>
          <a:cs typeface="Trebuchet MS"/>
          <a:sym typeface="Trebuchet MS"/>
        </a:defRPr>
      </a:lvl3pPr>
      <a:lvl4pPr>
        <a:defRPr sz="4000">
          <a:solidFill>
            <a:srgbClr val="424456"/>
          </a:solidFill>
          <a:latin typeface="Trebuchet MS"/>
          <a:ea typeface="Trebuchet MS"/>
          <a:cs typeface="Trebuchet MS"/>
          <a:sym typeface="Trebuchet MS"/>
        </a:defRPr>
      </a:lvl4pPr>
      <a:lvl5pPr>
        <a:defRPr sz="4000">
          <a:solidFill>
            <a:srgbClr val="424456"/>
          </a:solidFill>
          <a:latin typeface="Trebuchet MS"/>
          <a:ea typeface="Trebuchet MS"/>
          <a:cs typeface="Trebuchet MS"/>
          <a:sym typeface="Trebuchet MS"/>
        </a:defRPr>
      </a:lvl5pPr>
      <a:lvl6pPr>
        <a:defRPr sz="4000">
          <a:solidFill>
            <a:srgbClr val="424456"/>
          </a:solidFill>
          <a:latin typeface="Trebuchet MS"/>
          <a:ea typeface="Trebuchet MS"/>
          <a:cs typeface="Trebuchet MS"/>
          <a:sym typeface="Trebuchet MS"/>
        </a:defRPr>
      </a:lvl6pPr>
      <a:lvl7pPr>
        <a:defRPr sz="4000">
          <a:solidFill>
            <a:srgbClr val="424456"/>
          </a:solidFill>
          <a:latin typeface="Trebuchet MS"/>
          <a:ea typeface="Trebuchet MS"/>
          <a:cs typeface="Trebuchet MS"/>
          <a:sym typeface="Trebuchet MS"/>
        </a:defRPr>
      </a:lvl7pPr>
      <a:lvl8pPr>
        <a:defRPr sz="4000">
          <a:solidFill>
            <a:srgbClr val="424456"/>
          </a:solidFill>
          <a:latin typeface="Trebuchet MS"/>
          <a:ea typeface="Trebuchet MS"/>
          <a:cs typeface="Trebuchet MS"/>
          <a:sym typeface="Trebuchet MS"/>
        </a:defRPr>
      </a:lvl8pPr>
      <a:lvl9pPr>
        <a:defRPr sz="4000">
          <a:solidFill>
            <a:srgbClr val="424456"/>
          </a:solidFill>
          <a:latin typeface="Trebuchet MS"/>
          <a:ea typeface="Trebuchet MS"/>
          <a:cs typeface="Trebuchet MS"/>
          <a:sym typeface="Trebuchet MS"/>
        </a:defRPr>
      </a:lvl9pPr>
    </p:titleStyle>
    <p:bodyStyle>
      <a:lvl1pPr marL="365759" indent="-256031">
        <a:spcBef>
          <a:spcPts val="300"/>
        </a:spcBef>
        <a:buClr>
          <a:srgbClr val="A04DA3"/>
        </a:buClr>
        <a:buSzPct val="100000"/>
        <a:buFont typeface="Georgia"/>
        <a:buChar char="•"/>
        <a:defRPr sz="2800">
          <a:latin typeface="Georgia"/>
          <a:ea typeface="Georgia"/>
          <a:cs typeface="Georgia"/>
          <a:sym typeface="Georgia"/>
        </a:defRPr>
      </a:lvl1pPr>
      <a:lvl2pPr marL="677359" indent="-265879">
        <a:spcBef>
          <a:spcPts val="300"/>
        </a:spcBef>
        <a:buClr>
          <a:srgbClr val="A04DA3"/>
        </a:buClr>
        <a:buSzPct val="100000"/>
        <a:buFont typeface="Georgia"/>
        <a:buChar char="▫"/>
        <a:defRPr sz="2800">
          <a:latin typeface="Georgia"/>
          <a:ea typeface="Georgia"/>
          <a:cs typeface="Georgia"/>
          <a:sym typeface="Georgia"/>
        </a:defRPr>
      </a:lvl2pPr>
      <a:lvl3pPr marL="960120" indent="-256032">
        <a:spcBef>
          <a:spcPts val="300"/>
        </a:spcBef>
        <a:buClr>
          <a:srgbClr val="A04DA3"/>
        </a:buClr>
        <a:buSzPct val="100000"/>
        <a:buFont typeface="Georgia"/>
        <a:buChar char="●"/>
        <a:defRPr sz="2800">
          <a:latin typeface="Georgia"/>
          <a:ea typeface="Georgia"/>
          <a:cs typeface="Georgia"/>
          <a:sym typeface="Georgia"/>
        </a:defRPr>
      </a:lvl3pPr>
      <a:lvl4pPr marL="1234439" indent="-256032">
        <a:spcBef>
          <a:spcPts val="300"/>
        </a:spcBef>
        <a:buClr>
          <a:srgbClr val="A04DA3"/>
        </a:buClr>
        <a:buSzPct val="100000"/>
        <a:buFont typeface="Georgia"/>
        <a:buChar char="●"/>
        <a:defRPr sz="2800">
          <a:latin typeface="Georgia"/>
          <a:ea typeface="Georgia"/>
          <a:cs typeface="Georgia"/>
          <a:sym typeface="Georgia"/>
        </a:defRPr>
      </a:lvl4pPr>
      <a:lvl5pPr marL="1463040" indent="-256032">
        <a:spcBef>
          <a:spcPts val="300"/>
        </a:spcBef>
        <a:buClr>
          <a:srgbClr val="A04DA3"/>
        </a:buClr>
        <a:buSzPct val="100000"/>
        <a:buFont typeface="Georgia"/>
        <a:buChar char="▫"/>
        <a:defRPr sz="2800">
          <a:latin typeface="Georgia"/>
          <a:ea typeface="Georgia"/>
          <a:cs typeface="Georgia"/>
          <a:sym typeface="Georgia"/>
        </a:defRPr>
      </a:lvl5pPr>
      <a:lvl6pPr marL="1710944" indent="-284480">
        <a:spcBef>
          <a:spcPts val="300"/>
        </a:spcBef>
        <a:buClr>
          <a:srgbClr val="A04DA3"/>
        </a:buClr>
        <a:buSzPct val="100000"/>
        <a:buFont typeface="Georgia"/>
        <a:buChar char="▫"/>
        <a:defRPr sz="2800">
          <a:latin typeface="Georgia"/>
          <a:ea typeface="Georgia"/>
          <a:cs typeface="Georgia"/>
          <a:sym typeface="Georgia"/>
        </a:defRPr>
      </a:lvl6pPr>
      <a:lvl7pPr marL="1965959" indent="-320039">
        <a:spcBef>
          <a:spcPts val="300"/>
        </a:spcBef>
        <a:buClr>
          <a:srgbClr val="A04DA3"/>
        </a:buClr>
        <a:buSzPct val="100000"/>
        <a:buFont typeface="Georgia"/>
        <a:buChar char="▫"/>
        <a:defRPr sz="2800">
          <a:latin typeface="Georgia"/>
          <a:ea typeface="Georgia"/>
          <a:cs typeface="Georgia"/>
          <a:sym typeface="Georgia"/>
        </a:defRPr>
      </a:lvl7pPr>
      <a:lvl8pPr marL="2188463" indent="-341375">
        <a:spcBef>
          <a:spcPts val="300"/>
        </a:spcBef>
        <a:buClr>
          <a:srgbClr val="A04DA3"/>
        </a:buClr>
        <a:buSzPct val="100000"/>
        <a:buFont typeface="Georgia"/>
        <a:buChar char="◦"/>
        <a:defRPr sz="2800">
          <a:latin typeface="Georgia"/>
          <a:ea typeface="Georgia"/>
          <a:cs typeface="Georgia"/>
          <a:sym typeface="Georgia"/>
        </a:defRPr>
      </a:lvl8pPr>
      <a:lvl9pPr marL="2423159" indent="-365759">
        <a:spcBef>
          <a:spcPts val="300"/>
        </a:spcBef>
        <a:buClr>
          <a:srgbClr val="A04DA3"/>
        </a:buClr>
        <a:buSzPct val="100000"/>
        <a:buFont typeface="Georgia"/>
        <a:buChar char="◦"/>
        <a:defRPr sz="2800">
          <a:latin typeface="Georgia"/>
          <a:ea typeface="Georgia"/>
          <a:cs typeface="Georgia"/>
          <a:sym typeface="Georgia"/>
        </a:defRPr>
      </a:lvl9pPr>
    </p:bodyStyle>
    <p:otherStyle>
      <a:lvl1pPr algn="r">
        <a:defRPr>
          <a:solidFill>
            <a:schemeClr val="tx1"/>
          </a:solidFill>
          <a:latin typeface="+mn-lt"/>
          <a:ea typeface="+mn-ea"/>
          <a:cs typeface="+mn-cs"/>
          <a:sym typeface="Georgia"/>
        </a:defRPr>
      </a:lvl1pPr>
      <a:lvl2pPr indent="457200" algn="r">
        <a:defRPr>
          <a:solidFill>
            <a:schemeClr val="tx1"/>
          </a:solidFill>
          <a:latin typeface="+mn-lt"/>
          <a:ea typeface="+mn-ea"/>
          <a:cs typeface="+mn-cs"/>
          <a:sym typeface="Georgia"/>
        </a:defRPr>
      </a:lvl2pPr>
      <a:lvl3pPr indent="914400" algn="r">
        <a:defRPr>
          <a:solidFill>
            <a:schemeClr val="tx1"/>
          </a:solidFill>
          <a:latin typeface="+mn-lt"/>
          <a:ea typeface="+mn-ea"/>
          <a:cs typeface="+mn-cs"/>
          <a:sym typeface="Georgia"/>
        </a:defRPr>
      </a:lvl3pPr>
      <a:lvl4pPr indent="1371600" algn="r">
        <a:defRPr>
          <a:solidFill>
            <a:schemeClr val="tx1"/>
          </a:solidFill>
          <a:latin typeface="+mn-lt"/>
          <a:ea typeface="+mn-ea"/>
          <a:cs typeface="+mn-cs"/>
          <a:sym typeface="Georgia"/>
        </a:defRPr>
      </a:lvl4pPr>
      <a:lvl5pPr indent="1828800" algn="r">
        <a:defRPr>
          <a:solidFill>
            <a:schemeClr val="tx1"/>
          </a:solidFill>
          <a:latin typeface="+mn-lt"/>
          <a:ea typeface="+mn-ea"/>
          <a:cs typeface="+mn-cs"/>
          <a:sym typeface="Georgia"/>
        </a:defRPr>
      </a:lvl5pPr>
      <a:lvl6pPr indent="2286000" algn="r">
        <a:defRPr>
          <a:solidFill>
            <a:schemeClr val="tx1"/>
          </a:solidFill>
          <a:latin typeface="+mn-lt"/>
          <a:ea typeface="+mn-ea"/>
          <a:cs typeface="+mn-cs"/>
          <a:sym typeface="Georgia"/>
        </a:defRPr>
      </a:lvl6pPr>
      <a:lvl7pPr indent="2743200" algn="r">
        <a:defRPr>
          <a:solidFill>
            <a:schemeClr val="tx1"/>
          </a:solidFill>
          <a:latin typeface="+mn-lt"/>
          <a:ea typeface="+mn-ea"/>
          <a:cs typeface="+mn-cs"/>
          <a:sym typeface="Georgia"/>
        </a:defRPr>
      </a:lvl7pPr>
      <a:lvl8pPr indent="3200400" algn="r">
        <a:defRPr>
          <a:solidFill>
            <a:schemeClr val="tx1"/>
          </a:solidFill>
          <a:latin typeface="+mn-lt"/>
          <a:ea typeface="+mn-ea"/>
          <a:cs typeface="+mn-cs"/>
          <a:sym typeface="Georgia"/>
        </a:defRPr>
      </a:lvl8pPr>
      <a:lvl9pPr indent="3657600" algn="r">
        <a:defRPr>
          <a:solidFill>
            <a:schemeClr val="tx1"/>
          </a:solidFill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7.jpeg"/><Relationship Id="rId7" Type="http://schemas.openxmlformats.org/officeDocument/2006/relationships/image" Target="../media/image1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8.jpe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-lisboa.pt/viver/urbanismo/planeamento-urbano/plano-diretor-municipal" TargetMode="External"/><Relationship Id="rId7" Type="http://schemas.openxmlformats.org/officeDocument/2006/relationships/hyperlink" Target="http://www.panoramio.com/user/5707675?with_photo_id=64783719" TargetMode="External"/><Relationship Id="rId2" Type="http://schemas.openxmlformats.org/officeDocument/2006/relationships/hyperlink" Target="http://www.cm-lisboa.p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rcgis.com/features/" TargetMode="External"/><Relationship Id="rId5" Type="http://schemas.openxmlformats.org/officeDocument/2006/relationships/hyperlink" Target="http://www.cm-lisboa.pt/participar/uma-praca-em-cada-bairro" TargetMode="External"/><Relationship Id="rId4" Type="http://schemas.openxmlformats.org/officeDocument/2006/relationships/hyperlink" Target="http://www.jfsantoantonio.pt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67543" y="-1"/>
            <a:ext cx="8458201" cy="3789042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900" dirty="0">
                <a:solidFill>
                  <a:srgbClr val="FFFFFF"/>
                </a:solidFill>
              </a:rPr>
              <a:t/>
            </a:r>
            <a:br>
              <a:rPr sz="3900" dirty="0">
                <a:solidFill>
                  <a:srgbClr val="FFFFFF"/>
                </a:solidFill>
              </a:rPr>
            </a:br>
            <a:r>
              <a:rPr sz="3900" dirty="0" err="1">
                <a:solidFill>
                  <a:srgbClr val="FFFFFF"/>
                </a:solidFill>
                <a:latin typeface="Calibri" pitchFamily="34" charset="0"/>
              </a:rPr>
              <a:t>Projeto</a:t>
            </a:r>
            <a:r>
              <a:rPr sz="3900" dirty="0">
                <a:solidFill>
                  <a:srgbClr val="FFFFFF"/>
                </a:solidFill>
                <a:latin typeface="Calibri" pitchFamily="34" charset="0"/>
              </a:rPr>
              <a:t> “</a:t>
            </a:r>
            <a:r>
              <a:rPr sz="3900" dirty="0" err="1">
                <a:solidFill>
                  <a:srgbClr val="FFFFFF"/>
                </a:solidFill>
                <a:latin typeface="Calibri" pitchFamily="34" charset="0"/>
              </a:rPr>
              <a:t>Nós</a:t>
            </a:r>
            <a:r>
              <a:rPr sz="39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sz="3900" dirty="0" err="1">
                <a:solidFill>
                  <a:srgbClr val="FFFFFF"/>
                </a:solidFill>
                <a:latin typeface="Calibri" pitchFamily="34" charset="0"/>
              </a:rPr>
              <a:t>Propomos</a:t>
            </a:r>
            <a:r>
              <a:rPr sz="3900" dirty="0">
                <a:solidFill>
                  <a:srgbClr val="FFFFFF"/>
                </a:solidFill>
                <a:latin typeface="Calibri" pitchFamily="34" charset="0"/>
              </a:rPr>
              <a:t>!”</a:t>
            </a:r>
            <a:br>
              <a:rPr sz="3900" dirty="0">
                <a:solidFill>
                  <a:srgbClr val="FFFFFF"/>
                </a:solidFill>
                <a:latin typeface="Calibri" pitchFamily="34" charset="0"/>
              </a:rPr>
            </a:b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“</a:t>
            </a:r>
            <a:r>
              <a:rPr sz="3400" dirty="0" err="1">
                <a:solidFill>
                  <a:srgbClr val="FFFFFF"/>
                </a:solidFill>
                <a:latin typeface="Calibri" pitchFamily="34" charset="0"/>
              </a:rPr>
              <a:t>Valorizar</a:t>
            </a: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 a </a:t>
            </a:r>
            <a:r>
              <a:rPr sz="3400" dirty="0" err="1">
                <a:solidFill>
                  <a:srgbClr val="FFFFFF"/>
                </a:solidFill>
                <a:latin typeface="Calibri" pitchFamily="34" charset="0"/>
              </a:rPr>
              <a:t>Praça</a:t>
            </a: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”</a:t>
            </a:r>
            <a:br>
              <a:rPr sz="3400" dirty="0">
                <a:solidFill>
                  <a:srgbClr val="FFFFFF"/>
                </a:solidFill>
                <a:latin typeface="Calibri" pitchFamily="34" charset="0"/>
              </a:rPr>
            </a:br>
            <a:r>
              <a:rPr sz="3400" dirty="0" err="1">
                <a:solidFill>
                  <a:srgbClr val="FFFFFF"/>
                </a:solidFill>
                <a:latin typeface="Calibri" pitchFamily="34" charset="0"/>
              </a:rPr>
              <a:t>Caso</a:t>
            </a: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sz="3400" dirty="0" err="1">
                <a:solidFill>
                  <a:srgbClr val="FFFFFF"/>
                </a:solidFill>
                <a:latin typeface="Calibri" pitchFamily="34" charset="0"/>
              </a:rPr>
              <a:t>da</a:t>
            </a: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sz="3400" dirty="0" err="1">
                <a:solidFill>
                  <a:srgbClr val="FFFFFF"/>
                </a:solidFill>
                <a:latin typeface="Calibri" pitchFamily="34" charset="0"/>
              </a:rPr>
              <a:t>Praça</a:t>
            </a: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sz="3400" dirty="0" err="1">
                <a:solidFill>
                  <a:srgbClr val="FFFFFF"/>
                </a:solidFill>
                <a:latin typeface="Calibri" pitchFamily="34" charset="0"/>
              </a:rPr>
              <a:t>da</a:t>
            </a: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sz="3400" dirty="0" err="1">
                <a:solidFill>
                  <a:srgbClr val="FFFFFF"/>
                </a:solidFill>
                <a:latin typeface="Calibri" pitchFamily="34" charset="0"/>
              </a:rPr>
              <a:t>Alegria</a:t>
            </a: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, </a:t>
            </a:r>
            <a:r>
              <a:rPr sz="3400" dirty="0" err="1">
                <a:solidFill>
                  <a:srgbClr val="FFFFFF"/>
                </a:solidFill>
                <a:latin typeface="Calibri" pitchFamily="34" charset="0"/>
              </a:rPr>
              <a:t>Lisboa</a:t>
            </a: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/>
            </a:r>
            <a:br>
              <a:rPr sz="3400" dirty="0">
                <a:solidFill>
                  <a:srgbClr val="FFFFFF"/>
                </a:solidFill>
                <a:latin typeface="Calibri" pitchFamily="34" charset="0"/>
              </a:rPr>
            </a:b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	</a:t>
            </a:r>
            <a:br>
              <a:rPr sz="3400" dirty="0">
                <a:solidFill>
                  <a:srgbClr val="FFFFFF"/>
                </a:solidFill>
                <a:latin typeface="Calibri" pitchFamily="34" charset="0"/>
              </a:rPr>
            </a:br>
            <a:r>
              <a:rPr sz="3400" dirty="0">
                <a:solidFill>
                  <a:srgbClr val="FFFFFF"/>
                </a:solidFill>
                <a:latin typeface="Calibri" pitchFamily="34" charset="0"/>
              </a:rPr>
              <a:t>					</a:t>
            </a:r>
            <a:r>
              <a:rPr sz="2800" dirty="0">
                <a:solidFill>
                  <a:srgbClr val="FFFFFF"/>
                </a:solidFill>
                <a:latin typeface="Calibri" pitchFamily="34" charset="0"/>
              </a:rPr>
              <a:t>4 de </a:t>
            </a:r>
            <a:r>
              <a:rPr sz="2800" dirty="0" err="1">
                <a:solidFill>
                  <a:srgbClr val="FFFFFF"/>
                </a:solidFill>
                <a:latin typeface="Calibri" pitchFamily="34" charset="0"/>
              </a:rPr>
              <a:t>maio</a:t>
            </a:r>
            <a:r>
              <a:rPr sz="2800" dirty="0">
                <a:solidFill>
                  <a:srgbClr val="FFFFFF"/>
                </a:solidFill>
                <a:latin typeface="Calibri" pitchFamily="34" charset="0"/>
              </a:rPr>
              <a:t> de 2015</a:t>
            </a:r>
            <a:r>
              <a:rPr sz="2800" dirty="0">
                <a:solidFill>
                  <a:srgbClr val="FFFFFF"/>
                </a:solidFill>
              </a:rPr>
              <a:t/>
            </a:r>
            <a:br>
              <a:rPr sz="2800" dirty="0">
                <a:solidFill>
                  <a:srgbClr val="FFFFFF"/>
                </a:solidFill>
              </a:rPr>
            </a:br>
            <a:endParaRPr sz="2800" dirty="0">
              <a:solidFill>
                <a:srgbClr val="FFFFFF"/>
              </a:solidFill>
            </a:endParaRP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323527" y="3933056"/>
            <a:ext cx="4953001" cy="175260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Alexandre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Sebastião</a:t>
            </a:r>
            <a:endParaRPr sz="2000" dirty="0">
              <a:solidFill>
                <a:srgbClr val="424456"/>
              </a:solidFill>
              <a:latin typeface="Calibri" pitchFamily="34" charset="0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Catarina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Ferreira 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Inês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Morais</a:t>
            </a:r>
            <a:endParaRPr sz="2000" dirty="0">
              <a:solidFill>
                <a:srgbClr val="424456"/>
              </a:solidFill>
              <a:latin typeface="Calibri" pitchFamily="34" charset="0"/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Inês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Pacheco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Ivo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Gomes</a:t>
            </a: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Marta Gomes </a:t>
            </a: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da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Silva</a:t>
            </a:r>
          </a:p>
        </p:txBody>
      </p:sp>
      <p:pic>
        <p:nvPicPr>
          <p:cNvPr id="75" name="image2.jpg" descr="C:\Users\catarina.oferreira\Pictures\ciencia viva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717838" y="5877271"/>
            <a:ext cx="1310546" cy="799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3.png" descr="C:\Users\catarina.oferreira\Pictures\esmavc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63397" y="6152493"/>
            <a:ext cx="1668843" cy="4245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4.jpg" descr="C:\Users\catarina.oferreira\Pictures\esri pt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03848" y="6145093"/>
            <a:ext cx="1892675" cy="4446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5.jpg" descr="C:\Users\catarina.oferreira\Pictures\igot ul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3265" y="6021287"/>
            <a:ext cx="1504399" cy="576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6.jpg" descr="C:\Users\catarina.oferreira\Pictures\nos propomos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028384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image7.png" descr="C:\Users\catarina.oferreira\Pictures\CM lisboa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547663" y="6000936"/>
            <a:ext cx="1740787" cy="668424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Shape 81"/>
          <p:cNvSpPr/>
          <p:nvPr/>
        </p:nvSpPr>
        <p:spPr>
          <a:xfrm>
            <a:off x="4788023" y="4221088"/>
            <a:ext cx="4032450" cy="1154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indent="64007" algn="r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Escola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Secundária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</a:t>
            </a:r>
          </a:p>
          <a:p>
            <a:pPr indent="64007" algn="r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Maria </a:t>
            </a: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Amália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Vaz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de </a:t>
            </a: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Carvalho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/>
            </a:r>
            <a:br>
              <a:rPr sz="2000" dirty="0">
                <a:solidFill>
                  <a:srgbClr val="424456"/>
                </a:solidFill>
                <a:latin typeface="Calibri" pitchFamily="34" charset="0"/>
              </a:rPr>
            </a:b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Professor </a:t>
            </a:r>
            <a:r>
              <a:rPr sz="2000" dirty="0" err="1">
                <a:solidFill>
                  <a:srgbClr val="424456"/>
                </a:solidFill>
                <a:latin typeface="Calibri" pitchFamily="34" charset="0"/>
              </a:rPr>
              <a:t>João</a:t>
            </a: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 Reis</a:t>
            </a:r>
          </a:p>
          <a:p>
            <a:pPr indent="64007" algn="r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424456"/>
                </a:solidFill>
                <a:latin typeface="Calibri" pitchFamily="34" charset="0"/>
              </a:rPr>
              <a:t>11ºH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2.jpg" descr="C:\Users\catarina.oferreira\Pictures\ciencia viva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3.png" descr="C:\Users\catarina.oferreira\Pictures\esmavc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4.jpg" descr="C:\Users\catarina.oferreira\Pictures\esri pt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5.jpg" descr="C:\Users\catarina.oferreira\Pictures\igot ul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6.jpg" descr="C:\Users\catarina.oferreira\Pictures\nos propomos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7.png" descr="C:\Users\catarina.oferreira\Pictures\CM lisboa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90" name="Chart 190"/>
          <p:cNvGraphicFramePr/>
          <p:nvPr>
            <p:extLst>
              <p:ext uri="{D42A27DB-BD31-4B8C-83A1-F6EECF244321}">
                <p14:modId xmlns:p14="http://schemas.microsoft.com/office/powerpoint/2010/main" xmlns="" val="1923757695"/>
              </p:ext>
            </p:extLst>
          </p:nvPr>
        </p:nvGraphicFramePr>
        <p:xfrm>
          <a:off x="-180528" y="476672"/>
          <a:ext cx="11021923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Chart 193"/>
          <p:cNvGraphicFramePr/>
          <p:nvPr>
            <p:extLst>
              <p:ext uri="{D42A27DB-BD31-4B8C-83A1-F6EECF244321}">
                <p14:modId xmlns:p14="http://schemas.microsoft.com/office/powerpoint/2010/main" xmlns="" val="2339613861"/>
              </p:ext>
            </p:extLst>
          </p:nvPr>
        </p:nvGraphicFramePr>
        <p:xfrm>
          <a:off x="0" y="620688"/>
          <a:ext cx="9144000" cy="5765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6.jpg" descr="C:\Users\catarina.oferreira\Pictures\nos propomos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7.png" descr="C:\Users\catarina.oferreira\Pictures\CM lisboa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Chart 202"/>
          <p:cNvGraphicFramePr/>
          <p:nvPr>
            <p:extLst>
              <p:ext uri="{D42A27DB-BD31-4B8C-83A1-F6EECF244321}">
                <p14:modId xmlns:p14="http://schemas.microsoft.com/office/powerpoint/2010/main" xmlns="" val="2592851738"/>
              </p:ext>
            </p:extLst>
          </p:nvPr>
        </p:nvGraphicFramePr>
        <p:xfrm>
          <a:off x="251520" y="1484784"/>
          <a:ext cx="889248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3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6.jpg" descr="C:\Users\catarina.oferreira\Pictures\nos propomos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7.png" descr="C:\Users\catarina.oferreira\Pictures\CM lisboa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/>
          <p:cNvSpPr txBox="1"/>
          <p:nvPr/>
        </p:nvSpPr>
        <p:spPr>
          <a:xfrm>
            <a:off x="323528" y="764704"/>
            <a:ext cx="828092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rtl="0" latinLnBrk="1" hangingPunct="0"/>
            <a:r>
              <a:rPr lang="pt-PT" sz="3600" dirty="0" smtClean="0">
                <a:solidFill>
                  <a:srgbClr val="000000"/>
                </a:solidFill>
                <a:latin typeface="Calibri" pitchFamily="34" charset="0"/>
              </a:rPr>
              <a:t>Considera a praça uma zona perigosa?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Chart 210"/>
          <p:cNvGraphicFramePr/>
          <p:nvPr/>
        </p:nvGraphicFramePr>
        <p:xfrm>
          <a:off x="179512" y="476672"/>
          <a:ext cx="5400600" cy="4294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11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6.jpg" descr="C:\Users\catarina.oferreira\Pictures\nos propomos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7.png" descr="C:\Users\catarina.oferreira\Pictures\CM lisboa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17" name="Chart 217"/>
          <p:cNvGraphicFramePr/>
          <p:nvPr/>
        </p:nvGraphicFramePr>
        <p:xfrm>
          <a:off x="4283968" y="2132856"/>
          <a:ext cx="4623235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395536" y="620688"/>
            <a:ext cx="8568952" cy="1066800"/>
          </a:xfrm>
          <a:prstGeom prst="rect">
            <a:avLst/>
          </a:prstGeom>
        </p:spPr>
        <p:txBody>
          <a:bodyPr>
            <a:noAutofit/>
          </a:bodyPr>
          <a:lstStyle>
            <a:lvl1pPr defTabSz="886968">
              <a:defRPr sz="388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Projeto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“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Uma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Praça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em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cada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Bairro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”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29600" cy="432511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3200" dirty="0">
                <a:latin typeface="Calibri" pitchFamily="34" charset="0"/>
              </a:rPr>
              <a:t>A </a:t>
            </a:r>
            <a:r>
              <a:rPr sz="3200" dirty="0" err="1">
                <a:latin typeface="Calibri" pitchFamily="34" charset="0"/>
              </a:rPr>
              <a:t>Praça</a:t>
            </a:r>
            <a:r>
              <a:rPr sz="3200" dirty="0">
                <a:latin typeface="Calibri" pitchFamily="34" charset="0"/>
              </a:rPr>
              <a:t> da </a:t>
            </a:r>
            <a:r>
              <a:rPr sz="3200" dirty="0" err="1">
                <a:latin typeface="Calibri" pitchFamily="34" charset="0"/>
              </a:rPr>
              <a:t>Alegria</a:t>
            </a:r>
            <a:r>
              <a:rPr sz="3200" dirty="0">
                <a:latin typeface="Calibri" pitchFamily="34" charset="0"/>
              </a:rPr>
              <a:t> </a:t>
            </a:r>
            <a:r>
              <a:rPr sz="3200" dirty="0" err="1">
                <a:latin typeface="Calibri" pitchFamily="34" charset="0"/>
              </a:rPr>
              <a:t>está</a:t>
            </a:r>
            <a:r>
              <a:rPr sz="3200" dirty="0">
                <a:latin typeface="Calibri" pitchFamily="34" charset="0"/>
              </a:rPr>
              <a:t> </a:t>
            </a:r>
            <a:r>
              <a:rPr lang="pt-PT" sz="3200" dirty="0" smtClean="0">
                <a:latin typeface="Calibri" pitchFamily="34" charset="0"/>
              </a:rPr>
              <a:t>inserida </a:t>
            </a:r>
            <a:r>
              <a:rPr sz="3200" dirty="0" smtClean="0">
                <a:latin typeface="Calibri" pitchFamily="34" charset="0"/>
              </a:rPr>
              <a:t>nest</a:t>
            </a:r>
            <a:r>
              <a:rPr lang="pt-PT" sz="3200" dirty="0" smtClean="0">
                <a:latin typeface="Calibri" pitchFamily="34" charset="0"/>
              </a:rPr>
              <a:t>e</a:t>
            </a:r>
            <a:r>
              <a:rPr sz="3200" dirty="0" smtClean="0">
                <a:latin typeface="Calibri" pitchFamily="34" charset="0"/>
              </a:rPr>
              <a:t> </a:t>
            </a:r>
            <a:r>
              <a:rPr sz="3200" dirty="0" err="1">
                <a:latin typeface="Calibri" pitchFamily="34" charset="0"/>
              </a:rPr>
              <a:t>projeto</a:t>
            </a:r>
            <a:r>
              <a:rPr sz="3200" dirty="0">
                <a:latin typeface="Calibri" pitchFamily="34" charset="0"/>
              </a:rPr>
              <a:t> </a:t>
            </a:r>
            <a:r>
              <a:rPr sz="3200" dirty="0" err="1">
                <a:latin typeface="Calibri" pitchFamily="34" charset="0"/>
              </a:rPr>
              <a:t>da</a:t>
            </a:r>
            <a:r>
              <a:rPr sz="3200" dirty="0">
                <a:latin typeface="Calibri" pitchFamily="34" charset="0"/>
              </a:rPr>
              <a:t> </a:t>
            </a:r>
            <a:r>
              <a:rPr sz="3200" dirty="0" smtClean="0">
                <a:latin typeface="Calibri" pitchFamily="34" charset="0"/>
              </a:rPr>
              <a:t>CM</a:t>
            </a:r>
            <a:r>
              <a:rPr lang="pt-PT" sz="3200" dirty="0" smtClean="0">
                <a:latin typeface="Calibri" pitchFamily="34" charset="0"/>
              </a:rPr>
              <a:t>L </a:t>
            </a:r>
            <a:endParaRPr sz="3200" dirty="0">
              <a:latin typeface="Calibri" pitchFamily="34" charset="0"/>
            </a:endParaRPr>
          </a:p>
        </p:txBody>
      </p:sp>
      <p:pic>
        <p:nvPicPr>
          <p:cNvPr id="5" name="image2.jpg" descr="C:\Users\catarina.oferreira\Pictures\ciencia viva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3.png" descr="C:\Users\catarina.oferreira\Pictures\esmavc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4.jpg" descr="C:\Users\catarina.oferreira\Pictures\esri pt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5.jpg" descr="C:\Users\catarina.oferreira\Pictures\igot ul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7.png" descr="C:\Users\catarina.oferreira\Pictures\CM lisboa.pn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6.jpg" descr="C:\Users\catarina.oferreira\Pictures\nos propomos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425" y="2708920"/>
            <a:ext cx="3982006" cy="320084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xfrm>
            <a:off x="467543" y="980728"/>
            <a:ext cx="8229601" cy="1066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Articulação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com o PDM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xfrm>
            <a:off x="457200" y="2249423"/>
            <a:ext cx="8229600" cy="4325113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  <a:defRPr sz="1800"/>
            </a:pPr>
            <a:r>
              <a:rPr sz="2800" dirty="0" err="1">
                <a:latin typeface="Calibri" pitchFamily="34" charset="0"/>
              </a:rPr>
              <a:t>Atração</a:t>
            </a:r>
            <a:r>
              <a:rPr sz="2800" dirty="0">
                <a:latin typeface="Calibri" pitchFamily="34" charset="0"/>
              </a:rPr>
              <a:t> de </a:t>
            </a:r>
            <a:r>
              <a:rPr sz="2800" dirty="0" err="1">
                <a:latin typeface="Calibri" pitchFamily="34" charset="0"/>
              </a:rPr>
              <a:t>mais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habitantes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para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esta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área</a:t>
            </a:r>
            <a:r>
              <a:rPr sz="2800" dirty="0">
                <a:latin typeface="Calibri" pitchFamily="34" charset="0"/>
              </a:rPr>
              <a:t>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  <a:defRPr sz="1800"/>
            </a:pPr>
            <a:r>
              <a:rPr sz="2800" dirty="0" err="1">
                <a:latin typeface="Calibri" pitchFamily="34" charset="0"/>
              </a:rPr>
              <a:t>Captação</a:t>
            </a:r>
            <a:r>
              <a:rPr sz="2800" dirty="0">
                <a:latin typeface="Calibri" pitchFamily="34" charset="0"/>
              </a:rPr>
              <a:t> de </a:t>
            </a:r>
            <a:r>
              <a:rPr sz="2800" dirty="0" err="1">
                <a:latin typeface="Calibri" pitchFamily="34" charset="0"/>
              </a:rPr>
              <a:t>mais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empresas</a:t>
            </a:r>
            <a:r>
              <a:rPr sz="2800" dirty="0">
                <a:latin typeface="Calibri" pitchFamily="34" charset="0"/>
              </a:rPr>
              <a:t> e </a:t>
            </a:r>
            <a:r>
              <a:rPr sz="2800" dirty="0" err="1">
                <a:latin typeface="Calibri" pitchFamily="34" charset="0"/>
              </a:rPr>
              <a:t>empregos</a:t>
            </a:r>
            <a:r>
              <a:rPr sz="2800" dirty="0">
                <a:latin typeface="Calibri" pitchFamily="34" charset="0"/>
              </a:rPr>
              <a:t>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  <a:defRPr sz="1800"/>
            </a:pPr>
            <a:r>
              <a:rPr sz="2800" dirty="0" err="1">
                <a:latin typeface="Calibri" pitchFamily="34" charset="0"/>
              </a:rPr>
              <a:t>Impulsionamento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da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reabilitação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urbana</a:t>
            </a:r>
            <a:r>
              <a:rPr sz="2800" dirty="0">
                <a:latin typeface="Calibri" pitchFamily="34" charset="0"/>
              </a:rPr>
              <a:t>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  <a:defRPr sz="1800"/>
            </a:pPr>
            <a:r>
              <a:rPr sz="2800" dirty="0" err="1">
                <a:latin typeface="Calibri" pitchFamily="34" charset="0"/>
              </a:rPr>
              <a:t>Qualificação</a:t>
            </a:r>
            <a:r>
              <a:rPr sz="2800" dirty="0">
                <a:latin typeface="Calibri" pitchFamily="34" charset="0"/>
              </a:rPr>
              <a:t> do </a:t>
            </a:r>
            <a:r>
              <a:rPr sz="2800" dirty="0" err="1">
                <a:latin typeface="Calibri" pitchFamily="34" charset="0"/>
              </a:rPr>
              <a:t>espaço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público</a:t>
            </a:r>
            <a:r>
              <a:rPr sz="2800" dirty="0">
                <a:latin typeface="Calibri" pitchFamily="34" charset="0"/>
              </a:rPr>
              <a:t>.</a:t>
            </a:r>
          </a:p>
        </p:txBody>
      </p:sp>
      <p:pic>
        <p:nvPicPr>
          <p:cNvPr id="224" name="image2.jpg" descr="C:\Users\catarina.oferreira\Pictures\ciencia viva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3.png" descr="C:\Users\catarina.oferreira\Pictures\esmavc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image4.jpg" descr="C:\Users\catarina.oferreira\Pictures\esri pt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image5.jpg" descr="C:\Users\catarina.oferreira\Pictures\igot ul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image6.jpg" descr="C:\Users\catarina.oferreira\Pictures\nos propomos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7.png" descr="C:\Users\catarina.oferreira\Pictures\CM lisboa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15.jpg" descr="http://2.bp.blogspot.com/-efEF_x4hsY4/UA_21PY9wXI/AAAAAAAAAOw/Un_652j7bLU/s1600/PDM+de+Lisboa+2012.bmp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7536153" y="2852936"/>
            <a:ext cx="1607847" cy="19442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1" build="p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467543" y="332656"/>
            <a:ext cx="8229601" cy="10668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dirty="0" err="1" smtClean="0">
                <a:solidFill>
                  <a:srgbClr val="424456"/>
                </a:solidFill>
                <a:latin typeface="Calibri" pitchFamily="34" charset="0"/>
              </a:rPr>
              <a:t>Proposta</a:t>
            </a:r>
            <a:r>
              <a:rPr lang="pt-PT" sz="4400" dirty="0" smtClean="0">
                <a:solidFill>
                  <a:srgbClr val="424456"/>
                </a:solidFill>
                <a:latin typeface="Calibri" pitchFamily="34" charset="0"/>
              </a:rPr>
              <a:t>s</a:t>
            </a:r>
            <a:r>
              <a:rPr sz="4400" dirty="0" smtClean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400" dirty="0">
                <a:solidFill>
                  <a:srgbClr val="424456"/>
                </a:solidFill>
                <a:latin typeface="Calibri" pitchFamily="34" charset="0"/>
              </a:rPr>
              <a:t>de </a:t>
            </a:r>
            <a:r>
              <a:rPr sz="4400" dirty="0" err="1">
                <a:solidFill>
                  <a:srgbClr val="424456"/>
                </a:solidFill>
                <a:latin typeface="Calibri" pitchFamily="34" charset="0"/>
              </a:rPr>
              <a:t>Intervenção</a:t>
            </a:r>
            <a:endParaRPr sz="4400" dirty="0">
              <a:solidFill>
                <a:srgbClr val="424456"/>
              </a:solidFill>
              <a:latin typeface="Calibri" pitchFamily="34" charset="0"/>
            </a:endParaRP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186694" y="1412776"/>
            <a:ext cx="8686800" cy="936104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>
              <a:defRPr sz="1800"/>
            </a:pPr>
            <a:r>
              <a:rPr lang="pt-PT" sz="3000" dirty="0" smtClean="0">
                <a:latin typeface="Calibri" pitchFamily="34" charset="0"/>
              </a:rPr>
              <a:t>Criação de um quiosque/esplanada no interior do Jardim Alfredo </a:t>
            </a:r>
            <a:r>
              <a:rPr lang="pt-PT" sz="3000" dirty="0" err="1" smtClean="0">
                <a:latin typeface="Calibri" pitchFamily="34" charset="0"/>
              </a:rPr>
              <a:t>Keil</a:t>
            </a:r>
            <a:endParaRPr sz="3000" dirty="0">
              <a:latin typeface="Calibri" pitchFamily="34" charset="0"/>
            </a:endParaRPr>
          </a:p>
        </p:txBody>
      </p:sp>
      <p:pic>
        <p:nvPicPr>
          <p:cNvPr id="234" name="image2.jpg" descr="C:\Users\catarina.oferreira\Pictures\ciencia viva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3.png" descr="C:\Users\catarina.oferreira\Pictures\esmavc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4.jpg" descr="C:\Users\catarina.oferreira\Pictures\esri pt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5.jpg" descr="C:\Users\catarina.oferreira\Pictures\igot ul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age6.jpg" descr="C:\Users\catarina.oferreira\Pictures\nos propomos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image7.png" descr="C:\Users\catarina.oferreira\Pictures\CM lisboa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16.jpg" descr="C:\Users\catarina.oferreira\Downloads\jardim das amoreiras.jp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534038" y="2524478"/>
            <a:ext cx="5905501" cy="2857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1433750" y="5485873"/>
            <a:ext cx="619268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Esplanada do Jardim</a:t>
            </a:r>
            <a:r>
              <a:rPr kumimoji="0" lang="pt-PT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 das Amoreiras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" grpId="1" build="p" animBg="1" advAuto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/>
        </p:nvSpPr>
        <p:spPr>
          <a:xfrm>
            <a:off x="562476" y="658707"/>
            <a:ext cx="4225548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algn="l">
              <a:lnSpc>
                <a:spcPct val="150000"/>
              </a:lnSpc>
              <a:buClr>
                <a:srgbClr val="A107A1"/>
              </a:buClr>
              <a:buSzPct val="100000"/>
              <a:buFont typeface="Arial" pitchFamily="34" charset="0"/>
              <a:buChar char="•"/>
            </a:pPr>
            <a:r>
              <a:rPr sz="2800" dirty="0" err="1">
                <a:latin typeface="Calibri" pitchFamily="34" charset="0"/>
              </a:rPr>
              <a:t>Incentivos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por</a:t>
            </a:r>
            <a:r>
              <a:rPr sz="2800" dirty="0">
                <a:latin typeface="Calibri" pitchFamily="34" charset="0"/>
              </a:rPr>
              <a:t> parte da </a:t>
            </a:r>
            <a:r>
              <a:rPr sz="2800" dirty="0" err="1">
                <a:latin typeface="Calibri" pitchFamily="34" charset="0"/>
              </a:rPr>
              <a:t>Câmara</a:t>
            </a:r>
            <a:r>
              <a:rPr sz="2800" dirty="0">
                <a:latin typeface="Calibri" pitchFamily="34" charset="0"/>
              </a:rPr>
              <a:t> Municipal </a:t>
            </a:r>
            <a:r>
              <a:rPr sz="2800" dirty="0" err="1">
                <a:latin typeface="Calibri" pitchFamily="34" charset="0"/>
              </a:rPr>
              <a:t>na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utilização</a:t>
            </a:r>
            <a:r>
              <a:rPr sz="2800" dirty="0">
                <a:latin typeface="Calibri" pitchFamily="34" charset="0"/>
              </a:rPr>
              <a:t> de </a:t>
            </a:r>
            <a:r>
              <a:rPr sz="2800" dirty="0" err="1">
                <a:latin typeface="Calibri" pitchFamily="34" charset="0"/>
              </a:rPr>
              <a:t>edifícios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 smtClean="0">
                <a:latin typeface="Calibri" pitchFamily="34" charset="0"/>
              </a:rPr>
              <a:t>devolutos</a:t>
            </a:r>
            <a:endParaRPr sz="2800" dirty="0">
              <a:latin typeface="Calibri" pitchFamily="34" charset="0"/>
            </a:endParaRPr>
          </a:p>
        </p:txBody>
      </p:sp>
      <p:pic>
        <p:nvPicPr>
          <p:cNvPr id="243" name="image17.jpg" descr="https://fbcdn-sphotos-b-a.akamaihd.net/hphotos-ak-xpa1/v/t1.0-9/11037719_973353836022928_1560256429178160662_n.jpg?oh=97c90df04e394ebfd57180151028a9b2&amp;oe=559182BC&amp;__gda__=1434932740_81ae7836fda7fc8581c585273ad313ba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436096" y="902450"/>
            <a:ext cx="2880320" cy="2190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4" name="image18.jpg" descr="https://fbcdn-sphotos-c-a.akamaihd.net/hphotos-ak-xpa1/v/t1.0-9/11041586_973354799356165_6894035184055686511_n.jpg?oh=09ef7955439f2e4d441286366d91965c&amp;oe=557E0EB2&amp;__gda__=1434634762_9f612a94388011a2db1890592b436320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47958" y="3415891"/>
            <a:ext cx="2916081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5" name="image2.jpg" descr="C:\Users\catarina.oferreira\Pictures\ciencia viva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3.png" descr="C:\Users\catarina.oferreira\Pictures\esmavc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image4.jpg" descr="C:\Users\catarina.oferreira\Pictures\esri pt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1913" y="6307881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image5.jpg" descr="C:\Users\catarina.oferreira\Pictures\igot ul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6.jpg" descr="C:\Users\catarina.oferreira\Pictures\nos propomos.jp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age7.png" descr="C:\Users\catarina.oferreira\Pictures\CM lisboa.png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ixaDeTexto 1"/>
          <p:cNvSpPr txBox="1"/>
          <p:nvPr/>
        </p:nvSpPr>
        <p:spPr>
          <a:xfrm>
            <a:off x="4788024" y="3616816"/>
            <a:ext cx="3623028" cy="2031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 algn="l">
              <a:lnSpc>
                <a:spcPct val="150000"/>
              </a:lnSpc>
              <a:buClr>
                <a:srgbClr val="A107A1"/>
              </a:buClr>
              <a:buSzPct val="100000"/>
              <a:buFont typeface="Arial" pitchFamily="34" charset="0"/>
              <a:buChar char="•"/>
            </a:pPr>
            <a:r>
              <a:rPr lang="pt-PT" sz="2800" dirty="0">
                <a:latin typeface="Calibri" pitchFamily="34" charset="0"/>
              </a:rPr>
              <a:t>Aposta em serviços e comércio de apoio à população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08104" y="3231226"/>
            <a:ext cx="273630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Edifícios devolutos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47958" y="5730369"/>
            <a:ext cx="273630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Edifícios devolutos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683568" y="692696"/>
            <a:ext cx="7632850" cy="1318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marL="285750" indent="-285750" algn="just">
              <a:lnSpc>
                <a:spcPct val="150000"/>
              </a:lnSpc>
              <a:buSzPct val="100000"/>
              <a:buFont typeface="Arial"/>
              <a:buChar char="•"/>
            </a:lvl1pPr>
          </a:lstStyle>
          <a:p>
            <a:pPr algn="l">
              <a:buClr>
                <a:srgbClr val="A107A1"/>
              </a:buClr>
              <a:buFont typeface="Arial" pitchFamily="34" charset="0"/>
              <a:buChar char="•"/>
            </a:pPr>
            <a:r>
              <a:rPr sz="2800" dirty="0" err="1">
                <a:latin typeface="Calibri" pitchFamily="34" charset="0"/>
              </a:rPr>
              <a:t>Criação</a:t>
            </a:r>
            <a:r>
              <a:rPr sz="2800" dirty="0">
                <a:latin typeface="Calibri" pitchFamily="34" charset="0"/>
              </a:rPr>
              <a:t> de um </a:t>
            </a:r>
            <a:r>
              <a:rPr sz="2800" dirty="0" err="1">
                <a:latin typeface="Calibri" pitchFamily="34" charset="0"/>
              </a:rPr>
              <a:t>espaço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aberto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ao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público</a:t>
            </a:r>
            <a:r>
              <a:rPr sz="2800" dirty="0">
                <a:latin typeface="Calibri" pitchFamily="34" charset="0"/>
              </a:rPr>
              <a:t>, </a:t>
            </a:r>
            <a:r>
              <a:rPr sz="2800" dirty="0" err="1">
                <a:latin typeface="Calibri" pitchFamily="34" charset="0"/>
              </a:rPr>
              <a:t>onde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jovens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artistas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possam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expor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os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seus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trabalhos</a:t>
            </a:r>
            <a:r>
              <a:rPr sz="2800" dirty="0">
                <a:latin typeface="Calibri" pitchFamily="34" charset="0"/>
              </a:rPr>
              <a:t>     </a:t>
            </a:r>
          </a:p>
        </p:txBody>
      </p:sp>
      <p:pic>
        <p:nvPicPr>
          <p:cNvPr id="253" name="image19.jpg" descr="C:\Users\catarina.oferreira\Downloads\Predio BE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95736" y="2132856"/>
            <a:ext cx="4320480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1913" y="6307881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7.png" descr="C:\Users\catarina.oferreira\Pictures\CM lisboa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6.jpg" descr="C:\Users\catarina.oferreira\Pictures\nos propomos.jp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aixaDeTexto 13"/>
          <p:cNvSpPr txBox="1"/>
          <p:nvPr/>
        </p:nvSpPr>
        <p:spPr>
          <a:xfrm>
            <a:off x="1763688" y="5517232"/>
            <a:ext cx="518457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Edifício na Praça da Alegria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ral\Downloads\10365419_964361383591144_6780833040270990113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2464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ixaDeTexto 2"/>
          <p:cNvSpPr txBox="1"/>
          <p:nvPr/>
        </p:nvSpPr>
        <p:spPr>
          <a:xfrm>
            <a:off x="323528" y="836712"/>
            <a:ext cx="8424936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4000" b="1" dirty="0" smtClean="0">
                <a:solidFill>
                  <a:srgbClr val="424456"/>
                </a:solidFill>
                <a:latin typeface="Calibri" pitchFamily="34" charset="0"/>
                <a:ea typeface="Trebuchet MS"/>
                <a:cs typeface="Trebuchet MS"/>
              </a:rPr>
              <a:t>Vamos Valorizar a Praça da Alegria!</a:t>
            </a:r>
            <a:endParaRPr lang="pt-PT" sz="4000" b="1" dirty="0">
              <a:solidFill>
                <a:srgbClr val="424456"/>
              </a:solidFill>
              <a:latin typeface="Calibri" pitchFamily="34" charset="0"/>
              <a:ea typeface="Trebuchet MS"/>
              <a:cs typeface="Trebuchet MS"/>
            </a:endParaRPr>
          </a:p>
        </p:txBody>
      </p:sp>
      <p:pic>
        <p:nvPicPr>
          <p:cNvPr id="4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1913" y="6307881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7.png" descr="C:\Users\catarina.oferreira\Pictures\CM lisboa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6.jpg" descr="C:\Users\catarina.oferreira\Pictures\nos propomos.jp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ixaDeTexto 1"/>
          <p:cNvSpPr txBox="1"/>
          <p:nvPr/>
        </p:nvSpPr>
        <p:spPr>
          <a:xfrm>
            <a:off x="2277581" y="5218288"/>
            <a:ext cx="504056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dirty="0" smtClean="0">
                <a:solidFill>
                  <a:srgbClr val="000000"/>
                </a:solidFill>
              </a:rPr>
              <a:t>Fotografia</a:t>
            </a:r>
            <a:r>
              <a:rPr kumimoji="0" lang="pt-PT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 panorâmica do Jardim Alfredo </a:t>
            </a:r>
            <a:r>
              <a:rPr kumimoji="0" lang="pt-PT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Keil</a:t>
            </a: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Área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em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Estudo</a:t>
            </a:r>
            <a:endParaRPr sz="4000" dirty="0">
              <a:solidFill>
                <a:srgbClr val="424456"/>
              </a:solidFill>
              <a:latin typeface="Calibri" pitchFamily="34" charset="0"/>
            </a:endParaRPr>
          </a:p>
        </p:txBody>
      </p:sp>
      <p:pic>
        <p:nvPicPr>
          <p:cNvPr id="94" name="image9.png" descr="Lisboa interativa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475655" y="1484783"/>
            <a:ext cx="6192689" cy="39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image6.jpg" descr="C:\Users\catarina.oferreira\Pictures\nos propomos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7.png" descr="C:\Users\catarina.oferreira\Pictures\CM lisboa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475655" y="5517231"/>
            <a:ext cx="2842318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t>http://lxi.cm-lisboa.pt/lxi/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908720"/>
            <a:ext cx="1916548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44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sym typeface="Georgia"/>
              </a:rPr>
              <a:t>Fontes :</a:t>
            </a:r>
            <a:endParaRPr kumimoji="0" lang="pt-PT" sz="44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sym typeface="Georgia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844824"/>
            <a:ext cx="6912768" cy="5078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dirty="0">
                <a:solidFill>
                  <a:srgbClr val="000000"/>
                </a:solidFill>
                <a:hlinkClick r:id="rId2"/>
              </a:rPr>
              <a:t>http://www.cm-lisboa.pt</a:t>
            </a:r>
            <a:r>
              <a:rPr lang="pt-PT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pt-PT" dirty="0" smtClean="0">
                <a:solidFill>
                  <a:srgbClr val="000000"/>
                </a:solidFill>
              </a:rPr>
              <a:t> (Janeiro 2015)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dirty="0" smtClean="0">
              <a:solidFill>
                <a:srgbClr val="000000"/>
              </a:solidFill>
            </a:endParaRPr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r>
              <a:rPr lang="pt-PT" dirty="0" smtClean="0">
                <a:solidFill>
                  <a:srgbClr val="000000"/>
                </a:solidFill>
                <a:hlinkClick r:id="rId3"/>
              </a:rPr>
              <a:t>http://www.cm-lisboa.pt/viver/urbanismo/planeamento-urbano/plano-diretor-municipal</a:t>
            </a:r>
            <a:r>
              <a:rPr lang="pt-PT" dirty="0" smtClean="0">
                <a:solidFill>
                  <a:srgbClr val="000000"/>
                </a:solidFill>
              </a:rPr>
              <a:t> (Janeiro 2015)</a:t>
            </a:r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endParaRPr lang="pt-PT" dirty="0" smtClean="0">
              <a:solidFill>
                <a:srgbClr val="000000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dirty="0" smtClean="0">
                <a:solidFill>
                  <a:srgbClr val="000000"/>
                </a:solidFill>
                <a:hlinkClick r:id="rId4"/>
              </a:rPr>
              <a:t>http</a:t>
            </a:r>
            <a:r>
              <a:rPr lang="pt-PT" dirty="0">
                <a:solidFill>
                  <a:srgbClr val="000000"/>
                </a:solidFill>
                <a:hlinkClick r:id="rId4"/>
              </a:rPr>
              <a:t>://www.jfsantoantonio.pt</a:t>
            </a:r>
            <a:r>
              <a:rPr lang="pt-PT" dirty="0" smtClean="0">
                <a:solidFill>
                  <a:srgbClr val="000000"/>
                </a:solidFill>
                <a:hlinkClick r:id="rId4"/>
              </a:rPr>
              <a:t>/</a:t>
            </a:r>
            <a:r>
              <a:rPr lang="pt-PT" dirty="0" smtClean="0">
                <a:solidFill>
                  <a:srgbClr val="000000"/>
                </a:solidFill>
              </a:rPr>
              <a:t> (Fevereiro 2015)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dirty="0" smtClean="0">
              <a:solidFill>
                <a:srgbClr val="000000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dirty="0" smtClean="0">
                <a:solidFill>
                  <a:srgbClr val="000000"/>
                </a:solidFill>
                <a:hlinkClick r:id="rId5"/>
              </a:rPr>
              <a:t>http</a:t>
            </a:r>
            <a:r>
              <a:rPr lang="pt-PT" dirty="0">
                <a:solidFill>
                  <a:srgbClr val="000000"/>
                </a:solidFill>
                <a:hlinkClick r:id="rId5"/>
              </a:rPr>
              <a:t>://</a:t>
            </a:r>
            <a:r>
              <a:rPr lang="pt-PT" dirty="0" smtClean="0">
                <a:solidFill>
                  <a:srgbClr val="000000"/>
                </a:solidFill>
                <a:hlinkClick r:id="rId5"/>
              </a:rPr>
              <a:t>www.cm-lisboa.pt/participar/uma-praca-em-cada-bairro</a:t>
            </a:r>
            <a:r>
              <a:rPr lang="pt-PT" dirty="0" smtClean="0">
                <a:solidFill>
                  <a:srgbClr val="000000"/>
                </a:solidFill>
              </a:rPr>
              <a:t> (Fevereiro 2015)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dirty="0" smtClean="0">
              <a:solidFill>
                <a:srgbClr val="000000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dirty="0">
                <a:solidFill>
                  <a:srgbClr val="000000"/>
                </a:solidFill>
                <a:hlinkClick r:id="rId6"/>
              </a:rPr>
              <a:t>http://www.arcgis.com/features</a:t>
            </a:r>
            <a:r>
              <a:rPr lang="pt-PT" dirty="0" smtClean="0">
                <a:solidFill>
                  <a:srgbClr val="000000"/>
                </a:solidFill>
                <a:hlinkClick r:id="rId6"/>
              </a:rPr>
              <a:t>/</a:t>
            </a:r>
            <a:r>
              <a:rPr lang="pt-PT" dirty="0" smtClean="0">
                <a:solidFill>
                  <a:srgbClr val="000000"/>
                </a:solidFill>
              </a:rPr>
              <a:t> (Março 2015)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dirty="0" smtClean="0">
              <a:solidFill>
                <a:srgbClr val="000000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PT" dirty="0" smtClean="0">
                <a:solidFill>
                  <a:srgbClr val="000000"/>
                </a:solidFill>
              </a:rPr>
              <a:t>Bico, Margarida </a:t>
            </a:r>
            <a:r>
              <a:rPr lang="pt-PT" dirty="0" smtClean="0">
                <a:solidFill>
                  <a:srgbClr val="000000"/>
                </a:solidFill>
                <a:hlinkClick r:id="rId7"/>
              </a:rPr>
              <a:t>http://www.panoramio.com/user/5707675?with_photo_id=64783719</a:t>
            </a:r>
            <a:r>
              <a:rPr lang="pt-PT" dirty="0" smtClean="0">
                <a:solidFill>
                  <a:srgbClr val="000000"/>
                </a:solidFill>
              </a:rPr>
              <a:t> (Março 2015)</a:t>
            </a: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dirty="0" smtClean="0">
              <a:solidFill>
                <a:srgbClr val="000000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pt-PT" dirty="0" smtClean="0">
              <a:solidFill>
                <a:srgbClr val="000000"/>
              </a:solidFill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pt-PT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  <a:p>
            <a:pPr marL="285750" marR="0" indent="-28575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pt-P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527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764704"/>
            <a:ext cx="6120680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4400" b="0" i="0" u="none" strike="noStrike" cap="none" spc="0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Calibri" panose="020F0502020204030204" pitchFamily="34" charset="0"/>
                <a:sym typeface="Georgia"/>
              </a:rPr>
              <a:t>Autores:</a:t>
            </a:r>
            <a:endParaRPr kumimoji="0" lang="pt-PT" sz="4400" b="0" i="0" u="none" strike="noStrike" cap="none" spc="0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FillTx/>
              <a:latin typeface="Calibri" panose="020F0502020204030204" pitchFamily="34" charset="0"/>
              <a:sym typeface="Georgia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6733" y="1779331"/>
            <a:ext cx="1290155" cy="193523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926" y="1752270"/>
            <a:ext cx="1290154" cy="19352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191" y="1743988"/>
            <a:ext cx="1313717" cy="19705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926" y="4256004"/>
            <a:ext cx="1428663" cy="21411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7191" y="4256004"/>
            <a:ext cx="1427146" cy="214072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0461" y="4256004"/>
            <a:ext cx="1422697" cy="213208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331640" y="3723901"/>
            <a:ext cx="198526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600" dirty="0" smtClean="0">
                <a:solidFill>
                  <a:srgbClr val="000000"/>
                </a:solidFill>
              </a:rPr>
              <a:t>Alexandre Sebastião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423266" y="3723901"/>
            <a:ext cx="1731981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Catarina Ferreira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304972" y="3723901"/>
            <a:ext cx="181508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Inês Pacheco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780461" y="6400962"/>
            <a:ext cx="1445208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Ivo</a:t>
            </a:r>
            <a:r>
              <a:rPr kumimoji="0" lang="pt-PT" sz="16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 Gomes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476067" y="6400962"/>
            <a:ext cx="170226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600" dirty="0" smtClean="0">
                <a:solidFill>
                  <a:srgbClr val="000000"/>
                </a:solidFill>
              </a:rPr>
              <a:t> Inês Morais</a:t>
            </a:r>
            <a:endParaRPr kumimoji="0" lang="pt-PT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062447" y="6400962"/>
            <a:ext cx="174320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Georgia"/>
              </a:rPr>
              <a:t>Marta </a:t>
            </a:r>
            <a:r>
              <a:rPr lang="pt-PT" sz="1400" dirty="0" smtClean="0">
                <a:solidFill>
                  <a:srgbClr val="000000"/>
                </a:solidFill>
              </a:rPr>
              <a:t>Gomes da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1400" dirty="0" smtClean="0">
                <a:solidFill>
                  <a:srgbClr val="000000"/>
                </a:solidFill>
              </a:rPr>
              <a:t> Silva</a:t>
            </a:r>
            <a:endParaRPr kumimoji="0" lang="pt-PT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99212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384519" y="349580"/>
            <a:ext cx="8229600" cy="106984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A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Praça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da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Alegria</a:t>
            </a:r>
            <a:endParaRPr sz="4000" dirty="0">
              <a:solidFill>
                <a:srgbClr val="424456"/>
              </a:solidFill>
              <a:latin typeface="Calibri" pitchFamily="34" charset="0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771800" y="1268760"/>
            <a:ext cx="3456384" cy="2448272"/>
            <a:chOff x="0" y="0"/>
            <a:chExt cx="4305300" cy="3225800"/>
          </a:xfrm>
        </p:grpSpPr>
        <p:pic>
          <p:nvPicPr>
            <p:cNvPr id="1027" name="Picture 3" descr="Foto Antiga 2-enhanc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305300" cy="3225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>
              <a:off x="0" y="0"/>
              <a:ext cx="4305300" cy="3225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00"/>
                </a:cxn>
                <a:cxn ang="0">
                  <a:pos x="8" y="21600"/>
                </a:cxn>
                <a:cxn ang="0">
                  <a:pos x="21600" y="21600"/>
                </a:cxn>
                <a:cxn ang="0">
                  <a:pos x="21600" y="0"/>
                </a:cxn>
                <a:cxn ang="0">
                  <a:pos x="21592" y="0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8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2159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solid"/>
              <a:miter lim="400000"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</p:grpSp>
      <p:pic>
        <p:nvPicPr>
          <p:cNvPr id="8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7.png" descr="C:\Users\catarina.oferreira\Pictures\CM lisboa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6.jpg" descr="C:\Users\catarina.oferreira\Pictures\nos propomos.jp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Imagem 14" descr="Jardim Alfredo Keil, Praça da Alegria, Lisboa, Portugal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66900">
            <a:off x="557080" y="3367303"/>
            <a:ext cx="3112135" cy="2333625"/>
          </a:xfrm>
          <a:prstGeom prst="rect">
            <a:avLst/>
          </a:prstGeom>
          <a:ln w="12700" cap="flat">
            <a:solidFill>
              <a:srgbClr val="000000"/>
            </a:solidFill>
            <a:prstDash val="solid"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pic>
        <p:nvPicPr>
          <p:cNvPr id="16" name="Imagem 15" descr=" Jardim Alfredo Keil, Praça da Alegria, Lisboa, Portugal- a urbanização da praça teve o seu apogeu em meados do século XIX, com a criação do Passeio Público, ali vizinho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603317">
            <a:off x="5177486" y="3611089"/>
            <a:ext cx="3109507" cy="2260269"/>
          </a:xfrm>
          <a:prstGeom prst="rect">
            <a:avLst/>
          </a:prstGeom>
          <a:ln w="12700" cap="flat">
            <a:solidFill>
              <a:srgbClr val="000000"/>
            </a:solidFill>
            <a:prstDash val="solid"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1" cy="1066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A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Praça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na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cidade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de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Lisboa</a:t>
            </a:r>
            <a:endParaRPr sz="4000" dirty="0">
              <a:solidFill>
                <a:srgbClr val="424456"/>
              </a:solidFill>
              <a:latin typeface="Calibri" pitchFamily="34" charset="0"/>
            </a:endParaRPr>
          </a:p>
        </p:txBody>
      </p:sp>
      <p:pic>
        <p:nvPicPr>
          <p:cNvPr id="84" name="image8.png" descr="Google Maps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15616" y="1556791"/>
            <a:ext cx="6898255" cy="3823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6.jpg" descr="C:\Users\catarina.oferreira\Pictures\nos propomos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7.png" descr="C:\Users\catarina.oferreira\Pictures\CM lisboa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Shape 91"/>
          <p:cNvSpPr/>
          <p:nvPr/>
        </p:nvSpPr>
        <p:spPr>
          <a:xfrm>
            <a:off x="1043608" y="5445223"/>
            <a:ext cx="712879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/>
            <a:r>
              <a:t>https://www.google.pt/maps/place/Praça+da+Alegria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467543" y="764704"/>
            <a:ext cx="8229601" cy="1066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Objetivos</a:t>
            </a:r>
            <a:endParaRPr sz="4000" dirty="0">
              <a:solidFill>
                <a:srgbClr val="424456"/>
              </a:solidFill>
              <a:latin typeface="Calibri" pitchFamily="34" charset="0"/>
            </a:endParaRP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229600" cy="451368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 dirty="0" err="1">
                <a:latin typeface="Calibri" pitchFamily="34" charset="0"/>
              </a:rPr>
              <a:t>Valorização</a:t>
            </a:r>
            <a:r>
              <a:rPr sz="2800" dirty="0">
                <a:latin typeface="Calibri" pitchFamily="34" charset="0"/>
              </a:rPr>
              <a:t>, </a:t>
            </a:r>
            <a:r>
              <a:rPr sz="2800" dirty="0" err="1">
                <a:latin typeface="Calibri" pitchFamily="34" charset="0"/>
              </a:rPr>
              <a:t>requalificação</a:t>
            </a:r>
            <a:r>
              <a:rPr sz="2800" dirty="0">
                <a:latin typeface="Calibri" pitchFamily="34" charset="0"/>
              </a:rPr>
              <a:t> e </a:t>
            </a:r>
            <a:r>
              <a:rPr sz="2800" dirty="0" err="1">
                <a:latin typeface="Calibri" pitchFamily="34" charset="0"/>
              </a:rPr>
              <a:t>preservação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da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praça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tendo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em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conta</a:t>
            </a:r>
            <a:r>
              <a:rPr sz="2800" dirty="0">
                <a:latin typeface="Calibri" pitchFamily="34" charset="0"/>
              </a:rPr>
              <a:t> as </a:t>
            </a:r>
            <a:r>
              <a:rPr sz="2800" dirty="0" err="1">
                <a:latin typeface="Calibri" pitchFamily="34" charset="0"/>
              </a:rPr>
              <a:t>necessidades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da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população</a:t>
            </a:r>
            <a:r>
              <a:rPr sz="2800" dirty="0">
                <a:latin typeface="Calibri" pitchFamily="34" charset="0"/>
              </a:rPr>
              <a:t> e a </a:t>
            </a:r>
            <a:r>
              <a:rPr sz="2800" dirty="0" err="1">
                <a:latin typeface="Calibri" pitchFamily="34" charset="0"/>
              </a:rPr>
              <a:t>integração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da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praça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na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área</a:t>
            </a:r>
            <a:r>
              <a:rPr sz="2800" dirty="0">
                <a:latin typeface="Calibri" pitchFamily="34" charset="0"/>
              </a:rPr>
              <a:t> central de </a:t>
            </a:r>
            <a:r>
              <a:rPr sz="2800" dirty="0" err="1">
                <a:latin typeface="Calibri" pitchFamily="34" charset="0"/>
              </a:rPr>
              <a:t>Lisboa</a:t>
            </a:r>
            <a:r>
              <a:rPr sz="2800" dirty="0">
                <a:latin typeface="Calibri" pitchFamily="34" charset="0"/>
              </a:rPr>
              <a:t/>
            </a:r>
            <a:br>
              <a:rPr sz="2800" dirty="0">
                <a:latin typeface="Calibri" pitchFamily="34" charset="0"/>
              </a:rPr>
            </a:br>
            <a:endParaRPr sz="2800" dirty="0">
              <a:latin typeface="Calibri" pitchFamily="34" charset="0"/>
            </a:endParaRPr>
          </a:p>
          <a:p>
            <a:pPr lvl="0" algn="just">
              <a:defRPr sz="1800"/>
            </a:pPr>
            <a:r>
              <a:rPr sz="2800" dirty="0" err="1">
                <a:latin typeface="Calibri" pitchFamily="34" charset="0"/>
              </a:rPr>
              <a:t>Apostar</a:t>
            </a:r>
            <a:r>
              <a:rPr sz="2800" dirty="0">
                <a:latin typeface="Calibri" pitchFamily="34" charset="0"/>
              </a:rPr>
              <a:t> no </a:t>
            </a:r>
            <a:r>
              <a:rPr sz="2800" dirty="0" err="1">
                <a:latin typeface="Calibri" pitchFamily="34" charset="0"/>
              </a:rPr>
              <a:t>aumento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da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diversidade</a:t>
            </a:r>
            <a:r>
              <a:rPr sz="2800" dirty="0">
                <a:latin typeface="Calibri" pitchFamily="34" charset="0"/>
              </a:rPr>
              <a:t> do local e </a:t>
            </a:r>
            <a:r>
              <a:rPr sz="2800" dirty="0" err="1">
                <a:latin typeface="Calibri" pitchFamily="34" charset="0"/>
              </a:rPr>
              <a:t>na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ligação</a:t>
            </a:r>
            <a:r>
              <a:rPr sz="2800" dirty="0">
                <a:latin typeface="Calibri" pitchFamily="34" charset="0"/>
              </a:rPr>
              <a:t> das </a:t>
            </a:r>
            <a:r>
              <a:rPr sz="2800" dirty="0" err="1">
                <a:latin typeface="Calibri" pitchFamily="34" charset="0"/>
              </a:rPr>
              <a:t>diferentes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faixas</a:t>
            </a:r>
            <a:r>
              <a:rPr sz="2800" dirty="0">
                <a:latin typeface="Calibri" pitchFamily="34" charset="0"/>
              </a:rPr>
              <a:t> </a:t>
            </a:r>
            <a:r>
              <a:rPr sz="2800" dirty="0" err="1">
                <a:latin typeface="Calibri" pitchFamily="34" charset="0"/>
              </a:rPr>
              <a:t>etárias</a:t>
            </a:r>
            <a:endParaRPr sz="2800" dirty="0">
              <a:latin typeface="Calibri" pitchFamily="34" charset="0"/>
            </a:endParaRPr>
          </a:p>
        </p:txBody>
      </p:sp>
      <p:pic>
        <p:nvPicPr>
          <p:cNvPr id="108" name="image2.jpg" descr="C:\Users\catarina.oferreira\Pictures\ciencia viva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3.png" descr="C:\Users\catarina.oferreira\Pictures\esmavc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image4.jpg" descr="C:\Users\catarina.oferreira\Pictures\esri pt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image5.jpg" descr="C:\Users\catarina.oferreira\Pictures\igot ul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6.jpg" descr="C:\Users\catarina.oferreira\Pictures\nos propomos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7.png" descr="C:\Users\catarina.oferreira\Pictures\CM lisboa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xfrm>
            <a:off x="467543" y="260647"/>
            <a:ext cx="8229601" cy="1066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Planta</a:t>
            </a:r>
            <a:r>
              <a:rPr sz="4000" dirty="0">
                <a:solidFill>
                  <a:srgbClr val="424456"/>
                </a:solidFill>
                <a:latin typeface="Calibri" pitchFamily="34" charset="0"/>
              </a:rPr>
              <a:t> </a:t>
            </a:r>
            <a:r>
              <a:rPr sz="4000" dirty="0" err="1">
                <a:solidFill>
                  <a:srgbClr val="424456"/>
                </a:solidFill>
                <a:latin typeface="Calibri" pitchFamily="34" charset="0"/>
              </a:rPr>
              <a:t>Funcional</a:t>
            </a:r>
            <a:endParaRPr sz="4000" dirty="0">
              <a:solidFill>
                <a:srgbClr val="424456"/>
              </a:solidFill>
              <a:latin typeface="Calibri" pitchFamily="34" charset="0"/>
            </a:endParaRPr>
          </a:p>
        </p:txBody>
      </p:sp>
      <p:pic>
        <p:nvPicPr>
          <p:cNvPr id="116" name="image10.png" descr="Planta Funcional.pn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71599" y="1268759"/>
            <a:ext cx="5976665" cy="3603297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79511" y="5085184"/>
            <a:ext cx="360042" cy="216025"/>
          </a:xfrm>
          <a:prstGeom prst="rect">
            <a:avLst/>
          </a:prstGeom>
          <a:solidFill>
            <a:srgbClr val="FF0000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179511" y="5373215"/>
            <a:ext cx="360042" cy="216025"/>
          </a:xfrm>
          <a:prstGeom prst="rect">
            <a:avLst/>
          </a:prstGeom>
          <a:solidFill>
            <a:srgbClr val="FFC000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4571999" y="5661247"/>
            <a:ext cx="360042" cy="216025"/>
          </a:xfrm>
          <a:prstGeom prst="rect">
            <a:avLst/>
          </a:prstGeom>
          <a:solidFill>
            <a:srgbClr val="0070C0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4571999" y="5373215"/>
            <a:ext cx="360042" cy="216025"/>
          </a:xfrm>
          <a:prstGeom prst="rect">
            <a:avLst/>
          </a:prstGeom>
          <a:solidFill>
            <a:srgbClr val="00B0F0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2339751" y="5661247"/>
            <a:ext cx="360041" cy="216025"/>
          </a:xfrm>
          <a:prstGeom prst="rect">
            <a:avLst/>
          </a:prstGeom>
          <a:solidFill>
            <a:srgbClr val="0DE912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2" name="Shape 122"/>
          <p:cNvSpPr/>
          <p:nvPr/>
        </p:nvSpPr>
        <p:spPr>
          <a:xfrm>
            <a:off x="179511" y="5661247"/>
            <a:ext cx="360042" cy="216025"/>
          </a:xfrm>
          <a:prstGeom prst="rect">
            <a:avLst/>
          </a:prstGeom>
          <a:solidFill>
            <a:srgbClr val="FFFF00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3" name="Shape 123"/>
          <p:cNvSpPr/>
          <p:nvPr/>
        </p:nvSpPr>
        <p:spPr>
          <a:xfrm>
            <a:off x="2339751" y="5373215"/>
            <a:ext cx="360041" cy="216025"/>
          </a:xfrm>
          <a:prstGeom prst="rect">
            <a:avLst/>
          </a:prstGeom>
          <a:solidFill>
            <a:srgbClr val="1E5C2D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4571999" y="5085184"/>
            <a:ext cx="360042" cy="216025"/>
          </a:xfrm>
          <a:prstGeom prst="rect">
            <a:avLst/>
          </a:prstGeom>
          <a:solidFill>
            <a:srgbClr val="002060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5" name="Shape 125"/>
          <p:cNvSpPr/>
          <p:nvPr/>
        </p:nvSpPr>
        <p:spPr>
          <a:xfrm>
            <a:off x="2339751" y="5085184"/>
            <a:ext cx="360041" cy="216025"/>
          </a:xfrm>
          <a:prstGeom prst="rect">
            <a:avLst/>
          </a:prstGeom>
          <a:solidFill>
            <a:srgbClr val="8588A2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Shape 126"/>
          <p:cNvSpPr/>
          <p:nvPr/>
        </p:nvSpPr>
        <p:spPr>
          <a:xfrm>
            <a:off x="6372199" y="5085184"/>
            <a:ext cx="360041" cy="216025"/>
          </a:xfrm>
          <a:prstGeom prst="rect">
            <a:avLst/>
          </a:prstGeom>
          <a:solidFill>
            <a:srgbClr val="D60093"/>
          </a:soli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683567" y="5085184"/>
            <a:ext cx="122413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Património</a:t>
            </a:r>
          </a:p>
        </p:txBody>
      </p:sp>
      <p:sp>
        <p:nvSpPr>
          <p:cNvPr id="128" name="Shape 128"/>
          <p:cNvSpPr/>
          <p:nvPr/>
        </p:nvSpPr>
        <p:spPr>
          <a:xfrm>
            <a:off x="683567" y="5373215"/>
            <a:ext cx="122413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Edifício em obras</a:t>
            </a:r>
          </a:p>
        </p:txBody>
      </p:sp>
      <p:sp>
        <p:nvSpPr>
          <p:cNvPr id="129" name="Shape 129"/>
          <p:cNvSpPr/>
          <p:nvPr/>
        </p:nvSpPr>
        <p:spPr>
          <a:xfrm>
            <a:off x="755576" y="5661247"/>
            <a:ext cx="1224137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Habitação</a:t>
            </a:r>
          </a:p>
        </p:txBody>
      </p:sp>
      <p:sp>
        <p:nvSpPr>
          <p:cNvPr id="130" name="Shape 130"/>
          <p:cNvSpPr/>
          <p:nvPr/>
        </p:nvSpPr>
        <p:spPr>
          <a:xfrm>
            <a:off x="6876256" y="5013176"/>
            <a:ext cx="122413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Espaço Espectante</a:t>
            </a:r>
          </a:p>
        </p:txBody>
      </p:sp>
      <p:sp>
        <p:nvSpPr>
          <p:cNvPr id="131" name="Shape 131"/>
          <p:cNvSpPr/>
          <p:nvPr/>
        </p:nvSpPr>
        <p:spPr>
          <a:xfrm>
            <a:off x="5004048" y="5661247"/>
            <a:ext cx="129614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Comércio Vestuário</a:t>
            </a:r>
          </a:p>
        </p:txBody>
      </p:sp>
      <p:sp>
        <p:nvSpPr>
          <p:cNvPr id="132" name="Shape 132"/>
          <p:cNvSpPr/>
          <p:nvPr/>
        </p:nvSpPr>
        <p:spPr>
          <a:xfrm>
            <a:off x="5004048" y="5373215"/>
            <a:ext cx="122413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Comércio Outros</a:t>
            </a:r>
          </a:p>
        </p:txBody>
      </p:sp>
      <p:sp>
        <p:nvSpPr>
          <p:cNvPr id="133" name="Shape 133"/>
          <p:cNvSpPr/>
          <p:nvPr/>
        </p:nvSpPr>
        <p:spPr>
          <a:xfrm>
            <a:off x="5004048" y="4941168"/>
            <a:ext cx="122413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Comércio Alimentar</a:t>
            </a:r>
          </a:p>
        </p:txBody>
      </p:sp>
      <p:sp>
        <p:nvSpPr>
          <p:cNvPr id="134" name="Shape 134"/>
          <p:cNvSpPr/>
          <p:nvPr/>
        </p:nvSpPr>
        <p:spPr>
          <a:xfrm>
            <a:off x="2843807" y="5661247"/>
            <a:ext cx="122413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Serviços Privados</a:t>
            </a:r>
          </a:p>
        </p:txBody>
      </p:sp>
      <p:sp>
        <p:nvSpPr>
          <p:cNvPr id="135" name="Shape 135"/>
          <p:cNvSpPr/>
          <p:nvPr/>
        </p:nvSpPr>
        <p:spPr>
          <a:xfrm>
            <a:off x="2843807" y="5373215"/>
            <a:ext cx="122413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Serviços Públicos</a:t>
            </a:r>
          </a:p>
        </p:txBody>
      </p:sp>
      <p:sp>
        <p:nvSpPr>
          <p:cNvPr id="136" name="Shape 136"/>
          <p:cNvSpPr/>
          <p:nvPr/>
        </p:nvSpPr>
        <p:spPr>
          <a:xfrm>
            <a:off x="2843807" y="5085184"/>
            <a:ext cx="1224138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pPr lvl="0">
              <a:defRPr sz="1800"/>
            </a:pPr>
            <a:r>
              <a:rPr sz="1200"/>
              <a:t>Devoluto</a:t>
            </a:r>
          </a:p>
        </p:txBody>
      </p:sp>
      <p:sp>
        <p:nvSpPr>
          <p:cNvPr id="137" name="Shape 137"/>
          <p:cNvSpPr/>
          <p:nvPr/>
        </p:nvSpPr>
        <p:spPr>
          <a:xfrm>
            <a:off x="6372199" y="5589239"/>
            <a:ext cx="432049" cy="1"/>
          </a:xfrm>
          <a:prstGeom prst="line">
            <a:avLst/>
          </a:prstGeom>
          <a:ln w="31750">
            <a:solidFill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6948264" y="5517231"/>
            <a:ext cx="108012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Pisos Inferiores</a:t>
            </a:r>
          </a:p>
        </p:txBody>
      </p:sp>
      <p:sp>
        <p:nvSpPr>
          <p:cNvPr id="139" name="Shape 139"/>
          <p:cNvSpPr/>
          <p:nvPr/>
        </p:nvSpPr>
        <p:spPr>
          <a:xfrm>
            <a:off x="6372199" y="5733255"/>
            <a:ext cx="360041" cy="216025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2999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/>
          </a:gradFill>
          <a:ln w="19050">
            <a:solidFill>
              <a:srgbClr val="3D3D65"/>
            </a:solidFill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6948264" y="5805263"/>
            <a:ext cx="122413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sz="1000"/>
              <a:t>Pisos Superiores</a:t>
            </a:r>
          </a:p>
        </p:txBody>
      </p:sp>
      <p:pic>
        <p:nvPicPr>
          <p:cNvPr id="141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6.jpg" descr="C:\Users\catarina.oferreira\Pictures\nos propomos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7.png" descr="C:\Users\catarina.oferreira\Pictures\CM lisboa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11.gif" descr="http://1.bp.blogspot.com/_h3aZ5dGGSeo/TKYPYJpaGdI/AAAAAAAAACQ/PL3NKHScSKs/s1600/icon_arcgis.gif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7133183" y="2852935"/>
            <a:ext cx="2010817" cy="111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395536" y="980728"/>
            <a:ext cx="4032321" cy="567593"/>
          </a:xfrm>
          <a:prstGeom prst="rect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b="1" dirty="0" err="1">
                <a:solidFill>
                  <a:srgbClr val="414141"/>
                </a:solidFill>
                <a:latin typeface="Calibri" pitchFamily="34" charset="0"/>
              </a:rPr>
              <a:t>Oportunidades</a:t>
            </a:r>
            <a:r>
              <a:rPr sz="2800" b="1" dirty="0">
                <a:solidFill>
                  <a:srgbClr val="414141"/>
                </a:solidFill>
                <a:latin typeface="Calibri" pitchFamily="34" charset="0"/>
              </a:rPr>
              <a:t> </a:t>
            </a:r>
            <a:r>
              <a:rPr sz="2800" b="1" dirty="0">
                <a:solidFill>
                  <a:srgbClr val="414141"/>
                </a:solidFill>
              </a:rPr>
              <a:t>	</a:t>
            </a:r>
          </a:p>
        </p:txBody>
      </p:sp>
      <p:sp>
        <p:nvSpPr>
          <p:cNvPr id="150" name="Shape 150"/>
          <p:cNvSpPr/>
          <p:nvPr/>
        </p:nvSpPr>
        <p:spPr>
          <a:xfrm>
            <a:off x="395536" y="1988840"/>
            <a:ext cx="4032321" cy="3456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65759" lvl="0" indent="-256031"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sz="2000" dirty="0">
                <a:latin typeface="Calibri" pitchFamily="34" charset="0"/>
              </a:rPr>
              <a:t>Ponto de </a:t>
            </a:r>
            <a:r>
              <a:rPr sz="2000" dirty="0" err="1">
                <a:latin typeface="Calibri" pitchFamily="34" charset="0"/>
              </a:rPr>
              <a:t>interesse</a:t>
            </a:r>
            <a:r>
              <a:rPr sz="2000" dirty="0">
                <a:latin typeface="Calibri" pitchFamily="34" charset="0"/>
              </a:rPr>
              <a:t> </a:t>
            </a:r>
            <a:r>
              <a:rPr sz="2000" dirty="0" err="1">
                <a:latin typeface="Calibri" pitchFamily="34" charset="0"/>
              </a:rPr>
              <a:t>para</a:t>
            </a:r>
            <a:r>
              <a:rPr sz="2000" dirty="0">
                <a:latin typeface="Calibri" pitchFamily="34" charset="0"/>
              </a:rPr>
              <a:t> </a:t>
            </a:r>
            <a:r>
              <a:rPr sz="2000" dirty="0" err="1">
                <a:latin typeface="Calibri" pitchFamily="34" charset="0"/>
              </a:rPr>
              <a:t>turistas</a:t>
            </a:r>
            <a:r>
              <a:rPr sz="2000" dirty="0" smtClean="0">
                <a:latin typeface="Calibri" pitchFamily="34" charset="0"/>
              </a:rPr>
              <a:t>;</a:t>
            </a:r>
            <a:endParaRPr lang="pt-PT" sz="2000" dirty="0" smtClean="0">
              <a:latin typeface="Calibri" pitchFamily="34" charset="0"/>
            </a:endParaRPr>
          </a:p>
          <a:p>
            <a:pPr marL="365759" lvl="0" indent="-256031"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endParaRPr sz="2000" dirty="0">
              <a:latin typeface="Calibri" pitchFamily="34" charset="0"/>
            </a:endParaRPr>
          </a:p>
          <a:p>
            <a:pPr marL="365759" lvl="0" indent="-256031"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sz="2000" dirty="0" err="1">
                <a:latin typeface="Calibri" pitchFamily="34" charset="0"/>
              </a:rPr>
              <a:t>Jardim</a:t>
            </a:r>
            <a:r>
              <a:rPr sz="2000" dirty="0">
                <a:latin typeface="Calibri" pitchFamily="34" charset="0"/>
              </a:rPr>
              <a:t> Alfredo </a:t>
            </a:r>
            <a:r>
              <a:rPr sz="2000" dirty="0" err="1">
                <a:latin typeface="Calibri" pitchFamily="34" charset="0"/>
              </a:rPr>
              <a:t>Keil</a:t>
            </a:r>
            <a:r>
              <a:rPr sz="2000" dirty="0" smtClean="0">
                <a:latin typeface="Calibri" pitchFamily="34" charset="0"/>
              </a:rPr>
              <a:t>;</a:t>
            </a:r>
            <a:endParaRPr lang="pt-PT" sz="2000" dirty="0" smtClean="0">
              <a:latin typeface="Calibri" pitchFamily="34" charset="0"/>
            </a:endParaRPr>
          </a:p>
          <a:p>
            <a:pPr marL="365759" lvl="0" indent="-256031"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endParaRPr sz="2000" dirty="0">
              <a:latin typeface="Calibri" pitchFamily="34" charset="0"/>
            </a:endParaRPr>
          </a:p>
          <a:p>
            <a:pPr marL="365759" lvl="0" indent="-256031"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sz="2000" dirty="0" err="1">
                <a:latin typeface="Calibri" pitchFamily="34" charset="0"/>
              </a:rPr>
              <a:t>Localizada</a:t>
            </a:r>
            <a:r>
              <a:rPr sz="2000" dirty="0">
                <a:latin typeface="Calibri" pitchFamily="34" charset="0"/>
              </a:rPr>
              <a:t> no </a:t>
            </a:r>
            <a:r>
              <a:rPr sz="2000" dirty="0" err="1">
                <a:latin typeface="Calibri" pitchFamily="34" charset="0"/>
              </a:rPr>
              <a:t>centro</a:t>
            </a:r>
            <a:r>
              <a:rPr sz="2000" dirty="0">
                <a:latin typeface="Calibri" pitchFamily="34" charset="0"/>
              </a:rPr>
              <a:t> </a:t>
            </a:r>
            <a:r>
              <a:rPr sz="2000" dirty="0" err="1">
                <a:latin typeface="Calibri" pitchFamily="34" charset="0"/>
              </a:rPr>
              <a:t>da</a:t>
            </a:r>
            <a:r>
              <a:rPr sz="2000" dirty="0">
                <a:latin typeface="Calibri" pitchFamily="34" charset="0"/>
              </a:rPr>
              <a:t> </a:t>
            </a:r>
            <a:r>
              <a:rPr sz="2000" dirty="0" err="1">
                <a:latin typeface="Calibri" pitchFamily="34" charset="0"/>
              </a:rPr>
              <a:t>cidade</a:t>
            </a:r>
            <a:r>
              <a:rPr sz="2000" dirty="0">
                <a:latin typeface="Calibri" pitchFamily="34" charset="0"/>
              </a:rPr>
              <a:t>, </a:t>
            </a:r>
            <a:r>
              <a:rPr sz="2000" dirty="0" err="1">
                <a:latin typeface="Calibri" pitchFamily="34" charset="0"/>
              </a:rPr>
              <a:t>junto</a:t>
            </a:r>
            <a:r>
              <a:rPr sz="2000" dirty="0">
                <a:latin typeface="Calibri" pitchFamily="34" charset="0"/>
              </a:rPr>
              <a:t> à </a:t>
            </a:r>
            <a:r>
              <a:rPr sz="2000" dirty="0" err="1">
                <a:latin typeface="Calibri" pitchFamily="34" charset="0"/>
              </a:rPr>
              <a:t>Avenida</a:t>
            </a:r>
            <a:r>
              <a:rPr sz="2000" dirty="0">
                <a:latin typeface="Calibri" pitchFamily="34" charset="0"/>
              </a:rPr>
              <a:t> </a:t>
            </a:r>
            <a:r>
              <a:rPr sz="2000" dirty="0" err="1">
                <a:latin typeface="Calibri" pitchFamily="34" charset="0"/>
              </a:rPr>
              <a:t>da</a:t>
            </a:r>
            <a:r>
              <a:rPr sz="2000" dirty="0">
                <a:latin typeface="Calibri" pitchFamily="34" charset="0"/>
              </a:rPr>
              <a:t> </a:t>
            </a:r>
            <a:r>
              <a:rPr sz="2000" dirty="0" err="1">
                <a:latin typeface="Calibri" pitchFamily="34" charset="0"/>
              </a:rPr>
              <a:t>Liberdade</a:t>
            </a:r>
            <a:r>
              <a:rPr sz="2000" dirty="0" smtClean="0">
                <a:latin typeface="Calibri" pitchFamily="34" charset="0"/>
              </a:rPr>
              <a:t>;</a:t>
            </a:r>
            <a:endParaRPr lang="pt-PT" sz="2000" dirty="0" smtClean="0">
              <a:latin typeface="Calibri" pitchFamily="34" charset="0"/>
            </a:endParaRPr>
          </a:p>
          <a:p>
            <a:pPr marL="365759" lvl="0" indent="-256031"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endParaRPr sz="2000" dirty="0">
              <a:latin typeface="Calibri" pitchFamily="34" charset="0"/>
            </a:endParaRPr>
          </a:p>
          <a:p>
            <a:pPr marL="365759" lvl="0" indent="-256031"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sz="2000" dirty="0" err="1">
                <a:latin typeface="Calibri" pitchFamily="34" charset="0"/>
              </a:rPr>
              <a:t>Localizada</a:t>
            </a:r>
            <a:r>
              <a:rPr sz="2000" dirty="0">
                <a:latin typeface="Calibri" pitchFamily="34" charset="0"/>
              </a:rPr>
              <a:t> </a:t>
            </a:r>
            <a:r>
              <a:rPr sz="2000" dirty="0" err="1">
                <a:latin typeface="Calibri" pitchFamily="34" charset="0"/>
              </a:rPr>
              <a:t>nas</a:t>
            </a:r>
            <a:r>
              <a:rPr sz="2000" dirty="0">
                <a:latin typeface="Calibri" pitchFamily="34" charset="0"/>
              </a:rPr>
              <a:t> </a:t>
            </a:r>
            <a:r>
              <a:rPr sz="2000" dirty="0" err="1">
                <a:latin typeface="Calibri" pitchFamily="34" charset="0"/>
              </a:rPr>
              <a:t>imediações</a:t>
            </a:r>
            <a:r>
              <a:rPr sz="2000" dirty="0">
                <a:latin typeface="Calibri" pitchFamily="34" charset="0"/>
              </a:rPr>
              <a:t> de </a:t>
            </a:r>
            <a:r>
              <a:rPr sz="2000" dirty="0" err="1">
                <a:latin typeface="Calibri" pitchFamily="34" charset="0"/>
              </a:rPr>
              <a:t>áreas</a:t>
            </a:r>
            <a:r>
              <a:rPr sz="2000" dirty="0">
                <a:latin typeface="Calibri" pitchFamily="34" charset="0"/>
              </a:rPr>
              <a:t> de </a:t>
            </a:r>
            <a:r>
              <a:rPr sz="2000" dirty="0" err="1">
                <a:latin typeface="Calibri" pitchFamily="34" charset="0"/>
              </a:rPr>
              <a:t>elevado</a:t>
            </a:r>
            <a:r>
              <a:rPr sz="2000" dirty="0">
                <a:latin typeface="Calibri" pitchFamily="34" charset="0"/>
              </a:rPr>
              <a:t> valor </a:t>
            </a:r>
            <a:r>
              <a:rPr sz="2000" dirty="0" err="1">
                <a:latin typeface="Calibri" pitchFamily="34" charset="0"/>
              </a:rPr>
              <a:t>histórico</a:t>
            </a:r>
            <a:r>
              <a:rPr sz="2000" dirty="0">
                <a:latin typeface="Calibri" pitchFamily="34" charset="0"/>
              </a:rPr>
              <a:t> (ex. </a:t>
            </a:r>
            <a:r>
              <a:rPr sz="2000" dirty="0" err="1">
                <a:latin typeface="Calibri" pitchFamily="34" charset="0"/>
              </a:rPr>
              <a:t>Parque</a:t>
            </a:r>
            <a:r>
              <a:rPr sz="2000" dirty="0">
                <a:latin typeface="Calibri" pitchFamily="34" charset="0"/>
              </a:rPr>
              <a:t> Mayer)</a:t>
            </a:r>
          </a:p>
        </p:txBody>
      </p:sp>
      <p:pic>
        <p:nvPicPr>
          <p:cNvPr id="151" name="image2.jpg" descr="C:\Users\catarina.oferreira\Pictures\ciencia viva.jpg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3.png" descr="C:\Users\catarina.oferreira\Pictures\esmavc.pn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4.jpg" descr="C:\Users\catarina.oferreira\Pictures\esri pt.jp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5.jpg" descr="C:\Users\catarina.oferreira\Pictures\igot ul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6.jpg" descr="C:\Users\catarina.oferreira\Pictures\nos propomos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7.png" descr="C:\Users\catarina.oferreira\Pictures\CM lisboa.pn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m 10" descr=" Jardim Alfredo Keil, Praça da Alegria, Lisboa, Portugal- a urbanização da praça teve o seu apogeu em meados do século XIX, com a criação do Passeio Público, ali vizinho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2060848"/>
            <a:ext cx="3350895" cy="2513330"/>
          </a:xfrm>
          <a:prstGeom prst="rect">
            <a:avLst/>
          </a:prstGeom>
          <a:ln w="12700" cap="flat">
            <a:solidFill>
              <a:srgbClr val="000000"/>
            </a:solidFill>
            <a:prstDash val="solid"/>
            <a:miter lim="400000"/>
          </a:ln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5148064" y="4869160"/>
            <a:ext cx="345638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Jardim Alfredo</a:t>
            </a:r>
            <a:r>
              <a:rPr kumimoji="0" lang="pt-PT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kumimoji="0" lang="pt-PT" sz="14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Georgia"/>
                <a:ea typeface="Georgia"/>
                <a:cs typeface="Georgia"/>
                <a:sym typeface="Georgia"/>
              </a:rPr>
              <a:t>Keil</a:t>
            </a:r>
            <a:endParaRPr kumimoji="0" lang="pt-PT" sz="14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2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animBg="1" advAuto="0"/>
      <p:bldP spid="150" grpId="2" uiExpand="1" build="p" animBg="1" advAuto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72427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ângulo 5"/>
          <p:cNvSpPr/>
          <p:nvPr/>
        </p:nvSpPr>
        <p:spPr>
          <a:xfrm>
            <a:off x="467544" y="1412776"/>
            <a:ext cx="4572000" cy="530914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59" marR="0" lvl="0" indent="-256031" defTabSz="91440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tabLst/>
              <a:defRPr/>
            </a:pPr>
            <a:r>
              <a:rPr lang="pt-PT" sz="2000" dirty="0">
                <a:latin typeface="Calibri" pitchFamily="34" charset="0"/>
              </a:rPr>
              <a:t>Pavimento e mobiliário urbano pouco adequados e/ou em mau estado de conservação</a:t>
            </a:r>
            <a:r>
              <a:rPr lang="pt-PT" sz="2000" dirty="0" smtClean="0">
                <a:latin typeface="Calibri" pitchFamily="34" charset="0"/>
              </a:rPr>
              <a:t>;</a:t>
            </a:r>
          </a:p>
          <a:p>
            <a:pPr marL="365759" marR="0" lvl="0" indent="-256031" defTabSz="91440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tabLst/>
              <a:defRPr/>
            </a:pPr>
            <a:endParaRPr lang="pt-PT" sz="2000" dirty="0" smtClean="0">
              <a:latin typeface="Calibri" pitchFamily="34" charset="0"/>
            </a:endParaRP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pt-PT" sz="2000" dirty="0">
                <a:latin typeface="Calibri" pitchFamily="34" charset="0"/>
              </a:rPr>
              <a:t>Inexistência de espaços lúdicos;</a:t>
            </a: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endParaRPr lang="pt-PT" sz="2000" dirty="0">
              <a:latin typeface="Calibri" pitchFamily="34" charset="0"/>
            </a:endParaRP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pt-PT" sz="2000" dirty="0">
                <a:latin typeface="Calibri" pitchFamily="34" charset="0"/>
              </a:rPr>
              <a:t>Fraca harmonia social;</a:t>
            </a: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endParaRPr lang="pt-PT" sz="2000" dirty="0">
              <a:latin typeface="Calibri" pitchFamily="34" charset="0"/>
            </a:endParaRP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pt-PT" sz="2000" dirty="0" smtClean="0">
                <a:latin typeface="Calibri" pitchFamily="34" charset="0"/>
              </a:rPr>
              <a:t>Ausência de dinamismo comercial;</a:t>
            </a: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endParaRPr lang="pt-PT" sz="2000" dirty="0">
              <a:latin typeface="Calibri" pitchFamily="34" charset="0"/>
            </a:endParaRP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pt-PT" sz="2000" dirty="0">
                <a:latin typeface="Calibri" pitchFamily="34" charset="0"/>
              </a:rPr>
              <a:t>Encerramento de serviços de apoio à população;</a:t>
            </a: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endParaRPr lang="pt-PT" sz="2000" dirty="0">
              <a:latin typeface="Calibri" pitchFamily="34" charset="0"/>
            </a:endParaRP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pt-PT" sz="2000" dirty="0" smtClean="0">
                <a:latin typeface="Calibri" pitchFamily="34" charset="0"/>
              </a:rPr>
              <a:t>Lugar </a:t>
            </a:r>
            <a:r>
              <a:rPr lang="pt-PT" sz="2000" dirty="0">
                <a:latin typeface="Calibri" pitchFamily="34" charset="0"/>
              </a:rPr>
              <a:t>de abrigo para pessoas sem abrigo;</a:t>
            </a: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endParaRPr lang="pt-PT" sz="2000" dirty="0">
              <a:latin typeface="Calibri" pitchFamily="34" charset="0"/>
            </a:endParaRPr>
          </a:p>
          <a:p>
            <a:pPr marL="365759" lvl="0" indent="-256031">
              <a:lnSpc>
                <a:spcPct val="80000"/>
              </a:lnSpc>
              <a:spcBef>
                <a:spcPts val="300"/>
              </a:spcBef>
              <a:buClr>
                <a:srgbClr val="A04DA3"/>
              </a:buClr>
              <a:buSzPct val="100000"/>
              <a:buFont typeface="Georgia"/>
              <a:buChar char="•"/>
            </a:pPr>
            <a:r>
              <a:rPr lang="pt-PT" sz="2000" dirty="0">
                <a:latin typeface="Calibri" pitchFamily="34" charset="0"/>
              </a:rPr>
              <a:t>População envelhecida;</a:t>
            </a:r>
          </a:p>
          <a:p>
            <a:pPr marL="365759" marR="0" lvl="0" indent="-256031" defTabSz="91440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tabLst/>
              <a:defRPr/>
            </a:pPr>
            <a:endParaRPr lang="pt-PT" sz="2000" dirty="0" smtClean="0">
              <a:latin typeface="Calibri" pitchFamily="34" charset="0"/>
            </a:endParaRPr>
          </a:p>
          <a:p>
            <a:pPr marL="365759" marR="0" lvl="0" indent="-256031" defTabSz="91440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A04DA3"/>
              </a:buClr>
              <a:buSzPct val="100000"/>
              <a:buFont typeface="Georgia"/>
              <a:buChar char="•"/>
              <a:tabLst/>
              <a:defRPr/>
            </a:pPr>
            <a:endParaRPr lang="pt-PT" sz="2000" dirty="0">
              <a:latin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352425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92585"/>
            <a:ext cx="5741813" cy="38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4097337" cy="3067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3546375" cy="488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79" y="5446120"/>
            <a:ext cx="88217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639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" name="Chart 174"/>
          <p:cNvGraphicFramePr/>
          <p:nvPr>
            <p:extLst>
              <p:ext uri="{D42A27DB-BD31-4B8C-83A1-F6EECF244321}">
                <p14:modId xmlns:p14="http://schemas.microsoft.com/office/powerpoint/2010/main" xmlns="" val="839914007"/>
              </p:ext>
            </p:extLst>
          </p:nvPr>
        </p:nvGraphicFramePr>
        <p:xfrm>
          <a:off x="395536" y="548680"/>
          <a:ext cx="83529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5" name="image2.jpg" descr="C:\Users\catarina.oferreira\Pictures\ciencia viva.jp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516216" y="6021287"/>
            <a:ext cx="1008113" cy="6147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3.png" descr="C:\Users\catarina.oferreira\Pictures\esmavc.png"/>
          <p:cNvPicPr/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788024" y="6309319"/>
            <a:ext cx="1052425" cy="267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4.jpg" descr="C:\Users\catarina.oferreira\Pictures\esri pt.jp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203848" y="6309319"/>
            <a:ext cx="1193580" cy="280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5.jpg" descr="C:\Users\catarina.oferreira\Pictures\igot ul.jp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23527" y="6237311"/>
            <a:ext cx="1048867" cy="401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6.jpg" descr="C:\Users\catarina.oferreira\Pictures\nos propomos.jpg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8110150" y="5402953"/>
            <a:ext cx="1033850" cy="145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7.png" descr="C:\Users\catarina.oferreira\Pictures\CM lisboa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763688" y="6237311"/>
            <a:ext cx="1097794" cy="421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53548A"/>
          </a:solidFill>
          <a:prstDash val="solid"/>
          <a:beve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53548A"/>
          </a:solidFill>
          <a:prstDash val="solid"/>
          <a:bevel/>
        </a:ln>
        <a:effectLst>
          <a:outerShdw blurRad="50800" dist="254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rgbClr val="53548A"/>
          </a:solidFill>
          <a:prstDash val="solid"/>
          <a:bevel/>
        </a:ln>
        <a:effectLst>
          <a:outerShdw blurRad="50800" dist="25400" dir="5400000" rotWithShape="0">
            <a:srgbClr val="000000">
              <a:alpha val="4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flat">
          <a:solidFill>
            <a:srgbClr val="53548A"/>
          </a:solidFill>
          <a:prstDash val="solid"/>
          <a:bevel/>
        </a:ln>
        <a:effectLst>
          <a:outerShdw blurRad="50800" dist="25400" dir="5400000" rotWithShape="0">
            <a:srgbClr val="000000">
              <a:alpha val="4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397</Words>
  <Application>Microsoft Office PowerPoint</Application>
  <PresentationFormat>Apresentação no Ecrã (4:3)</PresentationFormat>
  <Paragraphs>101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Default</vt:lpstr>
      <vt:lpstr> Projeto “Nós Propomos!” “Valorizar a Praça” Caso da Praça da Alegria, Lisboa        4 de maio de 2015 </vt:lpstr>
      <vt:lpstr>Área em Estudo</vt:lpstr>
      <vt:lpstr>A Praça da Alegria</vt:lpstr>
      <vt:lpstr>A Praça na cidade de Lisboa</vt:lpstr>
      <vt:lpstr>Objetivos</vt:lpstr>
      <vt:lpstr>Planta Funcional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Projeto “Uma Praça em cada Bairro”</vt:lpstr>
      <vt:lpstr>Articulação com o PDM</vt:lpstr>
      <vt:lpstr>Propostas de Intervenção</vt:lpstr>
      <vt:lpstr>Diapositivo 17</vt:lpstr>
      <vt:lpstr>Diapositivo 18</vt:lpstr>
      <vt:lpstr>Diapositivo 19</vt:lpstr>
      <vt:lpstr>Diapositivo 20</vt:lpstr>
      <vt:lpstr>Diapositivo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“Nós Propomos!” “Valorizar a Praça” Caso da Praça da Alegria, Lisboa        4 de maio de 2015</dc:title>
  <dc:creator>Geral</dc:creator>
  <cp:lastModifiedBy>Catarina Ferreira</cp:lastModifiedBy>
  <cp:revision>27</cp:revision>
  <dcterms:modified xsi:type="dcterms:W3CDTF">2015-04-21T19:09:49Z</dcterms:modified>
</cp:coreProperties>
</file>