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288" r:id="rId3"/>
    <p:sldId id="269" r:id="rId4"/>
    <p:sldId id="279" r:id="rId5"/>
    <p:sldId id="283" r:id="rId6"/>
    <p:sldId id="290" r:id="rId7"/>
    <p:sldId id="271" r:id="rId8"/>
    <p:sldId id="282" r:id="rId9"/>
    <p:sldId id="280" r:id="rId10"/>
    <p:sldId id="286" r:id="rId11"/>
    <p:sldId id="287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7" d="100"/>
          <a:sy n="77" d="100"/>
        </p:scale>
        <p:origin x="-414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Folha_de_C_lculo_do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2949873846474056"/>
                  <c:y val="-0.15188686015687999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 smtClean="0">
                        <a:solidFill>
                          <a:schemeClr val="bg1"/>
                        </a:solidFill>
                      </a:rPr>
                      <a:t>60,7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32639048773873E-7"/>
                  <c:y val="2.972513852435112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/>
                      <a:t>Em Reabilitação
4,5%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9619192337795"/>
                      <c:h val="0.2083333333333333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4298399614641064"/>
                  <c:y val="7.1084795548003427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 smtClean="0">
                        <a:solidFill>
                          <a:schemeClr val="bg1"/>
                        </a:solidFill>
                      </a:rPr>
                      <a:t>34,8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'Lista de Moradias na Rua C.Reis'!$A$95:$A$97</c:f>
              <c:strCache>
                <c:ptCount val="3"/>
                <c:pt idx="0">
                  <c:v>Degradadas</c:v>
                </c:pt>
                <c:pt idx="1">
                  <c:v>Em reabilitação</c:v>
                </c:pt>
                <c:pt idx="2">
                  <c:v>Reabilitadas</c:v>
                </c:pt>
              </c:strCache>
            </c:strRef>
          </c:cat>
          <c:val>
            <c:numRef>
              <c:f>'Lista de Moradias na Rua C.Reis'!$B$95:$B$97</c:f>
              <c:numCache>
                <c:formatCode>General</c:formatCode>
                <c:ptCount val="3"/>
                <c:pt idx="0">
                  <c:v>82</c:v>
                </c:pt>
                <c:pt idx="1">
                  <c:v>6</c:v>
                </c:pt>
                <c:pt idx="2">
                  <c:v>47</c:v>
                </c:pt>
              </c:numCache>
            </c:numRef>
          </c:val>
        </c:ser>
        <c:ser>
          <c:idx val="1"/>
          <c:order val="1"/>
          <c:explosion val="25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'Lista de Moradias na Rua C.Reis'!$A$95:$A$97</c:f>
              <c:strCache>
                <c:ptCount val="3"/>
                <c:pt idx="0">
                  <c:v>Degradadas</c:v>
                </c:pt>
                <c:pt idx="1">
                  <c:v>Em reabilitação</c:v>
                </c:pt>
                <c:pt idx="2">
                  <c:v>Reabilitadas</c:v>
                </c:pt>
              </c:strCache>
            </c:strRef>
          </c:cat>
          <c:val>
            <c:numRef>
              <c:f>'Lista de Moradias na Rua C.Reis'!$C$95:$C$97</c:f>
              <c:numCache>
                <c:formatCode>0.0</c:formatCode>
                <c:ptCount val="3"/>
                <c:pt idx="0">
                  <c:v>60.74074074074074</c:v>
                </c:pt>
                <c:pt idx="1">
                  <c:v>4.5</c:v>
                </c:pt>
                <c:pt idx="2">
                  <c:v>34.814814814814817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pt-PT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4" Type="http://schemas.openxmlformats.org/officeDocument/2006/relationships/slide" Target="../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EBBEB-02CA-450A-ADF0-7E1C99D8D2D1}" type="doc">
      <dgm:prSet loTypeId="urn:microsoft.com/office/officeart/2005/8/layout/hProcess11" loCatId="process" qsTypeId="urn:microsoft.com/office/officeart/2005/8/quickstyle/simple4" qsCatId="simple" csTypeId="urn:microsoft.com/office/officeart/2005/8/colors/colorful4" csCatId="colorful" phldr="1"/>
      <dgm:spPr/>
    </dgm:pt>
    <dgm:pt modelId="{11AE9903-8A7D-40BB-AF2D-0827DA2C4880}">
      <dgm:prSet phldrT="[Text]"/>
      <dgm:spPr>
        <a:xfrm>
          <a:off x="1238" y="0"/>
          <a:ext cx="159931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1ª Sessão do Projeto </a:t>
          </a:r>
        </a:p>
        <a:p>
          <a:pPr algn="ctr"/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- </a:t>
          </a:r>
        </a:p>
        <a:p>
          <a:pPr algn="ctr"/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Identificação do Tema - Problema</a:t>
          </a:r>
        </a:p>
        <a:p>
          <a:pPr algn="ctr"/>
          <a:r>
            <a: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13 / 10 / 2014</a:t>
          </a:r>
          <a:endParaRPr lang="en-US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92C6F6EE-E440-4C94-A517-2DE87BF86B82}" type="parTrans" cxnId="{040B7B91-68A6-40D3-BEEC-086C3609372F}">
      <dgm:prSet/>
      <dgm:spPr/>
      <dgm:t>
        <a:bodyPr/>
        <a:lstStyle/>
        <a:p>
          <a:endParaRPr lang="en-US"/>
        </a:p>
      </dgm:t>
    </dgm:pt>
    <dgm:pt modelId="{D399CA55-417C-43BC-A648-1F4C0D1A7548}" type="sibTrans" cxnId="{040B7B91-68A6-40D3-BEEC-086C3609372F}">
      <dgm:prSet/>
      <dgm:spPr/>
      <dgm:t>
        <a:bodyPr/>
        <a:lstStyle/>
        <a:p>
          <a:endParaRPr lang="en-US"/>
        </a:p>
      </dgm:t>
    </dgm:pt>
    <dgm:pt modelId="{1C0E0690-0D28-498A-9713-AAA00D9F988C}">
      <dgm:prSet phldrT="[Text]" custT="1"/>
      <dgm:spPr>
        <a:xfrm>
          <a:off x="1680521" y="2715768"/>
          <a:ext cx="159931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pt-PT" sz="1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1ª Ida à Rua Cândido dos Reis</a:t>
          </a:r>
        </a:p>
        <a:p>
          <a:pPr algn="ctr"/>
          <a:r>
            <a:rPr lang="en-US" sz="1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17 / 10 / 2014</a:t>
          </a:r>
          <a:endParaRPr lang="en-US" sz="1400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20FDDFC3-5A94-4CF6-810E-1E90F9A3B358}" type="parTrans" cxnId="{EDB18B3F-E7D9-4B83-B7F5-951359A51026}">
      <dgm:prSet/>
      <dgm:spPr/>
      <dgm:t>
        <a:bodyPr/>
        <a:lstStyle/>
        <a:p>
          <a:endParaRPr lang="en-US"/>
        </a:p>
      </dgm:t>
    </dgm:pt>
    <dgm:pt modelId="{15990F3A-020E-4F6E-8FAA-5A892B027742}" type="sibTrans" cxnId="{EDB18B3F-E7D9-4B83-B7F5-951359A51026}">
      <dgm:prSet/>
      <dgm:spPr/>
      <dgm:t>
        <a:bodyPr/>
        <a:lstStyle/>
        <a:p>
          <a:endParaRPr lang="en-US"/>
        </a:p>
      </dgm:t>
    </dgm:pt>
    <dgm:pt modelId="{30E7E69C-CFDD-4141-8033-E02187194337}">
      <dgm:prSet phldrT="[Text]"/>
      <dgm:spPr>
        <a:xfrm>
          <a:off x="3359804" y="0"/>
          <a:ext cx="159931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2ª Ida à Rua Cândido dos Reis</a:t>
          </a:r>
        </a:p>
        <a:p>
          <a:r>
            <a:rPr lang="en-US" b="1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16 / 1 / 2015</a:t>
          </a:r>
          <a:endParaRPr lang="en-US" b="1" dirty="0">
            <a:solidFill>
              <a:srgbClr val="008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497FA2C5-344C-4358-A83D-19A6BA41A8C9}" type="parTrans" cxnId="{4961989C-B8C3-45EF-93AF-E20A5C24D9C1}">
      <dgm:prSet/>
      <dgm:spPr/>
      <dgm:t>
        <a:bodyPr/>
        <a:lstStyle/>
        <a:p>
          <a:endParaRPr lang="en-US"/>
        </a:p>
      </dgm:t>
    </dgm:pt>
    <dgm:pt modelId="{0B3221A2-15F9-4128-8E4D-76E36777D374}" type="sibTrans" cxnId="{4961989C-B8C3-45EF-93AF-E20A5C24D9C1}">
      <dgm:prSet/>
      <dgm:spPr/>
      <dgm:t>
        <a:bodyPr/>
        <a:lstStyle/>
        <a:p>
          <a:endParaRPr lang="en-US"/>
        </a:p>
      </dgm:t>
    </dgm:pt>
    <dgm:pt modelId="{70FC1ADB-F403-4C8D-9765-CD47B92C50B7}">
      <dgm:prSet phldrT="[Text]"/>
      <dgm:spPr>
        <a:xfrm>
          <a:off x="5039087" y="2715768"/>
          <a:ext cx="159931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Reuniões com os Técnicos da CM Seixal </a:t>
          </a:r>
        </a:p>
        <a:p>
          <a:r>
            <a:rPr lang="pt-PT" b="1" noProof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19 / 1 / 2015</a:t>
          </a:r>
          <a:endParaRPr lang="en-US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AF5826A2-D9AF-42A1-B720-8C9AE2511BE7}" type="parTrans" cxnId="{65082B81-04CE-4B76-B6CB-24846B054540}">
      <dgm:prSet/>
      <dgm:spPr/>
      <dgm:t>
        <a:bodyPr/>
        <a:lstStyle/>
        <a:p>
          <a:endParaRPr lang="en-US"/>
        </a:p>
      </dgm:t>
    </dgm:pt>
    <dgm:pt modelId="{7E5A4FDA-44F3-4D74-8C6E-10EFF615E7FD}" type="sibTrans" cxnId="{65082B81-04CE-4B76-B6CB-24846B054540}">
      <dgm:prSet/>
      <dgm:spPr/>
      <dgm:t>
        <a:bodyPr/>
        <a:lstStyle/>
        <a:p>
          <a:endParaRPr lang="en-US"/>
        </a:p>
      </dgm:t>
    </dgm:pt>
    <dgm:pt modelId="{995A1454-1744-47A0-9EA0-ADD8F0B949A8}">
      <dgm:prSet phldrT="[Text]"/>
      <dgm:spPr>
        <a:xfrm>
          <a:off x="6718370" y="0"/>
          <a:ext cx="219304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pt-PT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Seminário Nacional</a:t>
          </a:r>
        </a:p>
        <a:p>
          <a:pPr algn="ctr"/>
          <a:r>
            <a:rPr lang="en-US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4 / 5 / 2015</a:t>
          </a:r>
          <a:endParaRPr lang="en-US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05E5A0CC-2942-4506-B841-382089CE30C4}" type="parTrans" cxnId="{ACBD6BCB-C5A9-43C2-976D-956B0E2958CF}">
      <dgm:prSet/>
      <dgm:spPr/>
      <dgm:t>
        <a:bodyPr/>
        <a:lstStyle/>
        <a:p>
          <a:endParaRPr lang="en-US"/>
        </a:p>
      </dgm:t>
    </dgm:pt>
    <dgm:pt modelId="{545273A2-D1D0-4ADE-B97D-384AD2E19D22}" type="sibTrans" cxnId="{ACBD6BCB-C5A9-43C2-976D-956B0E2958CF}">
      <dgm:prSet/>
      <dgm:spPr/>
      <dgm:t>
        <a:bodyPr/>
        <a:lstStyle/>
        <a:p>
          <a:endParaRPr lang="en-US"/>
        </a:p>
      </dgm:t>
    </dgm:pt>
    <dgm:pt modelId="{6254D906-B528-4554-A40A-3B4AE8930F99}">
      <dgm:prSet phldrT="[Text]"/>
      <dgm:spPr>
        <a:xfrm>
          <a:off x="6718370" y="0"/>
          <a:ext cx="2193047" cy="18105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/>
          <a:endParaRPr lang="en-US" b="1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gm:t>
    </dgm:pt>
    <dgm:pt modelId="{82999580-324C-487E-BB83-16D6E4B95E22}" type="parTrans" cxnId="{C9FEED77-4AC9-4C5D-9262-14EE462497C0}">
      <dgm:prSet/>
      <dgm:spPr/>
      <dgm:t>
        <a:bodyPr/>
        <a:lstStyle/>
        <a:p>
          <a:endParaRPr lang="pt-PT"/>
        </a:p>
      </dgm:t>
    </dgm:pt>
    <dgm:pt modelId="{AAFD42FA-ABE0-4023-877B-FD2E68D5EB62}" type="sibTrans" cxnId="{C9FEED77-4AC9-4C5D-9262-14EE462497C0}">
      <dgm:prSet/>
      <dgm:spPr/>
      <dgm:t>
        <a:bodyPr/>
        <a:lstStyle/>
        <a:p>
          <a:endParaRPr lang="pt-PT"/>
        </a:p>
      </dgm:t>
    </dgm:pt>
    <dgm:pt modelId="{FE47FBD5-A719-41B1-B14E-1999BDDE6C3C}" type="pres">
      <dgm:prSet presAssocID="{A82EBBEB-02CA-450A-ADF0-7E1C99D8D2D1}" presName="Name0" presStyleCnt="0">
        <dgm:presLayoutVars>
          <dgm:dir/>
          <dgm:resizeHandles val="exact"/>
        </dgm:presLayoutVars>
      </dgm:prSet>
      <dgm:spPr/>
    </dgm:pt>
    <dgm:pt modelId="{AC72F22C-099E-498D-8DC7-9B2A966FB234}" type="pres">
      <dgm:prSet presAssocID="{A82EBBEB-02CA-450A-ADF0-7E1C99D8D2D1}" presName="arrow" presStyleLbl="bgShp" presStyleIdx="0" presStyleCnt="1"/>
      <dgm:spPr>
        <a:xfrm>
          <a:off x="0" y="1357884"/>
          <a:ext cx="9902952" cy="1810512"/>
        </a:xfrm>
        <a:prstGeom prst="notchedRightArrow">
          <a:avLst/>
        </a:prstGeom>
        <a:noFill/>
        <a:ln w="28575">
          <a:solidFill>
            <a:srgbClr val="00B0F0"/>
          </a:solidFill>
        </a:ln>
        <a:effectLst>
          <a:glow rad="139700">
            <a:srgbClr val="1B587C">
              <a:satMod val="175000"/>
              <a:alpha val="40000"/>
            </a:srgbClr>
          </a:glow>
        </a:effectLst>
      </dgm:spPr>
    </dgm:pt>
    <dgm:pt modelId="{644FC417-65C4-4A14-9BD3-0B4FE4983038}" type="pres">
      <dgm:prSet presAssocID="{A82EBBEB-02CA-450A-ADF0-7E1C99D8D2D1}" presName="points" presStyleCnt="0"/>
      <dgm:spPr/>
    </dgm:pt>
    <dgm:pt modelId="{0BFD2B67-6EEF-4CED-9DD0-87FB3CA2D9F6}" type="pres">
      <dgm:prSet presAssocID="{11AE9903-8A7D-40BB-AF2D-0827DA2C4880}" presName="compositeA" presStyleCnt="0"/>
      <dgm:spPr/>
    </dgm:pt>
    <dgm:pt modelId="{74D5A485-77E1-4371-B1DA-5501D50167D9}" type="pres">
      <dgm:prSet presAssocID="{11AE9903-8A7D-40BB-AF2D-0827DA2C4880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20A3A-5323-47FA-A501-DB9E770BAE3D}" type="pres">
      <dgm:prSet presAssocID="{11AE9903-8A7D-40BB-AF2D-0827DA2C4880}" presName="circleA" presStyleLbl="node1" presStyleIdx="0" presStyleCnt="5"/>
      <dgm:spPr>
        <a:xfrm>
          <a:off x="574583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0"/>
                <a:satOff val="0"/>
                <a:lumOff val="0"/>
                <a:alphaOff val="0"/>
                <a:shade val="47500"/>
                <a:satMod val="137000"/>
              </a:srgbClr>
            </a:gs>
            <a:gs pos="55000">
              <a:srgbClr val="4E8542">
                <a:hueOff val="0"/>
                <a:satOff val="0"/>
                <a:lumOff val="0"/>
                <a:alphaOff val="0"/>
                <a:shade val="69000"/>
                <a:satMod val="137000"/>
              </a:srgbClr>
            </a:gs>
            <a:gs pos="100000">
              <a:srgbClr val="4E8542">
                <a:hueOff val="0"/>
                <a:satOff val="0"/>
                <a:lumOff val="0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045AA1-C2A5-42F2-A01E-58F27156D578}" type="pres">
      <dgm:prSet presAssocID="{11AE9903-8A7D-40BB-AF2D-0827DA2C4880}" presName="spaceA" presStyleCnt="0"/>
      <dgm:spPr/>
    </dgm:pt>
    <dgm:pt modelId="{5D8A696D-F594-467F-A51E-2AFB38010A92}" type="pres">
      <dgm:prSet presAssocID="{D399CA55-417C-43BC-A648-1F4C0D1A7548}" presName="space" presStyleCnt="0"/>
      <dgm:spPr/>
    </dgm:pt>
    <dgm:pt modelId="{11DB416F-964F-4B71-91DA-1F7D6BC44488}" type="pres">
      <dgm:prSet presAssocID="{1C0E0690-0D28-498A-9713-AAA00D9F988C}" presName="compositeB" presStyleCnt="0"/>
      <dgm:spPr/>
    </dgm:pt>
    <dgm:pt modelId="{23DCC597-2234-4D4F-96BB-AAFC5589CBAE}" type="pres">
      <dgm:prSet presAssocID="{1C0E0690-0D28-498A-9713-AAA00D9F988C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E9942-3612-4795-A6AA-72B58A68559F}" type="pres">
      <dgm:prSet presAssocID="{1C0E0690-0D28-498A-9713-AAA00D9F988C}" presName="circleB" presStyleLbl="node1" presStyleIdx="1" presStyleCnt="5"/>
      <dgm:spPr>
        <a:xfrm>
          <a:off x="2253866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2411242"/>
                <a:satOff val="-2167"/>
                <a:lumOff val="-343"/>
                <a:alphaOff val="0"/>
                <a:shade val="47500"/>
                <a:satMod val="137000"/>
              </a:srgbClr>
            </a:gs>
            <a:gs pos="55000">
              <a:srgbClr val="4E8542">
                <a:hueOff val="2411242"/>
                <a:satOff val="-2167"/>
                <a:lumOff val="-343"/>
                <a:alphaOff val="0"/>
                <a:shade val="69000"/>
                <a:satMod val="137000"/>
              </a:srgbClr>
            </a:gs>
            <a:gs pos="100000">
              <a:srgbClr val="4E8542">
                <a:hueOff val="2411242"/>
                <a:satOff val="-2167"/>
                <a:lumOff val="-343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A6DE4B1-B5DC-4351-8D87-B3739B905B9B}" type="pres">
      <dgm:prSet presAssocID="{1C0E0690-0D28-498A-9713-AAA00D9F988C}" presName="spaceB" presStyleCnt="0"/>
      <dgm:spPr/>
    </dgm:pt>
    <dgm:pt modelId="{EB47B162-40A6-4D83-9CDA-D925DC1CB76C}" type="pres">
      <dgm:prSet presAssocID="{15990F3A-020E-4F6E-8FAA-5A892B027742}" presName="space" presStyleCnt="0"/>
      <dgm:spPr/>
    </dgm:pt>
    <dgm:pt modelId="{B05C7BC1-12DC-4B6D-AF8F-61290D245B99}" type="pres">
      <dgm:prSet presAssocID="{30E7E69C-CFDD-4141-8033-E02187194337}" presName="compositeA" presStyleCnt="0"/>
      <dgm:spPr/>
    </dgm:pt>
    <dgm:pt modelId="{7E066FCD-E543-4D62-B391-28AD7BF1F33D}" type="pres">
      <dgm:prSet presAssocID="{30E7E69C-CFDD-4141-8033-E02187194337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75857-E643-48BD-A6CE-76C56D189731}" type="pres">
      <dgm:prSet presAssocID="{30E7E69C-CFDD-4141-8033-E02187194337}" presName="circleA" presStyleLbl="node1" presStyleIdx="2" presStyleCnt="5"/>
      <dgm:spPr>
        <a:xfrm>
          <a:off x="3933149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4822484"/>
                <a:satOff val="-4333"/>
                <a:lumOff val="-686"/>
                <a:alphaOff val="0"/>
                <a:shade val="47500"/>
                <a:satMod val="137000"/>
              </a:srgbClr>
            </a:gs>
            <a:gs pos="55000">
              <a:srgbClr val="4E8542">
                <a:hueOff val="4822484"/>
                <a:satOff val="-4333"/>
                <a:lumOff val="-686"/>
                <a:alphaOff val="0"/>
                <a:shade val="69000"/>
                <a:satMod val="137000"/>
              </a:srgbClr>
            </a:gs>
            <a:gs pos="100000">
              <a:srgbClr val="4E8542">
                <a:hueOff val="4822484"/>
                <a:satOff val="-4333"/>
                <a:lumOff val="-686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E360312-BF1B-4776-8AFC-DA46428FFE53}" type="pres">
      <dgm:prSet presAssocID="{30E7E69C-CFDD-4141-8033-E02187194337}" presName="spaceA" presStyleCnt="0"/>
      <dgm:spPr/>
    </dgm:pt>
    <dgm:pt modelId="{B7F83558-B746-454C-9E4D-1C5B6461FF57}" type="pres">
      <dgm:prSet presAssocID="{0B3221A2-15F9-4128-8E4D-76E36777D374}" presName="space" presStyleCnt="0"/>
      <dgm:spPr/>
    </dgm:pt>
    <dgm:pt modelId="{2638DE43-B835-4692-8B6D-859AE60F2741}" type="pres">
      <dgm:prSet presAssocID="{70FC1ADB-F403-4C8D-9765-CD47B92C50B7}" presName="compositeB" presStyleCnt="0"/>
      <dgm:spPr/>
    </dgm:pt>
    <dgm:pt modelId="{5167A019-C963-46E0-913F-26C35A8A3A2A}" type="pres">
      <dgm:prSet presAssocID="{70FC1ADB-F403-4C8D-9765-CD47B92C50B7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DEAE2-5E91-451B-9FD4-F8E2742DA4C0}" type="pres">
      <dgm:prSet presAssocID="{70FC1ADB-F403-4C8D-9765-CD47B92C50B7}" presName="circleB" presStyleLbl="node1" presStyleIdx="3" presStyleCnt="5"/>
      <dgm:spPr>
        <a:xfrm>
          <a:off x="5612432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7233727"/>
                <a:satOff val="-6500"/>
                <a:lumOff val="-1030"/>
                <a:alphaOff val="0"/>
                <a:shade val="47500"/>
                <a:satMod val="137000"/>
              </a:srgbClr>
            </a:gs>
            <a:gs pos="55000">
              <a:srgbClr val="4E8542">
                <a:hueOff val="7233727"/>
                <a:satOff val="-6500"/>
                <a:lumOff val="-1030"/>
                <a:alphaOff val="0"/>
                <a:shade val="69000"/>
                <a:satMod val="137000"/>
              </a:srgbClr>
            </a:gs>
            <a:gs pos="100000">
              <a:srgbClr val="4E8542">
                <a:hueOff val="7233727"/>
                <a:satOff val="-6500"/>
                <a:lumOff val="-1030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7772CE8-533A-48C5-817A-DF5968D8922E}" type="pres">
      <dgm:prSet presAssocID="{70FC1ADB-F403-4C8D-9765-CD47B92C50B7}" presName="spaceB" presStyleCnt="0"/>
      <dgm:spPr/>
    </dgm:pt>
    <dgm:pt modelId="{36A01DBE-63E2-43ED-B7F8-E0A10E1CE1AA}" type="pres">
      <dgm:prSet presAssocID="{7E5A4FDA-44F3-4D74-8C6E-10EFF615E7FD}" presName="space" presStyleCnt="0"/>
      <dgm:spPr/>
    </dgm:pt>
    <dgm:pt modelId="{8B56C067-757B-4BDD-9090-681BB1F9C0D8}" type="pres">
      <dgm:prSet presAssocID="{995A1454-1744-47A0-9EA0-ADD8F0B949A8}" presName="compositeA" presStyleCnt="0"/>
      <dgm:spPr/>
    </dgm:pt>
    <dgm:pt modelId="{30B16C26-603B-4732-B0BF-C0E587E16919}" type="pres">
      <dgm:prSet presAssocID="{995A1454-1744-47A0-9EA0-ADD8F0B949A8}" presName="textA" presStyleLbl="revTx" presStyleIdx="4" presStyleCnt="5" custScaleX="137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CA11-B5C5-45A6-B08F-3CD31F50CF35}" type="pres">
      <dgm:prSet presAssocID="{995A1454-1744-47A0-9EA0-ADD8F0B949A8}" presName="circleA" presStyleLbl="node1" presStyleIdx="4" presStyleCnt="5"/>
      <dgm:spPr>
        <a:xfrm>
          <a:off x="7588580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9644969"/>
                <a:satOff val="-8667"/>
                <a:lumOff val="-1373"/>
                <a:alphaOff val="0"/>
                <a:shade val="47500"/>
                <a:satMod val="137000"/>
              </a:srgbClr>
            </a:gs>
            <a:gs pos="55000">
              <a:srgbClr val="4E8542">
                <a:hueOff val="9644969"/>
                <a:satOff val="-8667"/>
                <a:lumOff val="-1373"/>
                <a:alphaOff val="0"/>
                <a:shade val="69000"/>
                <a:satMod val="137000"/>
              </a:srgbClr>
            </a:gs>
            <a:gs pos="100000">
              <a:srgbClr val="4E8542">
                <a:hueOff val="9644969"/>
                <a:satOff val="-8667"/>
                <a:lumOff val="-1373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F5E186BA-2F4F-4115-87C9-DF7877E6A9C6}" type="pres">
      <dgm:prSet presAssocID="{995A1454-1744-47A0-9EA0-ADD8F0B949A8}" presName="spaceA" presStyleCnt="0"/>
      <dgm:spPr/>
    </dgm:pt>
  </dgm:ptLst>
  <dgm:cxnLst>
    <dgm:cxn modelId="{4961989C-B8C3-45EF-93AF-E20A5C24D9C1}" srcId="{A82EBBEB-02CA-450A-ADF0-7E1C99D8D2D1}" destId="{30E7E69C-CFDD-4141-8033-E02187194337}" srcOrd="2" destOrd="0" parTransId="{497FA2C5-344C-4358-A83D-19A6BA41A8C9}" sibTransId="{0B3221A2-15F9-4128-8E4D-76E36777D374}"/>
    <dgm:cxn modelId="{5785FD1E-398D-4101-8E31-7B015CE8C8F1}" type="presOf" srcId="{30E7E69C-CFDD-4141-8033-E02187194337}" destId="{7E066FCD-E543-4D62-B391-28AD7BF1F33D}" srcOrd="0" destOrd="0" presId="urn:microsoft.com/office/officeart/2005/8/layout/hProcess11"/>
    <dgm:cxn modelId="{ACBD6BCB-C5A9-43C2-976D-956B0E2958CF}" srcId="{A82EBBEB-02CA-450A-ADF0-7E1C99D8D2D1}" destId="{995A1454-1744-47A0-9EA0-ADD8F0B949A8}" srcOrd="4" destOrd="0" parTransId="{05E5A0CC-2942-4506-B841-382089CE30C4}" sibTransId="{545273A2-D1D0-4ADE-B97D-384AD2E19D22}"/>
    <dgm:cxn modelId="{3D9FD578-F314-4D00-91A4-FF20B82555C2}" type="presOf" srcId="{11AE9903-8A7D-40BB-AF2D-0827DA2C4880}" destId="{74D5A485-77E1-4371-B1DA-5501D50167D9}" srcOrd="0" destOrd="0" presId="urn:microsoft.com/office/officeart/2005/8/layout/hProcess11"/>
    <dgm:cxn modelId="{EDB18B3F-E7D9-4B83-B7F5-951359A51026}" srcId="{A82EBBEB-02CA-450A-ADF0-7E1C99D8D2D1}" destId="{1C0E0690-0D28-498A-9713-AAA00D9F988C}" srcOrd="1" destOrd="0" parTransId="{20FDDFC3-5A94-4CF6-810E-1E90F9A3B358}" sibTransId="{15990F3A-020E-4F6E-8FAA-5A892B027742}"/>
    <dgm:cxn modelId="{680CEE79-7E64-4CF7-8316-28895FCD5E71}" type="presOf" srcId="{6254D906-B528-4554-A40A-3B4AE8930F99}" destId="{30B16C26-603B-4732-B0BF-C0E587E16919}" srcOrd="0" destOrd="1" presId="urn:microsoft.com/office/officeart/2005/8/layout/hProcess11"/>
    <dgm:cxn modelId="{A07AD628-8D09-47C6-BB68-B24CD5C03F11}" type="presOf" srcId="{A82EBBEB-02CA-450A-ADF0-7E1C99D8D2D1}" destId="{FE47FBD5-A719-41B1-B14E-1999BDDE6C3C}" srcOrd="0" destOrd="0" presId="urn:microsoft.com/office/officeart/2005/8/layout/hProcess11"/>
    <dgm:cxn modelId="{F203D3B8-33AA-4FFB-9DF7-E494CD192FCB}" type="presOf" srcId="{70FC1ADB-F403-4C8D-9765-CD47B92C50B7}" destId="{5167A019-C963-46E0-913F-26C35A8A3A2A}" srcOrd="0" destOrd="0" presId="urn:microsoft.com/office/officeart/2005/8/layout/hProcess11"/>
    <dgm:cxn modelId="{A98C8B9C-27E9-47F0-AC1F-807051381F40}" type="presOf" srcId="{1C0E0690-0D28-498A-9713-AAA00D9F988C}" destId="{23DCC597-2234-4D4F-96BB-AAFC5589CBAE}" srcOrd="0" destOrd="0" presId="urn:microsoft.com/office/officeart/2005/8/layout/hProcess11"/>
    <dgm:cxn modelId="{921DE04B-81B7-4975-A903-939543B27F97}" type="presOf" srcId="{995A1454-1744-47A0-9EA0-ADD8F0B949A8}" destId="{30B16C26-603B-4732-B0BF-C0E587E16919}" srcOrd="0" destOrd="0" presId="urn:microsoft.com/office/officeart/2005/8/layout/hProcess11"/>
    <dgm:cxn modelId="{040B7B91-68A6-40D3-BEEC-086C3609372F}" srcId="{A82EBBEB-02CA-450A-ADF0-7E1C99D8D2D1}" destId="{11AE9903-8A7D-40BB-AF2D-0827DA2C4880}" srcOrd="0" destOrd="0" parTransId="{92C6F6EE-E440-4C94-A517-2DE87BF86B82}" sibTransId="{D399CA55-417C-43BC-A648-1F4C0D1A7548}"/>
    <dgm:cxn modelId="{65082B81-04CE-4B76-B6CB-24846B054540}" srcId="{A82EBBEB-02CA-450A-ADF0-7E1C99D8D2D1}" destId="{70FC1ADB-F403-4C8D-9765-CD47B92C50B7}" srcOrd="3" destOrd="0" parTransId="{AF5826A2-D9AF-42A1-B720-8C9AE2511BE7}" sibTransId="{7E5A4FDA-44F3-4D74-8C6E-10EFF615E7FD}"/>
    <dgm:cxn modelId="{C9FEED77-4AC9-4C5D-9262-14EE462497C0}" srcId="{995A1454-1744-47A0-9EA0-ADD8F0B949A8}" destId="{6254D906-B528-4554-A40A-3B4AE8930F99}" srcOrd="0" destOrd="0" parTransId="{82999580-324C-487E-BB83-16D6E4B95E22}" sibTransId="{AAFD42FA-ABE0-4023-877B-FD2E68D5EB62}"/>
    <dgm:cxn modelId="{88D20A39-F121-465C-BE89-E321B1E18224}" type="presParOf" srcId="{FE47FBD5-A719-41B1-B14E-1999BDDE6C3C}" destId="{AC72F22C-099E-498D-8DC7-9B2A966FB234}" srcOrd="0" destOrd="0" presId="urn:microsoft.com/office/officeart/2005/8/layout/hProcess11"/>
    <dgm:cxn modelId="{C2712076-B275-4232-A379-F12BA7DFA5F7}" type="presParOf" srcId="{FE47FBD5-A719-41B1-B14E-1999BDDE6C3C}" destId="{644FC417-65C4-4A14-9BD3-0B4FE4983038}" srcOrd="1" destOrd="0" presId="urn:microsoft.com/office/officeart/2005/8/layout/hProcess11"/>
    <dgm:cxn modelId="{6E8F1491-CC4D-4158-958A-44EF70BCEFF9}" type="presParOf" srcId="{644FC417-65C4-4A14-9BD3-0B4FE4983038}" destId="{0BFD2B67-6EEF-4CED-9DD0-87FB3CA2D9F6}" srcOrd="0" destOrd="0" presId="urn:microsoft.com/office/officeart/2005/8/layout/hProcess11"/>
    <dgm:cxn modelId="{5B14D506-8FC2-43F9-9ECD-5FB32385BC6D}" type="presParOf" srcId="{0BFD2B67-6EEF-4CED-9DD0-87FB3CA2D9F6}" destId="{74D5A485-77E1-4371-B1DA-5501D50167D9}" srcOrd="0" destOrd="0" presId="urn:microsoft.com/office/officeart/2005/8/layout/hProcess11"/>
    <dgm:cxn modelId="{F1B09B13-56AC-4C3C-9FE9-5614D23358D1}" type="presParOf" srcId="{0BFD2B67-6EEF-4CED-9DD0-87FB3CA2D9F6}" destId="{D1720A3A-5323-47FA-A501-DB9E770BAE3D}" srcOrd="1" destOrd="0" presId="urn:microsoft.com/office/officeart/2005/8/layout/hProcess11"/>
    <dgm:cxn modelId="{C29C2224-B57B-4C5E-AEB0-410D937C9CA9}" type="presParOf" srcId="{0BFD2B67-6EEF-4CED-9DD0-87FB3CA2D9F6}" destId="{75045AA1-C2A5-42F2-A01E-58F27156D578}" srcOrd="2" destOrd="0" presId="urn:microsoft.com/office/officeart/2005/8/layout/hProcess11"/>
    <dgm:cxn modelId="{E55154A5-054E-4AFA-BCBC-9441587E013E}" type="presParOf" srcId="{644FC417-65C4-4A14-9BD3-0B4FE4983038}" destId="{5D8A696D-F594-467F-A51E-2AFB38010A92}" srcOrd="1" destOrd="0" presId="urn:microsoft.com/office/officeart/2005/8/layout/hProcess11"/>
    <dgm:cxn modelId="{BB388222-BFD5-4FA9-BA9D-6E7D329301CD}" type="presParOf" srcId="{644FC417-65C4-4A14-9BD3-0B4FE4983038}" destId="{11DB416F-964F-4B71-91DA-1F7D6BC44488}" srcOrd="2" destOrd="0" presId="urn:microsoft.com/office/officeart/2005/8/layout/hProcess11"/>
    <dgm:cxn modelId="{DF842D03-FEDA-4DBA-9D42-948B688F551A}" type="presParOf" srcId="{11DB416F-964F-4B71-91DA-1F7D6BC44488}" destId="{23DCC597-2234-4D4F-96BB-AAFC5589CBAE}" srcOrd="0" destOrd="0" presId="urn:microsoft.com/office/officeart/2005/8/layout/hProcess11"/>
    <dgm:cxn modelId="{40193402-C403-4BC9-9449-C9F5E92A5B50}" type="presParOf" srcId="{11DB416F-964F-4B71-91DA-1F7D6BC44488}" destId="{DAAE9942-3612-4795-A6AA-72B58A68559F}" srcOrd="1" destOrd="0" presId="urn:microsoft.com/office/officeart/2005/8/layout/hProcess11"/>
    <dgm:cxn modelId="{2F298FCD-E060-4362-AA8E-A26F79BAA3CC}" type="presParOf" srcId="{11DB416F-964F-4B71-91DA-1F7D6BC44488}" destId="{0A6DE4B1-B5DC-4351-8D87-B3739B905B9B}" srcOrd="2" destOrd="0" presId="urn:microsoft.com/office/officeart/2005/8/layout/hProcess11"/>
    <dgm:cxn modelId="{FF58DCB0-8242-446B-8859-0E2B18681D04}" type="presParOf" srcId="{644FC417-65C4-4A14-9BD3-0B4FE4983038}" destId="{EB47B162-40A6-4D83-9CDA-D925DC1CB76C}" srcOrd="3" destOrd="0" presId="urn:microsoft.com/office/officeart/2005/8/layout/hProcess11"/>
    <dgm:cxn modelId="{8DA7E44B-CB4F-4616-ABD3-8AA2090EBDD6}" type="presParOf" srcId="{644FC417-65C4-4A14-9BD3-0B4FE4983038}" destId="{B05C7BC1-12DC-4B6D-AF8F-61290D245B99}" srcOrd="4" destOrd="0" presId="urn:microsoft.com/office/officeart/2005/8/layout/hProcess11"/>
    <dgm:cxn modelId="{DF0101EC-4C30-4AC3-A68B-2CF836854A9C}" type="presParOf" srcId="{B05C7BC1-12DC-4B6D-AF8F-61290D245B99}" destId="{7E066FCD-E543-4D62-B391-28AD7BF1F33D}" srcOrd="0" destOrd="0" presId="urn:microsoft.com/office/officeart/2005/8/layout/hProcess11"/>
    <dgm:cxn modelId="{A50ECB15-9D8E-4744-B36B-944367918DEB}" type="presParOf" srcId="{B05C7BC1-12DC-4B6D-AF8F-61290D245B99}" destId="{DDB75857-E643-48BD-A6CE-76C56D189731}" srcOrd="1" destOrd="0" presId="urn:microsoft.com/office/officeart/2005/8/layout/hProcess11"/>
    <dgm:cxn modelId="{B8D3867F-96D8-4760-A3C8-E9675495C1EC}" type="presParOf" srcId="{B05C7BC1-12DC-4B6D-AF8F-61290D245B99}" destId="{5E360312-BF1B-4776-8AFC-DA46428FFE53}" srcOrd="2" destOrd="0" presId="urn:microsoft.com/office/officeart/2005/8/layout/hProcess11"/>
    <dgm:cxn modelId="{C016FA11-8107-4754-89F2-B8ADA5036A19}" type="presParOf" srcId="{644FC417-65C4-4A14-9BD3-0B4FE4983038}" destId="{B7F83558-B746-454C-9E4D-1C5B6461FF57}" srcOrd="5" destOrd="0" presId="urn:microsoft.com/office/officeart/2005/8/layout/hProcess11"/>
    <dgm:cxn modelId="{2E9B37D3-32B1-4D4A-B313-DA1954D0C9D8}" type="presParOf" srcId="{644FC417-65C4-4A14-9BD3-0B4FE4983038}" destId="{2638DE43-B835-4692-8B6D-859AE60F2741}" srcOrd="6" destOrd="0" presId="urn:microsoft.com/office/officeart/2005/8/layout/hProcess11"/>
    <dgm:cxn modelId="{24A95DAA-48D9-4A02-B3AB-37EA32B1CBD9}" type="presParOf" srcId="{2638DE43-B835-4692-8B6D-859AE60F2741}" destId="{5167A019-C963-46E0-913F-26C35A8A3A2A}" srcOrd="0" destOrd="0" presId="urn:microsoft.com/office/officeart/2005/8/layout/hProcess11"/>
    <dgm:cxn modelId="{B2320860-E8F4-4324-BF87-348B269C62CB}" type="presParOf" srcId="{2638DE43-B835-4692-8B6D-859AE60F2741}" destId="{1C4DEAE2-5E91-451B-9FD4-F8E2742DA4C0}" srcOrd="1" destOrd="0" presId="urn:microsoft.com/office/officeart/2005/8/layout/hProcess11"/>
    <dgm:cxn modelId="{7B5C6DDC-E0A3-4461-B67B-6D18C543C142}" type="presParOf" srcId="{2638DE43-B835-4692-8B6D-859AE60F2741}" destId="{77772CE8-533A-48C5-817A-DF5968D8922E}" srcOrd="2" destOrd="0" presId="urn:microsoft.com/office/officeart/2005/8/layout/hProcess11"/>
    <dgm:cxn modelId="{ABFD8577-C42D-4C2B-B122-FB73795B943D}" type="presParOf" srcId="{644FC417-65C4-4A14-9BD3-0B4FE4983038}" destId="{36A01DBE-63E2-43ED-B7F8-E0A10E1CE1AA}" srcOrd="7" destOrd="0" presId="urn:microsoft.com/office/officeart/2005/8/layout/hProcess11"/>
    <dgm:cxn modelId="{D14BC98B-6701-4DDC-A096-6C29A4A09E3A}" type="presParOf" srcId="{644FC417-65C4-4A14-9BD3-0B4FE4983038}" destId="{8B56C067-757B-4BDD-9090-681BB1F9C0D8}" srcOrd="8" destOrd="0" presId="urn:microsoft.com/office/officeart/2005/8/layout/hProcess11"/>
    <dgm:cxn modelId="{196E523A-609B-4484-B97C-E7901315CB44}" type="presParOf" srcId="{8B56C067-757B-4BDD-9090-681BB1F9C0D8}" destId="{30B16C26-603B-4732-B0BF-C0E587E16919}" srcOrd="0" destOrd="0" presId="urn:microsoft.com/office/officeart/2005/8/layout/hProcess11"/>
    <dgm:cxn modelId="{A1A5860F-3BC5-4BB7-985E-7598E49D4639}" type="presParOf" srcId="{8B56C067-757B-4BDD-9090-681BB1F9C0D8}" destId="{9A02CA11-B5C5-45A6-B08F-3CD31F50CF35}" srcOrd="1" destOrd="0" presId="urn:microsoft.com/office/officeart/2005/8/layout/hProcess11"/>
    <dgm:cxn modelId="{A745B650-5577-4E0F-89C5-3ABBDE7D626E}" type="presParOf" srcId="{8B56C067-757B-4BDD-9090-681BB1F9C0D8}" destId="{F5E186BA-2F4F-4115-87C9-DF7877E6A9C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2F22C-099E-498D-8DC7-9B2A966FB234}">
      <dsp:nvSpPr>
        <dsp:cNvPr id="0" name=""/>
        <dsp:cNvSpPr/>
      </dsp:nvSpPr>
      <dsp:spPr>
        <a:xfrm>
          <a:off x="0" y="1357884"/>
          <a:ext cx="9902952" cy="1810512"/>
        </a:xfrm>
        <a:prstGeom prst="notchedRightArrow">
          <a:avLst/>
        </a:prstGeom>
        <a:noFill/>
        <a:ln w="28575">
          <a:solidFill>
            <a:srgbClr val="00B0F0"/>
          </a:solidFill>
        </a:ln>
        <a:effectLst>
          <a:glow rad="139700">
            <a:srgbClr val="1B587C">
              <a:satMod val="175000"/>
              <a:alpha val="4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D5A485-77E1-4371-B1DA-5501D50167D9}">
      <dsp:nvSpPr>
        <dsp:cNvPr id="0" name=""/>
        <dsp:cNvSpPr/>
      </dsp:nvSpPr>
      <dsp:spPr>
        <a:xfrm>
          <a:off x="1238" y="0"/>
          <a:ext cx="1599317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1ª Sessão do Projeto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-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Identificação do Tema - Problema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13 / 10 / 2014</a:t>
          </a:r>
          <a:endParaRPr lang="en-US" sz="1500" b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sp:txBody>
      <dsp:txXfrm>
        <a:off x="1238" y="0"/>
        <a:ext cx="1599317" cy="1810512"/>
      </dsp:txXfrm>
    </dsp:sp>
    <dsp:sp modelId="{D1720A3A-5323-47FA-A501-DB9E770BAE3D}">
      <dsp:nvSpPr>
        <dsp:cNvPr id="0" name=""/>
        <dsp:cNvSpPr/>
      </dsp:nvSpPr>
      <dsp:spPr>
        <a:xfrm>
          <a:off x="574583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0"/>
                <a:satOff val="0"/>
                <a:lumOff val="0"/>
                <a:alphaOff val="0"/>
                <a:shade val="47500"/>
                <a:satMod val="137000"/>
              </a:srgbClr>
            </a:gs>
            <a:gs pos="55000">
              <a:srgbClr val="4E8542">
                <a:hueOff val="0"/>
                <a:satOff val="0"/>
                <a:lumOff val="0"/>
                <a:alphaOff val="0"/>
                <a:shade val="69000"/>
                <a:satMod val="137000"/>
              </a:srgbClr>
            </a:gs>
            <a:gs pos="100000">
              <a:srgbClr val="4E8542">
                <a:hueOff val="0"/>
                <a:satOff val="0"/>
                <a:lumOff val="0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DCC597-2234-4D4F-96BB-AAFC5589CBAE}">
      <dsp:nvSpPr>
        <dsp:cNvPr id="0" name=""/>
        <dsp:cNvSpPr/>
      </dsp:nvSpPr>
      <dsp:spPr>
        <a:xfrm>
          <a:off x="1680521" y="2715768"/>
          <a:ext cx="1599317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1ª Ida à Rua Cândido dos Reis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17 / 10 / 2014</a:t>
          </a:r>
          <a:endParaRPr lang="en-US" sz="1400" b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sp:txBody>
      <dsp:txXfrm>
        <a:off x="1680521" y="2715768"/>
        <a:ext cx="1599317" cy="1810512"/>
      </dsp:txXfrm>
    </dsp:sp>
    <dsp:sp modelId="{DAAE9942-3612-4795-A6AA-72B58A68559F}">
      <dsp:nvSpPr>
        <dsp:cNvPr id="0" name=""/>
        <dsp:cNvSpPr/>
      </dsp:nvSpPr>
      <dsp:spPr>
        <a:xfrm>
          <a:off x="2253866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2411242"/>
                <a:satOff val="-2167"/>
                <a:lumOff val="-343"/>
                <a:alphaOff val="0"/>
                <a:shade val="47500"/>
                <a:satMod val="137000"/>
              </a:srgbClr>
            </a:gs>
            <a:gs pos="55000">
              <a:srgbClr val="4E8542">
                <a:hueOff val="2411242"/>
                <a:satOff val="-2167"/>
                <a:lumOff val="-343"/>
                <a:alphaOff val="0"/>
                <a:shade val="69000"/>
                <a:satMod val="137000"/>
              </a:srgbClr>
            </a:gs>
            <a:gs pos="100000">
              <a:srgbClr val="4E8542">
                <a:hueOff val="2411242"/>
                <a:satOff val="-2167"/>
                <a:lumOff val="-343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066FCD-E543-4D62-B391-28AD7BF1F33D}">
      <dsp:nvSpPr>
        <dsp:cNvPr id="0" name=""/>
        <dsp:cNvSpPr/>
      </dsp:nvSpPr>
      <dsp:spPr>
        <a:xfrm>
          <a:off x="3359804" y="0"/>
          <a:ext cx="1599317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2ª Ida à Rua Cândido dos Reis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16 / 1 / 2015</a:t>
          </a:r>
          <a:endParaRPr lang="en-US" sz="1500" b="1" kern="1200" dirty="0">
            <a:solidFill>
              <a:srgbClr val="008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sp:txBody>
      <dsp:txXfrm>
        <a:off x="3359804" y="0"/>
        <a:ext cx="1599317" cy="1810512"/>
      </dsp:txXfrm>
    </dsp:sp>
    <dsp:sp modelId="{DDB75857-E643-48BD-A6CE-76C56D189731}">
      <dsp:nvSpPr>
        <dsp:cNvPr id="0" name=""/>
        <dsp:cNvSpPr/>
      </dsp:nvSpPr>
      <dsp:spPr>
        <a:xfrm>
          <a:off x="3933149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4822484"/>
                <a:satOff val="-4333"/>
                <a:lumOff val="-686"/>
                <a:alphaOff val="0"/>
                <a:shade val="47500"/>
                <a:satMod val="137000"/>
              </a:srgbClr>
            </a:gs>
            <a:gs pos="55000">
              <a:srgbClr val="4E8542">
                <a:hueOff val="4822484"/>
                <a:satOff val="-4333"/>
                <a:lumOff val="-686"/>
                <a:alphaOff val="0"/>
                <a:shade val="69000"/>
                <a:satMod val="137000"/>
              </a:srgbClr>
            </a:gs>
            <a:gs pos="100000">
              <a:srgbClr val="4E8542">
                <a:hueOff val="4822484"/>
                <a:satOff val="-4333"/>
                <a:lumOff val="-686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67A019-C963-46E0-913F-26C35A8A3A2A}">
      <dsp:nvSpPr>
        <dsp:cNvPr id="0" name=""/>
        <dsp:cNvSpPr/>
      </dsp:nvSpPr>
      <dsp:spPr>
        <a:xfrm>
          <a:off x="5039087" y="2715768"/>
          <a:ext cx="1599317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Reuniões com os Técnicos da CM Seixal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noProof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19 / 1 / 2015</a:t>
          </a:r>
          <a:endParaRPr lang="en-US" sz="15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sp:txBody>
      <dsp:txXfrm>
        <a:off x="5039087" y="2715768"/>
        <a:ext cx="1599317" cy="1810512"/>
      </dsp:txXfrm>
    </dsp:sp>
    <dsp:sp modelId="{1C4DEAE2-5E91-451B-9FD4-F8E2742DA4C0}">
      <dsp:nvSpPr>
        <dsp:cNvPr id="0" name=""/>
        <dsp:cNvSpPr/>
      </dsp:nvSpPr>
      <dsp:spPr>
        <a:xfrm>
          <a:off x="5612432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7233727"/>
                <a:satOff val="-6500"/>
                <a:lumOff val="-1030"/>
                <a:alphaOff val="0"/>
                <a:shade val="47500"/>
                <a:satMod val="137000"/>
              </a:srgbClr>
            </a:gs>
            <a:gs pos="55000">
              <a:srgbClr val="4E8542">
                <a:hueOff val="7233727"/>
                <a:satOff val="-6500"/>
                <a:lumOff val="-1030"/>
                <a:alphaOff val="0"/>
                <a:shade val="69000"/>
                <a:satMod val="137000"/>
              </a:srgbClr>
            </a:gs>
            <a:gs pos="100000">
              <a:srgbClr val="4E8542">
                <a:hueOff val="7233727"/>
                <a:satOff val="-6500"/>
                <a:lumOff val="-1030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B16C26-603B-4732-B0BF-C0E587E16919}">
      <dsp:nvSpPr>
        <dsp:cNvPr id="0" name=""/>
        <dsp:cNvSpPr/>
      </dsp:nvSpPr>
      <dsp:spPr>
        <a:xfrm>
          <a:off x="6718370" y="0"/>
          <a:ext cx="2193047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1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5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Seminário Nacional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rPr>
            <a:t>4 / 5 / 2015</a:t>
          </a:r>
          <a:endParaRPr lang="en-US" sz="15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+mn-cs"/>
          </a:endParaRPr>
        </a:p>
      </dsp:txBody>
      <dsp:txXfrm>
        <a:off x="6718370" y="0"/>
        <a:ext cx="2193047" cy="1810512"/>
      </dsp:txXfrm>
    </dsp:sp>
    <dsp:sp modelId="{9A02CA11-B5C5-45A6-B08F-3CD31F50CF35}">
      <dsp:nvSpPr>
        <dsp:cNvPr id="0" name=""/>
        <dsp:cNvSpPr/>
      </dsp:nvSpPr>
      <dsp:spPr>
        <a:xfrm>
          <a:off x="7588580" y="2036826"/>
          <a:ext cx="452628" cy="452628"/>
        </a:xfrm>
        <a:prstGeom prst="ellipse">
          <a:avLst/>
        </a:prstGeom>
        <a:gradFill rotWithShape="0">
          <a:gsLst>
            <a:gs pos="0">
              <a:srgbClr val="4E8542">
                <a:hueOff val="9644969"/>
                <a:satOff val="-8667"/>
                <a:lumOff val="-1373"/>
                <a:alphaOff val="0"/>
                <a:shade val="47500"/>
                <a:satMod val="137000"/>
              </a:srgbClr>
            </a:gs>
            <a:gs pos="55000">
              <a:srgbClr val="4E8542">
                <a:hueOff val="9644969"/>
                <a:satOff val="-8667"/>
                <a:lumOff val="-1373"/>
                <a:alphaOff val="0"/>
                <a:shade val="69000"/>
                <a:satMod val="137000"/>
              </a:srgbClr>
            </a:gs>
            <a:gs pos="100000">
              <a:srgbClr val="4E8542">
                <a:hueOff val="9644969"/>
                <a:satOff val="-8667"/>
                <a:lumOff val="-1373"/>
                <a:alphaOff val="0"/>
                <a:shade val="98000"/>
                <a:satMod val="137000"/>
              </a:srgb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4FB8F-ED15-48AB-97BD-17129D4E699D}" type="datetimeFigureOut">
              <a:rPr lang="pt-PT" smtClean="0"/>
              <a:t>22-04-2015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B3739-9081-478F-812E-AE7CE140632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9D437-CD83-4825-AD0D-5E7B341BC79B}" type="datetimeFigureOut">
              <a:rPr lang="pt-PT" smtClean="0"/>
              <a:t>22-04-2015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F8BB-EBC7-4B8F-9632-A5A136FBB88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pt-PT" dirty="0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1631790" y="5691673"/>
            <a:ext cx="280731" cy="77884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pt/url?sa=i&amp;rct=j&amp;q=&amp;esrc=s&amp;frm=1&amp;source=images&amp;cd=&amp;cad=rja&amp;uact=8&amp;ved=0CAcQjRw&amp;url=http://zoomonline.pt/candidaturas-a-incubadora-de-empresas-baia-do-seixal/arquivo/13243&amp;ei=yBQ1VaCvPJLaaPLFgCg&amp;bvm=bv.91071109,d.ZGU&amp;psig=AFQjCNHHAnaoK3kJMLFEiKIfrkijdy5b9Q&amp;ust=1429628473760758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45928" cy="15075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9173" y="225425"/>
            <a:ext cx="6858000" cy="3200400"/>
          </a:xfrm>
        </p:spPr>
        <p:txBody>
          <a:bodyPr anchor="ctr">
            <a:normAutofit/>
          </a:bodyPr>
          <a:lstStyle/>
          <a:p>
            <a:pPr algn="ctr" defTabSz="914400">
              <a:lnSpc>
                <a:spcPct val="75000"/>
              </a:lnSpc>
              <a:spcBef>
                <a:spcPts val="0"/>
              </a:spcBef>
              <a:buNone/>
            </a:pPr>
            <a:r>
              <a:rPr lang="pt-PT" sz="4000" b="1" i="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Projeto Nós Propomos! </a:t>
            </a:r>
            <a:br>
              <a:rPr lang="pt-PT" sz="4000" b="1" i="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pt-PT" sz="4000" b="1" i="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pt-PT" sz="4000" b="1" i="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Cidadania,</a:t>
            </a:r>
            <a:b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pt-P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Sustentabilidade e Inovação na Educação Geográfica</a:t>
            </a:r>
            <a:r>
              <a:rPr lang="pt-PT" sz="4000" b="1" i="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pt-PT" sz="40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pt-PT" sz="4000" b="1" i="0" baseline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107" y="3261571"/>
            <a:ext cx="6963784" cy="1410526"/>
          </a:xfrm>
        </p:spPr>
        <p:txBody>
          <a:bodyPr anchor="ctr">
            <a:noAutofit/>
          </a:bodyPr>
          <a:lstStyle/>
          <a:p>
            <a:pPr algn="ctr"/>
            <a:r>
              <a:rPr lang="pt-P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Potenciar o Turismo no </a:t>
            </a:r>
            <a:r>
              <a:rPr lang="pt-P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 </a:t>
            </a:r>
            <a:r>
              <a:rPr lang="pt-P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pt-P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rbano </a:t>
            </a:r>
            <a:r>
              <a:rPr lang="pt-P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P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ntigo </a:t>
            </a:r>
            <a:r>
              <a:rPr lang="pt-P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P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Seixal</a:t>
            </a:r>
          </a:p>
          <a:p>
            <a:pPr algn="ctr"/>
            <a:r>
              <a:rPr lang="pt-P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4.maio.2015</a:t>
            </a:r>
            <a:endParaRPr lang="pt-P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06" y="2250299"/>
            <a:ext cx="2528050" cy="876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20" y="3358876"/>
            <a:ext cx="4806872" cy="103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03" y="2250299"/>
            <a:ext cx="2259089" cy="876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52" y="4968659"/>
            <a:ext cx="1680272" cy="1635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Subtítulo 2"/>
          <p:cNvSpPr txBox="1">
            <a:spLocks/>
          </p:cNvSpPr>
          <p:nvPr/>
        </p:nvSpPr>
        <p:spPr>
          <a:xfrm>
            <a:off x="190051" y="4968659"/>
            <a:ext cx="6617754" cy="1304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Anilda Moreira </a:t>
            </a:r>
            <a:r>
              <a:rPr lang="pt-P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pt-P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Luís Ponciano </a:t>
            </a:r>
            <a:r>
              <a:rPr lang="pt-P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pt-P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Mauro Pires</a:t>
            </a:r>
            <a:r>
              <a:rPr lang="pt-P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pt-P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Suely Silva</a:t>
            </a:r>
          </a:p>
          <a:p>
            <a:pPr algn="ctr"/>
            <a:endParaRPr lang="pt-P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Professora Fátima Veríssimo </a:t>
            </a:r>
            <a:endParaRPr lang="pt-P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52" y="225425"/>
            <a:ext cx="1680272" cy="16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7" t="51828" r="7797" b="16973"/>
          <a:stretch/>
        </p:blipFill>
        <p:spPr>
          <a:xfrm rot="5400000">
            <a:off x="2915208" y="2888033"/>
            <a:ext cx="3615924" cy="4086979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1507864" y="1546347"/>
            <a:ext cx="6901272" cy="1449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00B0F0"/>
              </a:buClr>
            </a:pPr>
            <a:r>
              <a:rPr lang="pt-PT" sz="2000" b="1" dirty="0" smtClean="0">
                <a:solidFill>
                  <a:schemeClr val="tx2"/>
                </a:solidFill>
              </a:rPr>
              <a:t>Atualmente, o Núcleo Urbano Antigo do </a:t>
            </a:r>
            <a:r>
              <a:rPr lang="pt-PT" sz="2000" b="1" dirty="0">
                <a:solidFill>
                  <a:schemeClr val="tx2"/>
                </a:solidFill>
              </a:rPr>
              <a:t>Seixal </a:t>
            </a:r>
            <a:r>
              <a:rPr lang="pt-PT" sz="2000" b="1" dirty="0" smtClean="0">
                <a:solidFill>
                  <a:schemeClr val="tx2"/>
                </a:solidFill>
              </a:rPr>
              <a:t>encontra – se num processo de reabilitação </a:t>
            </a:r>
            <a:r>
              <a:rPr lang="pt-PT" sz="2000" b="1" dirty="0">
                <a:solidFill>
                  <a:schemeClr val="tx2"/>
                </a:solidFill>
              </a:rPr>
              <a:t>e </a:t>
            </a:r>
            <a:r>
              <a:rPr lang="pt-PT" sz="2000" b="1" dirty="0" smtClean="0">
                <a:solidFill>
                  <a:schemeClr val="tx2"/>
                </a:solidFill>
              </a:rPr>
              <a:t>requalificação tendo </a:t>
            </a:r>
            <a:r>
              <a:rPr lang="pt-PT" sz="2000" b="1" dirty="0">
                <a:solidFill>
                  <a:schemeClr val="tx2"/>
                </a:solidFill>
              </a:rPr>
              <a:t>como objetivo </a:t>
            </a:r>
            <a:r>
              <a:rPr lang="pt-PT" sz="2000" b="1" dirty="0" smtClean="0">
                <a:solidFill>
                  <a:schemeClr val="tx2"/>
                </a:solidFill>
              </a:rPr>
              <a:t>o </a:t>
            </a:r>
            <a:r>
              <a:rPr lang="pt-PT" sz="2000" b="1" dirty="0">
                <a:solidFill>
                  <a:schemeClr val="tx2"/>
                </a:solidFill>
              </a:rPr>
              <a:t>desenvolvimento turístico </a:t>
            </a:r>
            <a:r>
              <a:rPr lang="pt-PT" sz="2000" b="1" dirty="0" smtClean="0">
                <a:solidFill>
                  <a:schemeClr val="tx2"/>
                </a:solidFill>
              </a:rPr>
              <a:t>do Seixal.</a:t>
            </a:r>
            <a:endParaRPr lang="pt-PT" sz="2400" dirty="0">
              <a:noFill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200" y="503610"/>
            <a:ext cx="9372600" cy="1295400"/>
          </a:xfrm>
        </p:spPr>
        <p:txBody>
          <a:bodyPr anchor="ctr"/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pt-PT" sz="4400" b="1" i="0" baseline="0" dirty="0" smtClean="0">
                <a:solidFill>
                  <a:srgbClr val="1B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Conclusão</a:t>
            </a:r>
            <a:endParaRPr lang="pt-PT" sz="4400" b="1" i="0" baseline="0" dirty="0">
              <a:solidFill>
                <a:srgbClr val="1BD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36878" r="8832" b="14210"/>
          <a:stretch/>
        </p:blipFill>
        <p:spPr>
          <a:xfrm rot="16200000">
            <a:off x="7129603" y="1809974"/>
            <a:ext cx="6858000" cy="32380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1" t="51341" r="28937" b="17460"/>
          <a:stretch/>
        </p:blipFill>
        <p:spPr>
          <a:xfrm rot="5400000">
            <a:off x="3005982" y="2955314"/>
            <a:ext cx="3392703" cy="41756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t="50853" r="46860" b="17785"/>
          <a:stretch/>
        </p:blipFill>
        <p:spPr>
          <a:xfrm rot="5400000">
            <a:off x="2915275" y="3077204"/>
            <a:ext cx="3572757" cy="37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24031"/>
            <a:ext cx="9372600" cy="1295400"/>
          </a:xfrm>
        </p:spPr>
        <p:txBody>
          <a:bodyPr anchor="ctr"/>
          <a:lstStyle/>
          <a:p>
            <a:pPr algn="ctr"/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2"/>
                </a:solidFill>
              </a:rPr>
              <a:t>Diagnóstico Social do Concelho do Seixal, Câmara Municipal do Seixal, Divisão de </a:t>
            </a:r>
            <a:r>
              <a:rPr lang="pt-PT" dirty="0" err="1">
                <a:solidFill>
                  <a:schemeClr val="tx2"/>
                </a:solidFill>
              </a:rPr>
              <a:t>Ação</a:t>
            </a:r>
            <a:r>
              <a:rPr lang="pt-PT" dirty="0">
                <a:solidFill>
                  <a:schemeClr val="tx2"/>
                </a:solidFill>
              </a:rPr>
              <a:t> Social, 2012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2"/>
                </a:solidFill>
              </a:rPr>
              <a:t>Memória Descritiva do Plano </a:t>
            </a:r>
            <a:r>
              <a:rPr lang="pt-PT" dirty="0" err="1">
                <a:solidFill>
                  <a:schemeClr val="tx2"/>
                </a:solidFill>
              </a:rPr>
              <a:t>Diretor</a:t>
            </a:r>
            <a:r>
              <a:rPr lang="pt-PT" dirty="0">
                <a:solidFill>
                  <a:schemeClr val="tx2"/>
                </a:solidFill>
              </a:rPr>
              <a:t> Municipal do Seixal, Câmara Municipal do Seixal, 2014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chemeClr val="tx2"/>
                </a:solidFill>
              </a:rPr>
              <a:t> Boletim Municipal, </a:t>
            </a:r>
            <a:r>
              <a:rPr lang="pt-PT" dirty="0" smtClean="0">
                <a:solidFill>
                  <a:schemeClr val="tx2"/>
                </a:solidFill>
              </a:rPr>
              <a:t>nº 636 , 20 de Março de 2015 , </a:t>
            </a:r>
            <a:r>
              <a:rPr lang="pt-PT" dirty="0">
                <a:solidFill>
                  <a:schemeClr val="tx2"/>
                </a:solidFill>
              </a:rPr>
              <a:t>Câmara Municipal do </a:t>
            </a:r>
            <a:r>
              <a:rPr lang="pt-PT" dirty="0" smtClean="0">
                <a:solidFill>
                  <a:schemeClr val="tx2"/>
                </a:solidFill>
              </a:rPr>
              <a:t>Seixal</a:t>
            </a:r>
            <a:endParaRPr lang="pt-PT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698" y="4333333"/>
            <a:ext cx="1602890" cy="213718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 descr="C:\Users\user\Downloads\foto-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" y="1987419"/>
            <a:ext cx="1891020" cy="234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7864" y="370242"/>
            <a:ext cx="9372600" cy="1295400"/>
          </a:xfrm>
        </p:spPr>
        <p:txBody>
          <a:bodyPr anchor="ctr"/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pt-PT" b="1" dirty="0" smtClean="0">
                <a:solidFill>
                  <a:srgbClr val="1B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Principais Etapas do Projeto</a:t>
            </a:r>
            <a:endParaRPr lang="pt-PT" sz="4400" b="1" i="0" baseline="0" dirty="0">
              <a:solidFill>
                <a:srgbClr val="1BD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7" name="Diagrama 6" descr="Basic Timeline" title="SmartArt"/>
          <p:cNvGraphicFramePr/>
          <p:nvPr>
            <p:extLst>
              <p:ext uri="{D42A27DB-BD31-4B8C-83A1-F6EECF244321}">
                <p14:modId xmlns:p14="http://schemas.microsoft.com/office/powerpoint/2010/main" val="217096308"/>
              </p:ext>
            </p:extLst>
          </p:nvPr>
        </p:nvGraphicFramePr>
        <p:xfrm>
          <a:off x="1450848" y="1548563"/>
          <a:ext cx="9902952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333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077" y="246954"/>
            <a:ext cx="9190893" cy="1096108"/>
          </a:xfrm>
        </p:spPr>
        <p:txBody>
          <a:bodyPr anchor="ctr">
            <a:normAutofit/>
          </a:bodyPr>
          <a:lstStyle/>
          <a:p>
            <a:pPr algn="ctr"/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Problemas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47847" y="1441935"/>
            <a:ext cx="2625970" cy="13481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bg1"/>
                </a:solidFill>
              </a:rPr>
              <a:t>Existência de Património Edificado e Histórico que importa preservar 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30961" y="3405551"/>
            <a:ext cx="1834662" cy="13716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2"/>
                </a:solidFill>
              </a:rPr>
              <a:t>Degradação das </a:t>
            </a:r>
          </a:p>
          <a:p>
            <a:pPr algn="ctr"/>
            <a:r>
              <a:rPr lang="pt-PT" sz="1700" b="1" dirty="0" smtClean="0">
                <a:solidFill>
                  <a:schemeClr val="tx2"/>
                </a:solidFill>
              </a:rPr>
              <a:t>Áreas Residenciais</a:t>
            </a:r>
            <a:endParaRPr lang="pt-PT" sz="1700" b="1" dirty="0">
              <a:solidFill>
                <a:schemeClr val="tx2"/>
              </a:solidFill>
            </a:endParaRPr>
          </a:p>
        </p:txBody>
      </p:sp>
      <p:sp>
        <p:nvSpPr>
          <p:cNvPr id="11" name="Quad Arrow 10"/>
          <p:cNvSpPr/>
          <p:nvPr/>
        </p:nvSpPr>
        <p:spPr>
          <a:xfrm>
            <a:off x="4747847" y="2901459"/>
            <a:ext cx="2567355" cy="2379785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/>
          <p:cNvSpPr/>
          <p:nvPr/>
        </p:nvSpPr>
        <p:spPr>
          <a:xfrm>
            <a:off x="5193325" y="5329361"/>
            <a:ext cx="1735014" cy="1143002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2"/>
                </a:solidFill>
              </a:rPr>
              <a:t>Ruas e </a:t>
            </a:r>
            <a:r>
              <a:rPr lang="pt-PT" sz="1700" b="1" dirty="0">
                <a:solidFill>
                  <a:schemeClr val="tx2"/>
                </a:solidFill>
              </a:rPr>
              <a:t>E</a:t>
            </a:r>
            <a:r>
              <a:rPr lang="pt-PT" sz="1700" b="1" dirty="0" smtClean="0">
                <a:solidFill>
                  <a:schemeClr val="tx2"/>
                </a:solidFill>
              </a:rPr>
              <a:t>stradas </a:t>
            </a:r>
            <a:r>
              <a:rPr lang="pt-PT" sz="1700" b="1" dirty="0">
                <a:solidFill>
                  <a:schemeClr val="tx2"/>
                </a:solidFill>
              </a:rPr>
              <a:t>E</a:t>
            </a:r>
            <a:r>
              <a:rPr lang="pt-PT" sz="1700" b="1" dirty="0" smtClean="0">
                <a:solidFill>
                  <a:schemeClr val="tx2"/>
                </a:solidFill>
              </a:rPr>
              <a:t>streitas </a:t>
            </a:r>
            <a:endParaRPr lang="pt-PT" sz="1700" b="1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10466" y="3455373"/>
            <a:ext cx="1863969" cy="1271956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700" b="1" dirty="0" smtClean="0">
                <a:solidFill>
                  <a:schemeClr val="tx2"/>
                </a:solidFill>
              </a:rPr>
              <a:t>Degradação Contínua da Atividade </a:t>
            </a:r>
            <a:r>
              <a:rPr lang="pt-PT" sz="1700" b="1" dirty="0">
                <a:solidFill>
                  <a:schemeClr val="tx2"/>
                </a:solidFill>
              </a:rPr>
              <a:t>E</a:t>
            </a:r>
            <a:r>
              <a:rPr lang="pt-PT" sz="1700" b="1" dirty="0" smtClean="0">
                <a:solidFill>
                  <a:schemeClr val="tx2"/>
                </a:solidFill>
              </a:rPr>
              <a:t>conómica</a:t>
            </a:r>
            <a:endParaRPr lang="pt-PT" sz="1700" b="1" dirty="0">
              <a:solidFill>
                <a:schemeClr val="tx2"/>
              </a:solidFill>
            </a:endParaRPr>
          </a:p>
        </p:txBody>
      </p:sp>
      <p:sp>
        <p:nvSpPr>
          <p:cNvPr id="9" name="Botão de ação: personalizável 8">
            <a:hlinkClick r:id="rId2" action="ppaction://hlinksldjump" highlightClick="1"/>
            <a:hlinkHover r:id="rId2" action="ppaction://hlinksldjump"/>
          </p:cNvPr>
          <p:cNvSpPr/>
          <p:nvPr/>
        </p:nvSpPr>
        <p:spPr>
          <a:xfrm>
            <a:off x="10743909" y="6153391"/>
            <a:ext cx="679268" cy="6008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172" y="0"/>
            <a:ext cx="1748742" cy="18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42" y="246908"/>
            <a:ext cx="1525357" cy="130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ção de Conteúd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" y="1893348"/>
            <a:ext cx="6048754" cy="4167509"/>
          </a:xfr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507864" y="370242"/>
            <a:ext cx="9372600" cy="1295400"/>
          </a:xfrm>
        </p:spPr>
        <p:txBody>
          <a:bodyPr anchor="ctr"/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pt-PT" sz="4400" b="1" i="0" baseline="0" dirty="0" smtClean="0">
                <a:solidFill>
                  <a:srgbClr val="1B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Enquadramento Geográfico do Local de estudo</a:t>
            </a:r>
            <a:endParaRPr lang="pt-PT" sz="4400" b="1" i="0" baseline="0" dirty="0">
              <a:solidFill>
                <a:srgbClr val="1BD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893348"/>
            <a:ext cx="5830888" cy="41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otão de ação: personalizável 11">
            <a:hlinkClick r:id="rId6" action="ppaction://hlinksldjump" highlightClick="1"/>
            <a:hlinkHover r:id="rId6" action="ppaction://hlinksldjump"/>
          </p:cNvPr>
          <p:cNvSpPr/>
          <p:nvPr/>
        </p:nvSpPr>
        <p:spPr>
          <a:xfrm>
            <a:off x="10743909" y="6153391"/>
            <a:ext cx="679268" cy="6008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/>
          <p:cNvSpPr txBox="1"/>
          <p:nvPr/>
        </p:nvSpPr>
        <p:spPr>
          <a:xfrm>
            <a:off x="4168204" y="6269170"/>
            <a:ext cx="39057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b="1" dirty="0" smtClean="0">
                <a:solidFill>
                  <a:schemeClr val="tx2"/>
                </a:solidFill>
              </a:rPr>
              <a:t>Identificação da Rua Cândido dos Reis </a:t>
            </a:r>
            <a:endParaRPr lang="pt-PT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507864" y="370242"/>
            <a:ext cx="9372600" cy="1295400"/>
          </a:xfrm>
        </p:spPr>
        <p:txBody>
          <a:bodyPr anchor="ctr"/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pt-PT" sz="4400" b="1" i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Entrevista</a:t>
            </a:r>
            <a:r>
              <a:rPr lang="pt-PT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 à População</a:t>
            </a:r>
            <a:endParaRPr lang="pt-PT" sz="44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7609" y="1592295"/>
            <a:ext cx="605655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PT" sz="2000" dirty="0" smtClean="0">
                <a:solidFill>
                  <a:schemeClr val="tx2"/>
                </a:solidFill>
              </a:rPr>
              <a:t>Se houvesse um projeto que reabilitasse esta rua, o que mudaria? </a:t>
            </a:r>
            <a:endParaRPr lang="pt-PT" sz="2000" dirty="0">
              <a:solidFill>
                <a:schemeClr val="tx2"/>
              </a:solidFill>
            </a:endParaRPr>
          </a:p>
        </p:txBody>
      </p:sp>
      <p:sp>
        <p:nvSpPr>
          <p:cNvPr id="10" name="Nota de aviso rectangular arredondada 9"/>
          <p:cNvSpPr/>
          <p:nvPr/>
        </p:nvSpPr>
        <p:spPr>
          <a:xfrm rot="10800000" flipV="1">
            <a:off x="1505623" y="2339370"/>
            <a:ext cx="3915783" cy="1839558"/>
          </a:xfrm>
          <a:prstGeom prst="wedgeRoundRectCallout">
            <a:avLst>
              <a:gd name="adj1" fmla="val 39382"/>
              <a:gd name="adj2" fmla="val -693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“Uma coisa que não estou muito de acordo em que a circulação dos carros seja feita no sentido Sul - Norte porque, antigamente era feita no sentido contrário, ou seja, no sentido Norte - Sul.”    </a:t>
            </a:r>
            <a:endParaRPr lang="pt-PT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416237" y="3019905"/>
            <a:ext cx="479837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PT" sz="2000" dirty="0" smtClean="0">
                <a:solidFill>
                  <a:schemeClr val="tx2"/>
                </a:solidFill>
              </a:rPr>
              <a:t>Como a rua é estreita, dificulta a circulação? </a:t>
            </a:r>
            <a:endParaRPr lang="pt-PT" sz="2000" dirty="0">
              <a:solidFill>
                <a:schemeClr val="tx2"/>
              </a:solidFill>
            </a:endParaRPr>
          </a:p>
        </p:txBody>
      </p:sp>
      <p:sp>
        <p:nvSpPr>
          <p:cNvPr id="12" name="Nota de aviso rectangular arredondada 11"/>
          <p:cNvSpPr/>
          <p:nvPr/>
        </p:nvSpPr>
        <p:spPr>
          <a:xfrm rot="10800000" flipV="1">
            <a:off x="6674654" y="3617096"/>
            <a:ext cx="3915783" cy="742441"/>
          </a:xfrm>
          <a:prstGeom prst="wedgeRoundRectCallout">
            <a:avLst>
              <a:gd name="adj1" fmla="val -48255"/>
              <a:gd name="adj2" fmla="val -867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“Sim, sim, dificulta, dificulta porque os carros ficam parados na rua.”    </a:t>
            </a:r>
            <a:endParaRPr lang="pt-PT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37609" y="1665642"/>
            <a:ext cx="400331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PT" sz="2000" dirty="0" smtClean="0">
                <a:solidFill>
                  <a:schemeClr val="tx2"/>
                </a:solidFill>
              </a:rPr>
              <a:t>Acha que existe falta de divulgação? </a:t>
            </a:r>
            <a:endParaRPr lang="pt-PT" sz="2000" dirty="0">
              <a:solidFill>
                <a:schemeClr val="tx2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416237" y="2096576"/>
            <a:ext cx="479837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PT" sz="2000" dirty="0" smtClean="0">
                <a:solidFill>
                  <a:schemeClr val="tx2"/>
                </a:solidFill>
              </a:rPr>
              <a:t>Acha que esta ligação com Lisboa, que já por si é turística, poderia tornar o Seixal como um centro dormitório de turistas, já que é assim tão perto? </a:t>
            </a:r>
            <a:endParaRPr lang="pt-PT" sz="2000" dirty="0">
              <a:solidFill>
                <a:schemeClr val="tx2"/>
              </a:solidFill>
            </a:endParaRPr>
          </a:p>
        </p:txBody>
      </p:sp>
      <p:sp>
        <p:nvSpPr>
          <p:cNvPr id="16" name="Nota de aviso rectangular arredondada 15"/>
          <p:cNvSpPr/>
          <p:nvPr/>
        </p:nvSpPr>
        <p:spPr>
          <a:xfrm rot="10800000" flipV="1">
            <a:off x="6674653" y="3477229"/>
            <a:ext cx="3915783" cy="959258"/>
          </a:xfrm>
          <a:prstGeom prst="wedgeRoundRectCallout">
            <a:avLst>
              <a:gd name="adj1" fmla="val -48255"/>
              <a:gd name="adj2" fmla="val -867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“Acho que têm Almada mais perto, eles escolhem as áreas mais próximas da cidade lisboeta .”    </a:t>
            </a:r>
            <a:endParaRPr lang="pt-PT" b="1" dirty="0"/>
          </a:p>
        </p:txBody>
      </p:sp>
      <p:sp>
        <p:nvSpPr>
          <p:cNvPr id="18" name="Nota de aviso rectangular arredondada 17"/>
          <p:cNvSpPr/>
          <p:nvPr/>
        </p:nvSpPr>
        <p:spPr>
          <a:xfrm rot="10800000" flipV="1">
            <a:off x="1727694" y="2592350"/>
            <a:ext cx="3915783" cy="3173157"/>
          </a:xfrm>
          <a:prstGeom prst="wedgeRoundRectCallout">
            <a:avLst>
              <a:gd name="adj1" fmla="val 41384"/>
              <a:gd name="adj2" fmla="val -672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“Não, acho que havia de haver mais comércio, já tenho falado com pessoas se haveria algum empresário que invista aqui 5 ou 20 mil contos e depois venda um par de sapato por ano, não compensa, não é rentável, é o que acontece com uma senhora que tem aí uma sapataria, só se aguenta porque a casa é dela. ”    </a:t>
            </a:r>
            <a:endParaRPr lang="pt-PT" b="1" dirty="0"/>
          </a:p>
        </p:txBody>
      </p:sp>
      <p:sp>
        <p:nvSpPr>
          <p:cNvPr id="19" name="Nota de aviso rectangular arredondada 18"/>
          <p:cNvSpPr/>
          <p:nvPr/>
        </p:nvSpPr>
        <p:spPr>
          <a:xfrm rot="10800000" flipV="1">
            <a:off x="7951977" y="2592350"/>
            <a:ext cx="3915783" cy="1844138"/>
          </a:xfrm>
          <a:prstGeom prst="wedgeRoundRectCallout">
            <a:avLst>
              <a:gd name="adj1" fmla="val -48019"/>
              <a:gd name="adj2" fmla="val -627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“Toda a gente já partiu, o próximo sou eu. É impressionante que o Seixal em si tinha mais habitantes do que Amora, Arrentela e Paio Pires juntas e agora a população é bastante reduzida. ”    </a:t>
            </a:r>
            <a:endParaRPr lang="pt-PT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37609" y="3332760"/>
            <a:ext cx="528379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PT" sz="2000" dirty="0" smtClean="0">
                <a:solidFill>
                  <a:schemeClr val="tx2"/>
                </a:solidFill>
              </a:rPr>
              <a:t>Sabe - me identificar quais os problemas da rua? </a:t>
            </a:r>
            <a:endParaRPr lang="pt-PT" sz="2000" dirty="0">
              <a:solidFill>
                <a:schemeClr val="tx2"/>
              </a:solidFill>
            </a:endParaRPr>
          </a:p>
        </p:txBody>
      </p:sp>
      <p:sp>
        <p:nvSpPr>
          <p:cNvPr id="21" name="Nota de aviso rectangular arredondada 20"/>
          <p:cNvSpPr/>
          <p:nvPr/>
        </p:nvSpPr>
        <p:spPr>
          <a:xfrm rot="10800000" flipV="1">
            <a:off x="186391" y="4034451"/>
            <a:ext cx="3915783" cy="959258"/>
          </a:xfrm>
          <a:prstGeom prst="wedgeRoundRectCallout">
            <a:avLst>
              <a:gd name="adj1" fmla="val 42816"/>
              <a:gd name="adj2" fmla="val -895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PT" b="1" dirty="0"/>
              <a:t> </a:t>
            </a:r>
            <a:r>
              <a:rPr lang="pt-PT" b="1" dirty="0" smtClean="0"/>
              <a:t>  “Está bastante abandalhada, antigamente as pessoas deixam coisas na rua e agora não, elas têm medo.”    </a:t>
            </a:r>
            <a:endParaRPr lang="pt-PT" b="1" dirty="0"/>
          </a:p>
        </p:txBody>
      </p:sp>
      <p:sp>
        <p:nvSpPr>
          <p:cNvPr id="22" name="Botão de ação: personalizável 21">
            <a:hlinkClick r:id="rId2" action="ppaction://hlinksldjump" highlightClick="1"/>
            <a:hlinkHover r:id="rId2" action="ppaction://hlinksldjump"/>
          </p:cNvPr>
          <p:cNvSpPr/>
          <p:nvPr/>
        </p:nvSpPr>
        <p:spPr>
          <a:xfrm>
            <a:off x="10743909" y="6153391"/>
            <a:ext cx="679268" cy="6008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03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5" grpId="0"/>
      <p:bldP spid="15" grpId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5566" y="225277"/>
            <a:ext cx="9757611" cy="1295400"/>
          </a:xfrm>
        </p:spPr>
        <p:txBody>
          <a:bodyPr anchor="ctr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pt-PT" sz="4400" b="1" i="0" baseline="0" dirty="0" smtClean="0">
                <a:solidFill>
                  <a:srgbClr val="1B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Estado de Degradação dos</a:t>
            </a:r>
            <a:r>
              <a:rPr lang="pt-PT" sz="4400" b="1" i="0" dirty="0" smtClean="0">
                <a:solidFill>
                  <a:srgbClr val="1BD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 Imóveis da Rua cândido dos Reis</a:t>
            </a:r>
            <a:endParaRPr lang="pt-PT" sz="4400" b="1" i="0" baseline="0" dirty="0">
              <a:solidFill>
                <a:srgbClr val="1BD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5" name="Marcador de Posição de Conteúdo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56032851"/>
              </p:ext>
            </p:extLst>
          </p:nvPr>
        </p:nvGraphicFramePr>
        <p:xfrm>
          <a:off x="251347" y="1686429"/>
          <a:ext cx="4572000" cy="2732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56"/>
                <a:gridCol w="1309744"/>
                <a:gridCol w="1524000"/>
              </a:tblGrid>
              <a:tr h="523009"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/>
                        <a:t>Estado de Degradação</a:t>
                      </a:r>
                      <a:endParaRPr lang="pt-PT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/>
                        <a:t>Nº</a:t>
                      </a:r>
                      <a:r>
                        <a:rPr lang="pt-PT" b="1" baseline="0" noProof="0" dirty="0" smtClean="0"/>
                        <a:t> de Fogos</a:t>
                      </a:r>
                      <a:endParaRPr lang="pt-PT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/>
                        <a:t>%</a:t>
                      </a:r>
                      <a:endParaRPr lang="pt-PT" b="1" noProof="0" dirty="0"/>
                    </a:p>
                  </a:txBody>
                  <a:tcPr anchor="ctr"/>
                </a:tc>
              </a:tr>
              <a:tr h="523009"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Degradada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82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60,7</a:t>
                      </a:r>
                      <a:r>
                        <a:rPr lang="pt-PT" b="1" baseline="0" noProof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523009"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Em</a:t>
                      </a:r>
                      <a:r>
                        <a:rPr lang="pt-PT" b="1" baseline="0" noProof="0" dirty="0" smtClean="0">
                          <a:solidFill>
                            <a:schemeClr val="tx2"/>
                          </a:solidFill>
                        </a:rPr>
                        <a:t> Reabilitação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6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4,5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523009"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Reabilitadas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34,8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523009"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TOTAL</a:t>
                      </a:r>
                      <a:endParaRPr lang="pt-PT" b="1" noProof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135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noProof="0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pt-PT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867560"/>
              </p:ext>
            </p:extLst>
          </p:nvPr>
        </p:nvGraphicFramePr>
        <p:xfrm>
          <a:off x="5664861" y="1532709"/>
          <a:ext cx="5899954" cy="3539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8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4307" y="260252"/>
            <a:ext cx="7666893" cy="80654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</a:t>
            </a:r>
            <a:r>
              <a:rPr lang="pt-PT" sz="3600" dirty="0" smtClean="0"/>
              <a:t>                       </a:t>
            </a:r>
            <a:endParaRPr lang="pt-PT" dirty="0"/>
          </a:p>
        </p:txBody>
      </p:sp>
      <p:sp>
        <p:nvSpPr>
          <p:cNvPr id="4" name="TextBox 3"/>
          <p:cNvSpPr txBox="1"/>
          <p:nvPr/>
        </p:nvSpPr>
        <p:spPr>
          <a:xfrm>
            <a:off x="1664677" y="281353"/>
            <a:ext cx="747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/>
              <a:t> </a:t>
            </a:r>
            <a:r>
              <a:rPr lang="pt-PT" sz="3600" dirty="0" smtClean="0"/>
              <a:t>       </a:t>
            </a:r>
            <a:r>
              <a:rPr lang="pt-P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Assim</a:t>
            </a:r>
            <a:r>
              <a:rPr lang="pt-PT" sz="3600" dirty="0" smtClean="0">
                <a:solidFill>
                  <a:srgbClr val="00B0F0"/>
                </a:solidFill>
              </a:rPr>
              <a:t>…</a:t>
            </a:r>
            <a:endParaRPr lang="pt-PT" sz="3600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539" y="948785"/>
            <a:ext cx="9073661" cy="50760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00B0F0"/>
              </a:buClr>
            </a:pPr>
            <a:r>
              <a:rPr lang="pt-PT" sz="2000" dirty="0">
                <a:solidFill>
                  <a:schemeClr val="tx2"/>
                </a:solidFill>
              </a:rPr>
              <a:t>Para potenciar o turismo cultural no núcleo urbano antigo do Seixal é necessário apostar na </a:t>
            </a:r>
            <a:r>
              <a:rPr lang="pt-PT" sz="2000" b="1" dirty="0" smtClean="0">
                <a:solidFill>
                  <a:schemeClr val="tx2"/>
                </a:solidFill>
              </a:rPr>
              <a:t>Reabilitação Urbana</a:t>
            </a:r>
            <a:r>
              <a:rPr lang="pt-PT" sz="2000" dirty="0" smtClean="0">
                <a:solidFill>
                  <a:schemeClr val="tx2"/>
                </a:solidFill>
              </a:rPr>
              <a:t> </a:t>
            </a:r>
            <a:r>
              <a:rPr lang="pt-PT" sz="2000" dirty="0">
                <a:solidFill>
                  <a:schemeClr val="tx2"/>
                </a:solidFill>
              </a:rPr>
              <a:t>a partir do restauro de imóveis e espaços públicos e na </a:t>
            </a:r>
            <a:r>
              <a:rPr lang="pt-PT" sz="2000" b="1" dirty="0" smtClean="0">
                <a:solidFill>
                  <a:schemeClr val="tx2"/>
                </a:solidFill>
              </a:rPr>
              <a:t>Requalificação Urbana</a:t>
            </a:r>
            <a:r>
              <a:rPr lang="pt-PT" sz="2000" dirty="0">
                <a:solidFill>
                  <a:schemeClr val="tx2"/>
                </a:solidFill>
              </a:rPr>
              <a:t>, ou seja, uma intervenção na alteração funcional de alguns imóveis</a:t>
            </a:r>
            <a:r>
              <a:rPr lang="pt-PT" sz="2000" b="1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/>
          </a:p>
        </p:txBody>
      </p:sp>
      <p:pic>
        <p:nvPicPr>
          <p:cNvPr id="1026" name="Picture 2" descr="http://zoomonline.pt/wp-content/uploads/2014/05/Seixal-CM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38" y="2910893"/>
            <a:ext cx="5549409" cy="353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527539" y="2628984"/>
            <a:ext cx="46584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>
                <a:solidFill>
                  <a:schemeClr val="tx2"/>
                </a:solidFill>
              </a:rPr>
              <a:t>As medidas que propomos visam contribuir </a:t>
            </a:r>
            <a:r>
              <a:rPr lang="pt-PT" sz="2000" dirty="0" smtClean="0">
                <a:solidFill>
                  <a:schemeClr val="tx2"/>
                </a:solidFill>
              </a:rPr>
              <a:t>o desenvolvimento do </a:t>
            </a:r>
            <a:r>
              <a:rPr lang="pt-PT" sz="2000" dirty="0">
                <a:solidFill>
                  <a:schemeClr val="tx2"/>
                </a:solidFill>
              </a:rPr>
              <a:t>turismo no núcleo urbano antigo do Seixal, potenciando os seus recursos patrimoniais e paisagísticos.</a:t>
            </a:r>
          </a:p>
        </p:txBody>
      </p:sp>
      <p:sp>
        <p:nvSpPr>
          <p:cNvPr id="7" name="Botão de ação: personalizável 6">
            <a:hlinkClick r:id="rId4" action="ppaction://hlinksldjump" highlightClick="1"/>
            <a:hlinkHover r:id="rId4" action="ppaction://hlinksldjump"/>
          </p:cNvPr>
          <p:cNvSpPr/>
          <p:nvPr/>
        </p:nvSpPr>
        <p:spPr>
          <a:xfrm>
            <a:off x="10815464" y="6088075"/>
            <a:ext cx="679268" cy="6008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 descr="C:\Users\user\Downloads\foto-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05" y="3936194"/>
            <a:ext cx="1884761" cy="2513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838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68220" y="2363457"/>
            <a:ext cx="4800600" cy="2004150"/>
          </a:xfrm>
        </p:spPr>
        <p:txBody>
          <a:bodyPr anchor="ctr"/>
          <a:lstStyle/>
          <a:p>
            <a:pPr algn="ctr"/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a implementar 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32" y="288394"/>
            <a:ext cx="60256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 smtClean="0">
                <a:solidFill>
                  <a:schemeClr val="tx2"/>
                </a:solidFill>
              </a:rPr>
              <a:t>Das medidas a implementar, o grupo formulou as seguintes:</a:t>
            </a:r>
          </a:p>
          <a:p>
            <a:endParaRPr lang="pt-PT" sz="2000" dirty="0"/>
          </a:p>
          <a:p>
            <a:pPr marL="457200" indent="-457200" algn="just">
              <a:buClr>
                <a:srgbClr val="0070C0"/>
              </a:buClr>
              <a:buFont typeface="+mj-lt"/>
              <a:buAutoNum type="arabicPeriod"/>
            </a:pPr>
            <a:r>
              <a:rPr lang="pt-PT" sz="2000" dirty="0" smtClean="0"/>
              <a:t>Redução </a:t>
            </a:r>
            <a:r>
              <a:rPr lang="pt-PT" sz="2000" dirty="0"/>
              <a:t>da carga burocrática na adoção de um pacote “Simplex” a nivel local, promovendo a facilidade de abertura de atividades económicas</a:t>
            </a:r>
            <a:r>
              <a:rPr lang="pt-PT" sz="2000" dirty="0" smtClean="0"/>
              <a:t>.</a:t>
            </a:r>
          </a:p>
          <a:p>
            <a:pPr algn="just"/>
            <a:endParaRPr lang="pt-PT" sz="2000" dirty="0" smtClean="0"/>
          </a:p>
          <a:p>
            <a:pPr marL="457200" indent="-457200" algn="just">
              <a:buClr>
                <a:srgbClr val="0070C0"/>
              </a:buClr>
              <a:buAutoNum type="arabicPeriod" startAt="2"/>
            </a:pPr>
            <a:r>
              <a:rPr lang="pt-PT" sz="2000" dirty="0" smtClean="0"/>
              <a:t>A </a:t>
            </a:r>
            <a:r>
              <a:rPr lang="pt-PT" sz="2000" dirty="0"/>
              <a:t>P</a:t>
            </a:r>
            <a:r>
              <a:rPr lang="pt-PT" sz="2000" dirty="0" smtClean="0"/>
              <a:t>romoção </a:t>
            </a:r>
            <a:r>
              <a:rPr lang="pt-PT" sz="2000" dirty="0"/>
              <a:t>do investimento </a:t>
            </a:r>
            <a:r>
              <a:rPr lang="pt-PT" sz="2000" dirty="0" smtClean="0"/>
              <a:t>privado na </a:t>
            </a:r>
            <a:r>
              <a:rPr lang="pt-PT" sz="2000" dirty="0"/>
              <a:t>reabilitação de activos patrimoniais, devendo a </a:t>
            </a:r>
            <a:r>
              <a:rPr lang="pt-PT" sz="2000" dirty="0" smtClean="0"/>
              <a:t>câmara </a:t>
            </a:r>
            <a:r>
              <a:rPr lang="pt-PT" sz="2000" dirty="0"/>
              <a:t>incentivar este tipo de prática contribuindo com uma dotação </a:t>
            </a:r>
            <a:r>
              <a:rPr lang="pt-PT" sz="2000" dirty="0" smtClean="0"/>
              <a:t>de 40</a:t>
            </a:r>
            <a:r>
              <a:rPr lang="pt-PT" sz="2000" dirty="0"/>
              <a:t>% do valor do </a:t>
            </a:r>
            <a:r>
              <a:rPr lang="pt-PT" sz="2000" dirty="0" smtClean="0"/>
              <a:t>investimento.</a:t>
            </a:r>
          </a:p>
          <a:p>
            <a:pPr marL="457200" indent="-457200" algn="just">
              <a:buClr>
                <a:srgbClr val="0070C0"/>
              </a:buClr>
              <a:buAutoNum type="arabicPeriod" startAt="2"/>
            </a:pPr>
            <a:endParaRPr lang="pt-PT" sz="2000" b="1" dirty="0" smtClean="0"/>
          </a:p>
          <a:p>
            <a:pPr marL="457200" indent="-457200" algn="just">
              <a:buClr>
                <a:srgbClr val="0070C0"/>
              </a:buClr>
              <a:buAutoNum type="arabicPeriod" startAt="2"/>
            </a:pPr>
            <a:r>
              <a:rPr lang="pt-PT" sz="2000" dirty="0" smtClean="0"/>
              <a:t>O Cofinanciamento comunitário de investimentos públicos no âmbito da reabilitação urbana, medida integrada no programa Portugal 20/20</a:t>
            </a:r>
          </a:p>
          <a:p>
            <a:pPr marL="457200" indent="-457200" algn="just">
              <a:buClr>
                <a:srgbClr val="0070C0"/>
              </a:buClr>
              <a:buAutoNum type="arabicPeriod" startAt="2"/>
            </a:pPr>
            <a:endParaRPr lang="pt-PT" sz="2000" dirty="0" smtClean="0"/>
          </a:p>
          <a:p>
            <a:pPr marL="457200" indent="-457200" algn="just">
              <a:buClr>
                <a:srgbClr val="0070C0"/>
              </a:buClr>
              <a:buAutoNum type="arabicPeriod" startAt="2"/>
            </a:pPr>
            <a:r>
              <a:rPr lang="pt-PT" sz="2000" dirty="0" smtClean="0"/>
              <a:t>A Isenção </a:t>
            </a:r>
            <a:r>
              <a:rPr lang="pt-PT" sz="2000" dirty="0"/>
              <a:t>de IMI por 5 </a:t>
            </a:r>
            <a:r>
              <a:rPr lang="pt-PT" sz="2000" dirty="0" smtClean="0"/>
              <a:t>anos a projetos de </a:t>
            </a:r>
            <a:r>
              <a:rPr lang="pt-PT" sz="2000" dirty="0"/>
              <a:t>reabilitação </a:t>
            </a:r>
            <a:r>
              <a:rPr lang="pt-PT" sz="2000" dirty="0" smtClean="0"/>
              <a:t>urbana.</a:t>
            </a:r>
          </a:p>
        </p:txBody>
      </p:sp>
    </p:spTree>
    <p:extLst>
      <p:ext uri="{BB962C8B-B14F-4D97-AF65-F5344CB8AC3E}">
        <p14:creationId xmlns:p14="http://schemas.microsoft.com/office/powerpoint/2010/main" val="21355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2158" y="2481797"/>
            <a:ext cx="4800600" cy="1828800"/>
          </a:xfrm>
        </p:spPr>
        <p:txBody>
          <a:bodyPr anchor="ctr"/>
          <a:lstStyle/>
          <a:p>
            <a:pPr algn="ctr"/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a implementar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36576"/>
            <a:ext cx="5948980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AutoNum type="arabicPeriod" startAt="5"/>
            </a:pPr>
            <a:r>
              <a:rPr lang="pt-PT" sz="2000" dirty="0" smtClean="0"/>
              <a:t>A </a:t>
            </a:r>
            <a:r>
              <a:rPr lang="pt-PT" sz="2000" dirty="0"/>
              <a:t>introdução de uma coleta mínima </a:t>
            </a:r>
            <a:r>
              <a:rPr lang="pt-PT" sz="2000" dirty="0" smtClean="0"/>
              <a:t>extraordinária </a:t>
            </a:r>
            <a:r>
              <a:rPr lang="pt-PT" sz="2000" dirty="0"/>
              <a:t>de IRC de 10%  para micro-empresas ligadas ao setor terciário não </a:t>
            </a:r>
            <a:r>
              <a:rPr lang="pt-PT" sz="2000" dirty="0" smtClean="0"/>
              <a:t>transacionável (Restauração, por ex.) num período </a:t>
            </a:r>
            <a:r>
              <a:rPr lang="pt-PT" sz="2000" dirty="0"/>
              <a:t>de 7 </a:t>
            </a:r>
            <a:r>
              <a:rPr lang="pt-PT" sz="2000" dirty="0" smtClean="0"/>
              <a:t>anos.</a:t>
            </a:r>
          </a:p>
          <a:p>
            <a:pPr marL="457200" indent="-457200" algn="just">
              <a:buAutoNum type="arabicPeriod" startAt="5"/>
            </a:pPr>
            <a:endParaRPr lang="pt-PT" sz="2000" dirty="0"/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AutoNum type="arabicPeriod" startAt="6"/>
            </a:pPr>
            <a:r>
              <a:rPr lang="pt-PT" sz="2000" dirty="0" smtClean="0"/>
              <a:t>A criação de condições necessárias à implementação de um </a:t>
            </a:r>
            <a:r>
              <a:rPr lang="pt-PT" sz="2000" i="1" dirty="0" err="1" smtClean="0"/>
              <a:t>Hostel</a:t>
            </a:r>
            <a:r>
              <a:rPr lang="pt-PT" sz="2000" dirty="0" smtClean="0"/>
              <a:t>, através de um programa de empreendedorismo – “Pessoa – Empreendedora”.</a:t>
            </a: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AutoNum type="arabicPeriod" startAt="6"/>
            </a:pPr>
            <a:endParaRPr lang="pt-PT" sz="2000" dirty="0">
              <a:ea typeface="Calibri"/>
              <a:cs typeface="Times New Roman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AutoNum type="arabicPeriod" startAt="6"/>
            </a:pPr>
            <a:r>
              <a:rPr lang="pt-PT" sz="2000" dirty="0" smtClean="0">
                <a:ea typeface="Calibri"/>
                <a:cs typeface="Times New Roman"/>
              </a:rPr>
              <a:t>Campanhas de marketing turístico no sentido de potenciar a proximidade do Seixal a Lisboa </a:t>
            </a:r>
            <a:r>
              <a:rPr lang="pt-PT" sz="2000" smtClean="0">
                <a:ea typeface="Calibri"/>
                <a:cs typeface="Times New Roman"/>
              </a:rPr>
              <a:t>através das </a:t>
            </a:r>
            <a:r>
              <a:rPr lang="pt-PT" sz="2000" dirty="0" smtClean="0">
                <a:ea typeface="Calibri"/>
                <a:cs typeface="Times New Roman"/>
              </a:rPr>
              <a:t>ligações fluviais já existentes.</a:t>
            </a:r>
          </a:p>
        </p:txBody>
      </p:sp>
    </p:spTree>
    <p:extLst>
      <p:ext uri="{BB962C8B-B14F-4D97-AF65-F5344CB8AC3E}">
        <p14:creationId xmlns:p14="http://schemas.microsoft.com/office/powerpoint/2010/main" val="2668952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reframe Building 16x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EF0E57-12D2-4B54-A790-AA6D167593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com a estrutura metálica de um edifício (ecrã panorâmico)</Template>
  <TotalTime>0</TotalTime>
  <Words>776</Words>
  <Application>Microsoft Office PowerPoint</Application>
  <PresentationFormat>Personalizados</PresentationFormat>
  <Paragraphs>90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2" baseType="lpstr">
      <vt:lpstr>Wireframe Building 16x9</vt:lpstr>
      <vt:lpstr>Projeto Nós Propomos!   Cidadania, Sustentabilidade e Inovação na Educação Geográfica  </vt:lpstr>
      <vt:lpstr>Principais Etapas do Projeto</vt:lpstr>
      <vt:lpstr>Identificação dos Problemas</vt:lpstr>
      <vt:lpstr>Enquadramento Geográfico do Local de estudo</vt:lpstr>
      <vt:lpstr>Entrevista à População</vt:lpstr>
      <vt:lpstr>Estado de Degradação dos Imóveis da Rua cândido dos Reis</vt:lpstr>
      <vt:lpstr>                        </vt:lpstr>
      <vt:lpstr>Medidas a implementar </vt:lpstr>
      <vt:lpstr>Medidas a implementar</vt:lpstr>
      <vt:lpstr>Conclusão</vt:lpstr>
      <vt:lpstr>Fontes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2015-03-12T13:29:29Z</dcterms:created>
  <dcterms:modified xsi:type="dcterms:W3CDTF">2015-04-22T11:25:07Z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TC030310279991</vt:lpwstr>
  </property>
</Properties>
</file>