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7" d="100"/>
          <a:sy n="77" d="100"/>
        </p:scale>
        <p:origin x="-37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070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85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15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40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45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83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401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38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98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0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086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745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401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203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964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354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7F9D-7E4E-4E7F-9D05-C4E7BEB2E994}" type="datetimeFigureOut">
              <a:rPr lang="pt-PT" smtClean="0"/>
              <a:t>22-04-2015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BCF10D-A446-4368-A87D-14EB88A0E8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959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clovia.p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9043" y="1611640"/>
            <a:ext cx="9775565" cy="2262781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Projeto Nós propomos! Cidadania, Sustentabilidade e Inovação </a:t>
            </a:r>
            <a:br>
              <a:rPr lang="pt-PT" sz="24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PT" sz="24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na Educação Geográfica   2014/15</a:t>
            </a:r>
            <a:r>
              <a:rPr lang="pt-PT" sz="2400" dirty="0">
                <a:solidFill>
                  <a:srgbClr val="FFC000"/>
                </a:solidFill>
              </a:rPr>
              <a:t/>
            </a:r>
            <a:br>
              <a:rPr lang="pt-PT" sz="2400" dirty="0">
                <a:solidFill>
                  <a:srgbClr val="FFC000"/>
                </a:solidFill>
              </a:rPr>
            </a:br>
            <a:r>
              <a:rPr lang="pt-PT" sz="2400" b="1" dirty="0">
                <a:solidFill>
                  <a:srgbClr val="0070C0"/>
                </a:solidFill>
              </a:rPr>
              <a:t>Escola Secundária</a:t>
            </a:r>
            <a:r>
              <a:rPr lang="pt-PT" sz="2400" b="1" dirty="0"/>
              <a:t> </a:t>
            </a:r>
            <a:r>
              <a:rPr lang="pt-PT" sz="2400" b="1" dirty="0">
                <a:solidFill>
                  <a:srgbClr val="0070C0"/>
                </a:solidFill>
              </a:rPr>
              <a:t>Manuel Cargaleiro</a:t>
            </a:r>
            <a:r>
              <a:rPr lang="pt-PT" sz="6000" dirty="0">
                <a:solidFill>
                  <a:srgbClr val="FFFF00"/>
                </a:solidFill>
              </a:rPr>
              <a:t/>
            </a:r>
            <a:br>
              <a:rPr lang="pt-PT" sz="6000" dirty="0">
                <a:solidFill>
                  <a:srgbClr val="FFFF00"/>
                </a:solidFill>
              </a:rPr>
            </a:br>
            <a:endParaRPr lang="pt-PT" sz="6000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59125" y="3680101"/>
            <a:ext cx="8915399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PT" sz="26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Implementação de uma rede clicável para a promoção de uma mobilidade sustentável</a:t>
            </a:r>
          </a:p>
          <a:p>
            <a:pPr algn="ctr"/>
            <a:r>
              <a:rPr lang="pt-PT" sz="2200" b="1" dirty="0">
                <a:solidFill>
                  <a:schemeClr val="tx1"/>
                </a:solidFill>
              </a:rPr>
              <a:t>4 de maio de 2015</a:t>
            </a:r>
          </a:p>
          <a:p>
            <a:endParaRPr lang="pt-PT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41" y="166852"/>
            <a:ext cx="727389" cy="8345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94" y="166852"/>
            <a:ext cx="709637" cy="8100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95" y="166852"/>
            <a:ext cx="521227" cy="8368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404" y="166852"/>
            <a:ext cx="1995369" cy="7617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988" y="361226"/>
            <a:ext cx="2753358" cy="5153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561" y="221589"/>
            <a:ext cx="1350835" cy="79461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0544" y="164802"/>
            <a:ext cx="975774" cy="136608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222530" y="5942882"/>
            <a:ext cx="8910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João Calado, João Castela, Luís Silva, Marco Coelho, Nuno Martins Fátima Veríssimo  (professora) </a:t>
            </a:r>
          </a:p>
        </p:txBody>
      </p:sp>
    </p:spTree>
    <p:extLst>
      <p:ext uri="{BB962C8B-B14F-4D97-AF65-F5344CB8AC3E}">
        <p14:creationId xmlns:p14="http://schemas.microsoft.com/office/powerpoint/2010/main" val="823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43694" y="399011"/>
            <a:ext cx="254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Fontes:</a:t>
            </a:r>
            <a:endParaRPr lang="pt-PT" sz="4000" b="1" dirty="0"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43694" y="2560320"/>
            <a:ext cx="909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/>
              <a:t>IMTT (Instituto da Mobilidade e dos transportes Terrestre), Rede Pedonal- Princípios de planeamento e desenho, março de 2011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/>
              <a:t>Plano </a:t>
            </a:r>
            <a:r>
              <a:rPr lang="pt-PT" dirty="0" err="1" smtClean="0"/>
              <a:t>Diretor</a:t>
            </a:r>
            <a:r>
              <a:rPr lang="pt-PT" dirty="0" smtClean="0"/>
              <a:t> </a:t>
            </a:r>
            <a:r>
              <a:rPr lang="pt-PT" dirty="0" smtClean="0"/>
              <a:t>Municipal do Seixal, </a:t>
            </a:r>
            <a:r>
              <a:rPr lang="pt-PT" dirty="0" err="1" smtClean="0"/>
              <a:t>outubro</a:t>
            </a:r>
            <a:r>
              <a:rPr lang="pt-PT" dirty="0" smtClean="0"/>
              <a:t> de 2014</a:t>
            </a: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hlinkClick r:id="rId2"/>
              </a:rPr>
              <a:t>http://www.ciclovia.pt</a:t>
            </a:r>
            <a:r>
              <a:rPr lang="pt-PT" dirty="0" smtClean="0">
                <a:hlinkClick r:id="rId2"/>
              </a:rPr>
              <a:t>/</a:t>
            </a: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49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98617" y="1845424"/>
            <a:ext cx="65615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900" dirty="0"/>
              <a:t>A construção de ciclovias é uma iniciativa que representa um enorme passo em direção a uma cidade mais sustentável e mais amiga do ambiente.</a:t>
            </a:r>
          </a:p>
          <a:p>
            <a:pPr algn="just"/>
            <a:endParaRPr lang="pt-PT" sz="1900" dirty="0" smtClean="0"/>
          </a:p>
          <a:p>
            <a:pPr algn="just"/>
            <a:r>
              <a:rPr lang="pt-PT" sz="1900" dirty="0" smtClean="0"/>
              <a:t>A </a:t>
            </a:r>
            <a:r>
              <a:rPr lang="pt-PT" sz="1900" dirty="0"/>
              <a:t>necessidade de implementação de uma rede articulada de ciclovias surge da </a:t>
            </a:r>
            <a:r>
              <a:rPr lang="pt-PT" sz="1900" dirty="0" smtClean="0"/>
              <a:t>necessidade </a:t>
            </a:r>
            <a:r>
              <a:rPr lang="pt-PT" sz="1900" dirty="0"/>
              <a:t>de articular os modos de transporte (fluvial, rodoviário e ferroviário) existentes no concelho, promovendo a mobilidade sustentável, mais segura, mais saudável e menos poluente.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94661" y="296373"/>
            <a:ext cx="336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Tema/Problema</a:t>
            </a:r>
          </a:p>
        </p:txBody>
      </p:sp>
    </p:spTree>
    <p:extLst>
      <p:ext uri="{BB962C8B-B14F-4D97-AF65-F5344CB8AC3E}">
        <p14:creationId xmlns:p14="http://schemas.microsoft.com/office/powerpoint/2010/main" val="22923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18936" y="755632"/>
            <a:ext cx="4750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 que é uma </a:t>
            </a:r>
            <a:r>
              <a:rPr lang="pt-PT" sz="3200" b="1" dirty="0" smtClean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ciclovia</a:t>
            </a:r>
            <a:r>
              <a:rPr lang="pt-PT" sz="32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18936" y="1942190"/>
            <a:ext cx="6096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1900" dirty="0"/>
              <a:t>Uma ciclovia (ou pista clicável) é um espaço destinado especificamente para a circulação de pessoas que utilizam bicicletas. Há vários tipos de ciclovia, dependendo da segregação entre ela e a via de tráfego de automóveis: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480" y="755632"/>
            <a:ext cx="2975731" cy="39696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36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74958" y="384755"/>
            <a:ext cx="4185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 smtClean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Trabalho de Campo</a:t>
            </a:r>
            <a:endParaRPr lang="pt-PT" sz="3200" b="1" dirty="0"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9214" r="30535" b="5455"/>
          <a:stretch/>
        </p:blipFill>
        <p:spPr>
          <a:xfrm>
            <a:off x="6084915" y="384755"/>
            <a:ext cx="4688379" cy="619163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529541" y="1579419"/>
            <a:ext cx="455537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900" dirty="0" smtClean="0"/>
              <a:t>O nosso trabalho de </a:t>
            </a:r>
            <a:r>
              <a:rPr lang="pt-PT" sz="1900" dirty="0" smtClean="0"/>
              <a:t>campo </a:t>
            </a:r>
            <a:r>
              <a:rPr lang="pt-PT" sz="1900" dirty="0" smtClean="0"/>
              <a:t>consistiu em três etapas: a primeira, onde se realizou a reunião com os técnicos da Câmara; a segunda etapa, onde foram realizados inquéritos a alunos; e por fim a terceira etapa, que consistiu na escolha e verificação das estradas para a nossa proposta</a:t>
            </a:r>
          </a:p>
          <a:p>
            <a:pPr algn="just"/>
            <a:endParaRPr lang="pt-PT" sz="1900" dirty="0"/>
          </a:p>
          <a:p>
            <a:pPr algn="just"/>
            <a:r>
              <a:rPr lang="pt-PT" sz="1900" dirty="0" smtClean="0"/>
              <a:t>O inquérito foi feito a </a:t>
            </a:r>
            <a:r>
              <a:rPr lang="pt-PT" sz="1900" dirty="0"/>
              <a:t>alunos entre o 8º e 12º </a:t>
            </a:r>
            <a:r>
              <a:rPr lang="pt-PT" sz="1900" dirty="0" smtClean="0"/>
              <a:t>ano</a:t>
            </a:r>
            <a:r>
              <a:rPr lang="pt-PT" sz="1900" dirty="0"/>
              <a:t>,</a:t>
            </a:r>
            <a:r>
              <a:rPr lang="pt-PT" sz="1900" dirty="0" smtClean="0"/>
              <a:t> </a:t>
            </a:r>
            <a:r>
              <a:rPr lang="pt-PT" sz="1900" dirty="0"/>
              <a:t>10% da população </a:t>
            </a:r>
            <a:r>
              <a:rPr lang="pt-PT" sz="1900" dirty="0" smtClean="0"/>
              <a:t>escolar, correspondente a cerca de 110 alunos.</a:t>
            </a:r>
            <a:endParaRPr lang="pt-PT" sz="1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56" y="222517"/>
            <a:ext cx="4067695" cy="305077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16" y="3366799"/>
            <a:ext cx="4154774" cy="31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53274" y="551012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Resultado dos inquéritos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53274" y="1714792"/>
            <a:ext cx="5711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1. Com </a:t>
            </a:r>
            <a:r>
              <a:rPr lang="pt-PT" dirty="0"/>
              <a:t>que frequência te deslocas de bicicleta?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74" y="2381486"/>
            <a:ext cx="7180342" cy="388848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53274" y="1678807"/>
            <a:ext cx="7180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2. Sentes </a:t>
            </a:r>
            <a:r>
              <a:rPr lang="pt-PT" dirty="0"/>
              <a:t>dificuldade em circular de bicicleta nas estradas?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274" y="2381486"/>
            <a:ext cx="6132379" cy="337508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653274" y="1678807"/>
            <a:ext cx="6017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3. Em </a:t>
            </a:r>
            <a:r>
              <a:rPr lang="pt-PT" dirty="0"/>
              <a:t>que </a:t>
            </a:r>
            <a:r>
              <a:rPr lang="pt-PT" dirty="0" smtClean="0"/>
              <a:t>localidade </a:t>
            </a:r>
            <a:r>
              <a:rPr lang="pt-PT" dirty="0"/>
              <a:t>costumas andar de bicicleta?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263" y="2233734"/>
            <a:ext cx="7518364" cy="40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2803" y="448887"/>
            <a:ext cx="5553546" cy="814647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Resultado</a:t>
            </a:r>
            <a:r>
              <a:rPr lang="pt-PT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dos inquéritos</a:t>
            </a:r>
            <a:r>
              <a:rPr lang="pt-PT" sz="3200" b="1" dirty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PT" sz="3200" b="1" dirty="0"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pt-PT" sz="3200" b="1" dirty="0"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42803" y="1546752"/>
            <a:ext cx="511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5. Achas </a:t>
            </a:r>
            <a:r>
              <a:rPr lang="pt-PT" dirty="0"/>
              <a:t>útil a construção de uma ciclovia?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83" y="2751515"/>
            <a:ext cx="6893617" cy="379404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42803" y="15467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6. Se </a:t>
            </a:r>
            <a:r>
              <a:rPr lang="pt-PT" dirty="0"/>
              <a:t>respondeste “Sim” à resposta anterior em que lugares achas útil a construção de uma ciclovia?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05" y="2503614"/>
            <a:ext cx="7163157" cy="39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28160" y="484508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 Nosso próximo Passo: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80260" y="1622996"/>
            <a:ext cx="63841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Na reunião com os técnicos da Câmara do Seixal, percebemos o nível de desenvolvimento da construção de uma rede ciclável, para promover uma mobilidade sustentável, como refere o PDM </a:t>
            </a:r>
            <a:r>
              <a:rPr lang="pt-PT" dirty="0" smtClean="0"/>
              <a:t>do Seixal.</a:t>
            </a:r>
          </a:p>
          <a:p>
            <a:endParaRPr lang="pt-PT" dirty="0"/>
          </a:p>
          <a:p>
            <a:r>
              <a:rPr lang="pt-PT" dirty="0" smtClean="0"/>
              <a:t>Após a reunião com os técnicos da </a:t>
            </a:r>
            <a:r>
              <a:rPr lang="pt-PT" dirty="0" smtClean="0"/>
              <a:t>Autarquia percebemos </a:t>
            </a:r>
            <a:r>
              <a:rPr lang="pt-PT" dirty="0" smtClean="0"/>
              <a:t>quais são as expectativas da em relação à construção de uma rede ciclável.</a:t>
            </a:r>
          </a:p>
          <a:p>
            <a:endParaRPr lang="pt-PT" dirty="0" smtClean="0"/>
          </a:p>
          <a:p>
            <a:r>
              <a:rPr lang="pt-PT" dirty="0" smtClean="0"/>
              <a:t>Assim, o próximo passo do grupo era definir</a:t>
            </a:r>
            <a:r>
              <a:rPr lang="pt-PT" dirty="0"/>
              <a:t>, a partir da rede clicável proposta/prevista </a:t>
            </a:r>
            <a:r>
              <a:rPr lang="pt-PT" dirty="0" smtClean="0"/>
              <a:t>pela autarquia, </a:t>
            </a:r>
            <a:r>
              <a:rPr lang="pt-PT" dirty="0"/>
              <a:t>acrescentando ideias, dizendo que tipo de via pedonal se deve utilizar em cada estrada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435" y="1622996"/>
            <a:ext cx="4078577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1556" y="274975"/>
            <a:ext cx="9642561" cy="1280890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Definição da nossa Proposta da Rede </a:t>
            </a:r>
            <a:r>
              <a:rPr lang="pt-PT" sz="3200" b="1" dirty="0" smtClean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Ciclável</a:t>
            </a:r>
            <a:endParaRPr lang="pt-PT" sz="3200" b="1" dirty="0"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61556" y="1032645"/>
            <a:ext cx="394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Tipos de </a:t>
            </a:r>
            <a:r>
              <a:rPr lang="pt-PT" sz="2800" b="1" dirty="0" smtClean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ciclovias:</a:t>
            </a:r>
            <a:endParaRPr lang="pt-PT" sz="2800" b="1" dirty="0"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61556" y="1805703"/>
            <a:ext cx="8423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solidFill>
                  <a:srgbClr val="FFC000"/>
                </a:solidFill>
              </a:rPr>
              <a:t>Vias banalizadas</a:t>
            </a:r>
            <a:r>
              <a:rPr lang="pt-PT" sz="2000" b="1" dirty="0"/>
              <a:t>: Deverão ser utilizadas em estradas mais estreitas onde não é possível alargar a faixa de rodagem mas sim diminui-la</a:t>
            </a:r>
            <a:r>
              <a:rPr lang="pt-PT" sz="2000" b="1" dirty="0" smtClean="0"/>
              <a:t>, </a:t>
            </a:r>
            <a:r>
              <a:rPr lang="pt-PT" sz="2000" b="1" dirty="0"/>
              <a:t>dividindo a estrada com os ciclistas.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56" y="3241965"/>
            <a:ext cx="3788693" cy="33515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98" y="3241965"/>
            <a:ext cx="3777701" cy="335153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061556" y="1795230"/>
            <a:ext cx="8423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solidFill>
                  <a:srgbClr val="FFC000"/>
                </a:solidFill>
              </a:rPr>
              <a:t>Faixa Clicável</a:t>
            </a:r>
            <a:r>
              <a:rPr lang="pt-PT" sz="2000" b="1" dirty="0">
                <a:solidFill>
                  <a:srgbClr val="92D050"/>
                </a:solidFill>
              </a:rPr>
              <a:t>: </a:t>
            </a:r>
            <a:r>
              <a:rPr lang="pt-PT" sz="2000" b="1" dirty="0"/>
              <a:t>Deverá ser utilizada em estradas mais espaçosas onde se possa delimitar um determinado espaço para a circulação de ciclistas.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553" y="3241964"/>
            <a:ext cx="4073236" cy="335153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273" y="3241963"/>
            <a:ext cx="4095750" cy="335153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061556" y="1805703"/>
            <a:ext cx="84235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C000"/>
                </a:solidFill>
              </a:rPr>
              <a:t>Pistas </a:t>
            </a:r>
            <a:r>
              <a:rPr lang="pt-PT" sz="2000" b="1" dirty="0" err="1">
                <a:solidFill>
                  <a:srgbClr val="FFC000"/>
                </a:solidFill>
              </a:rPr>
              <a:t>cicláveis</a:t>
            </a:r>
            <a:r>
              <a:rPr lang="pt-PT" sz="2000" b="1" dirty="0">
                <a:solidFill>
                  <a:srgbClr val="FFFF00"/>
                </a:solidFill>
              </a:rPr>
              <a:t>: </a:t>
            </a:r>
            <a:r>
              <a:rPr lang="pt-PT" sz="2000" b="1" dirty="0"/>
              <a:t>Deverão ser aplicadas em estradas espaçosas onde o limite máximo de velocidade é mais elevado (como estradas nacionais), para que possa proporcionar maior proteção para os utilizadores de bicicletas.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553" y="3241963"/>
            <a:ext cx="4054699" cy="335153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736" y="3241962"/>
            <a:ext cx="4077214" cy="33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0443" y="365760"/>
            <a:ext cx="8611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Proposta de uma rede ciclável para o concelho do Seixal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2830" t="4934" r="27809" b="13409"/>
          <a:stretch/>
        </p:blipFill>
        <p:spPr>
          <a:xfrm>
            <a:off x="3524596" y="1442978"/>
            <a:ext cx="5552397" cy="51809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7087" r="21222" b="1402"/>
          <a:stretch/>
        </p:blipFill>
        <p:spPr>
          <a:xfrm>
            <a:off x="3524595" y="1442978"/>
            <a:ext cx="5552397" cy="51809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3"/>
          <a:stretch/>
        </p:blipFill>
        <p:spPr>
          <a:xfrm>
            <a:off x="1895302" y="1442978"/>
            <a:ext cx="7181690" cy="524193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40981" y="1995054"/>
            <a:ext cx="25436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Legenda: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Ciclovia Existente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Vias Banalizadas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Faixa Ciclável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Pista Ciclável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4" name="Retângulo 13"/>
          <p:cNvSpPr/>
          <p:nvPr/>
        </p:nvSpPr>
        <p:spPr>
          <a:xfrm>
            <a:off x="11613383" y="2593571"/>
            <a:ext cx="315884" cy="23275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/>
          <p:cNvSpPr/>
          <p:nvPr/>
        </p:nvSpPr>
        <p:spPr>
          <a:xfrm>
            <a:off x="11613383" y="3145647"/>
            <a:ext cx="315884" cy="23275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>
            <a:off x="11613383" y="3697723"/>
            <a:ext cx="315884" cy="2327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/>
          <p:cNvSpPr/>
          <p:nvPr/>
        </p:nvSpPr>
        <p:spPr>
          <a:xfrm>
            <a:off x="11613382" y="4251033"/>
            <a:ext cx="315885" cy="23275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11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Haste">
  <a:themeElements>
    <a:clrScheme name="Personalizado 1">
      <a:dk1>
        <a:srgbClr val="000000"/>
      </a:dk1>
      <a:lt1>
        <a:sysClr val="window" lastClr="FFFFFF"/>
      </a:lt1>
      <a:dk2>
        <a:srgbClr val="637052"/>
      </a:dk2>
      <a:lt2>
        <a:srgbClr val="FFFFFF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526</Words>
  <Application>Microsoft Office PowerPoint</Application>
  <PresentationFormat>Personalizados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Haste</vt:lpstr>
      <vt:lpstr>Projeto Nós propomos! Cidadania, Sustentabilidade e Inovação  na Educação Geográfica   2014/15 Escola Secundária Manuel Cargaleiro </vt:lpstr>
      <vt:lpstr>Apresentação do PowerPoint</vt:lpstr>
      <vt:lpstr>Apresentação do PowerPoint</vt:lpstr>
      <vt:lpstr>Apresentação do PowerPoint</vt:lpstr>
      <vt:lpstr>Apresentação do PowerPoint</vt:lpstr>
      <vt:lpstr>Resultado dos inquéritos </vt:lpstr>
      <vt:lpstr>Apresentação do PowerPoint</vt:lpstr>
      <vt:lpstr>Definição da nossa Proposta da Rede Ciclável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Nós propomos! Cidadania, Sustentabilidade e Inovação  na Educação Geográfica   2014/15 Escola Secundária Manuel Cargaleiro</dc:title>
  <dc:creator>helena afonso</dc:creator>
  <cp:lastModifiedBy>Fátima</cp:lastModifiedBy>
  <cp:revision>21</cp:revision>
  <dcterms:created xsi:type="dcterms:W3CDTF">2015-04-13T14:39:10Z</dcterms:created>
  <dcterms:modified xsi:type="dcterms:W3CDTF">2015-04-22T14:20:22Z</dcterms:modified>
</cp:coreProperties>
</file>