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lha_de_C_lculo_do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lha_de_C_lculo_do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olha_de_C_lculo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Inquiridos</c:v>
                </c:pt>
              </c:strCache>
            </c:strRef>
          </c:tx>
          <c:cat>
            <c:strRef>
              <c:f>Folha1!$A$2:$A$6</c:f>
              <c:strCache>
                <c:ptCount val="5"/>
                <c:pt idx="0">
                  <c:v>Póvoa de Santo Adrião</c:v>
                </c:pt>
                <c:pt idx="1">
                  <c:v>Ramada</c:v>
                </c:pt>
                <c:pt idx="2">
                  <c:v>Odivelas</c:v>
                </c:pt>
                <c:pt idx="3">
                  <c:v>Lumiar</c:v>
                </c:pt>
                <c:pt idx="4">
                  <c:v>Lisboa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25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PT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Inquiridos</c:v>
                </c:pt>
              </c:strCache>
            </c:strRef>
          </c:tx>
          <c:cat>
            <c:strRef>
              <c:f>Folha1!$A$2:$A$6</c:f>
              <c:strCache>
                <c:ptCount val="5"/>
                <c:pt idx="0">
                  <c:v>Ambulância</c:v>
                </c:pt>
                <c:pt idx="1">
                  <c:v>Táxi</c:v>
                </c:pt>
                <c:pt idx="2">
                  <c:v>Autocarro</c:v>
                </c:pt>
                <c:pt idx="3">
                  <c:v>Veículo Próprio</c:v>
                </c:pt>
                <c:pt idx="4">
                  <c:v>A Pé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14</c:v>
                </c:pt>
                <c:pt idx="4">
                  <c:v>10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PT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Inquiridos</c:v>
                </c:pt>
              </c:strCache>
            </c:strRef>
          </c:tx>
          <c:cat>
            <c:strRef>
              <c:f>Folha1!$A$2</c:f>
              <c:strCache>
                <c:ptCount val="1"/>
                <c:pt idx="0">
                  <c:v>Sim</c:v>
                </c:pt>
              </c:strCache>
            </c:strRef>
          </c:cat>
          <c:val>
            <c:numRef>
              <c:f>Folha1!$B$2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firstSliceAng val="0"/>
      </c:pieChart>
    </c:plotArea>
    <c:legend>
      <c:legendPos val="r"/>
      <c:legendEntry>
        <c:idx val="1"/>
        <c:delete val="1"/>
      </c:legendEntry>
    </c:legend>
    <c:plotVisOnly val="1"/>
  </c:chart>
  <c:txPr>
    <a:bodyPr/>
    <a:lstStyle/>
    <a:p>
      <a:pPr>
        <a:defRPr sz="1800"/>
      </a:pPr>
      <a:endParaRPr lang="pt-PT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0.47423</cdr:x>
      <cdr:y>0.72964</cdr:y>
    </cdr:from>
    <cdr:to>
      <cdr:x>0.67136</cdr:x>
      <cdr:y>0.87964</cdr:y>
    </cdr:to>
    <cdr:sp macro="" textlink="">
      <cdr:nvSpPr>
        <cdr:cNvPr id="2" name="Seta para a direita 1"/>
        <cdr:cNvSpPr/>
      </cdr:nvSpPr>
      <cdr:spPr>
        <a:xfrm xmlns:a="http://schemas.openxmlformats.org/drawingml/2006/main" rot="1330988">
          <a:off x="4033000" y="3335927"/>
          <a:ext cx="1676429" cy="685800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12700" cap="flat" cmpd="sng" algn="ctr">
          <a:solidFill>
            <a:sysClr val="windowText" lastClr="000000">
              <a:shade val="50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Perpetu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Perpetu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Perpetu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Perpetu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Perpetu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Perpetu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Perpetu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Perpetu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Perpetua"/>
            </a:defRPr>
          </a:lvl9pPr>
        </a:lstStyle>
        <a:p xmlns:a="http://schemas.openxmlformats.org/drawingml/2006/main">
          <a:endParaRPr lang="pt-PT"/>
        </a:p>
      </cdr:txBody>
    </cdr:sp>
  </cdr:relSizeAnchor>
  <cdr:relSizeAnchor xmlns:cdr="http://schemas.openxmlformats.org/drawingml/2006/chartDrawing">
    <cdr:from>
      <cdr:x>0.68135</cdr:x>
      <cdr:y>0.81597</cdr:y>
    </cdr:from>
    <cdr:to>
      <cdr:x>0.8964</cdr:x>
      <cdr:y>0.9493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5794375" y="3730625"/>
          <a:ext cx="1828845" cy="609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Perpetua"/>
            </a:defRPr>
          </a:lvl1pPr>
          <a:lvl2pPr marL="457200" indent="0">
            <a:defRPr sz="1100">
              <a:latin typeface="Perpetua"/>
            </a:defRPr>
          </a:lvl2pPr>
          <a:lvl3pPr marL="914400" indent="0">
            <a:defRPr sz="1100">
              <a:latin typeface="Perpetua"/>
            </a:defRPr>
          </a:lvl3pPr>
          <a:lvl4pPr marL="1371600" indent="0">
            <a:defRPr sz="1100">
              <a:latin typeface="Perpetua"/>
            </a:defRPr>
          </a:lvl4pPr>
          <a:lvl5pPr marL="1828800" indent="0">
            <a:defRPr sz="1100">
              <a:latin typeface="Perpetua"/>
            </a:defRPr>
          </a:lvl5pPr>
          <a:lvl6pPr marL="2286000" indent="0">
            <a:defRPr sz="1100">
              <a:latin typeface="Perpetua"/>
            </a:defRPr>
          </a:lvl6pPr>
          <a:lvl7pPr marL="2743200" indent="0">
            <a:defRPr sz="1100">
              <a:latin typeface="Perpetua"/>
            </a:defRPr>
          </a:lvl7pPr>
          <a:lvl8pPr marL="3200400" indent="0">
            <a:defRPr sz="1100">
              <a:latin typeface="Perpetua"/>
            </a:defRPr>
          </a:lvl8pPr>
          <a:lvl9pPr marL="3657600" indent="0">
            <a:defRPr sz="1100">
              <a:latin typeface="Perpetua"/>
            </a:defRPr>
          </a:lvl9pPr>
        </a:lstStyle>
        <a:p xmlns:a="http://schemas.openxmlformats.org/drawingml/2006/main">
          <a:r>
            <a:rPr lang="pt-PT" sz="2800" b="1" dirty="0" smtClean="0">
              <a:latin typeface="Times New Roman" pitchFamily="18" charset="0"/>
              <a:cs typeface="Times New Roman" pitchFamily="18" charset="0"/>
            </a:rPr>
            <a:t>83,3%</a:t>
          </a:r>
          <a:endParaRPr lang="pt-PT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0.10736</cdr:x>
      <cdr:y>0.23553</cdr:y>
    </cdr:from>
    <cdr:to>
      <cdr:x>0.28686</cdr:x>
      <cdr:y>0.38553</cdr:y>
    </cdr:to>
    <cdr:sp macro="" textlink="">
      <cdr:nvSpPr>
        <cdr:cNvPr id="2" name="Seta para a direita 1"/>
        <cdr:cNvSpPr/>
      </cdr:nvSpPr>
      <cdr:spPr>
        <a:xfrm xmlns:a="http://schemas.openxmlformats.org/drawingml/2006/main" rot="12478759">
          <a:off x="913037" y="1076822"/>
          <a:ext cx="1526476" cy="685800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12700" cap="flat" cmpd="sng" algn="ctr">
          <a:solidFill>
            <a:sysClr val="windowText" lastClr="000000">
              <a:shade val="50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9pPr>
        </a:lstStyle>
        <a:p xmlns:a="http://schemas.openxmlformats.org/drawingml/2006/main">
          <a:endParaRPr lang="pt-PT"/>
        </a:p>
      </cdr:txBody>
    </cdr:sp>
  </cdr:relSizeAnchor>
  <cdr:relSizeAnchor xmlns:cdr="http://schemas.openxmlformats.org/drawingml/2006/chartDrawing">
    <cdr:from>
      <cdr:x>0.00933</cdr:x>
      <cdr:y>0.09931</cdr:y>
    </cdr:from>
    <cdr:to>
      <cdr:x>0.1975</cdr:x>
      <cdr:y>0.33264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79375" y="454025"/>
          <a:ext cx="1600182" cy="1066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Perpetua"/>
            </a:defRPr>
          </a:lvl1pPr>
          <a:lvl2pPr marL="457200" indent="0">
            <a:defRPr sz="1100">
              <a:latin typeface="Perpetua"/>
            </a:defRPr>
          </a:lvl2pPr>
          <a:lvl3pPr marL="914400" indent="0">
            <a:defRPr sz="1100">
              <a:latin typeface="Perpetua"/>
            </a:defRPr>
          </a:lvl3pPr>
          <a:lvl4pPr marL="1371600" indent="0">
            <a:defRPr sz="1100">
              <a:latin typeface="Perpetua"/>
            </a:defRPr>
          </a:lvl4pPr>
          <a:lvl5pPr marL="1828800" indent="0">
            <a:defRPr sz="1100">
              <a:latin typeface="Perpetua"/>
            </a:defRPr>
          </a:lvl5pPr>
          <a:lvl6pPr marL="2286000" indent="0">
            <a:defRPr sz="1100">
              <a:latin typeface="Perpetua"/>
            </a:defRPr>
          </a:lvl6pPr>
          <a:lvl7pPr marL="2743200" indent="0">
            <a:defRPr sz="1100">
              <a:latin typeface="Perpetua"/>
            </a:defRPr>
          </a:lvl7pPr>
          <a:lvl8pPr marL="3200400" indent="0">
            <a:defRPr sz="1100">
              <a:latin typeface="Perpetua"/>
            </a:defRPr>
          </a:lvl8pPr>
          <a:lvl9pPr marL="3657600" indent="0">
            <a:defRPr sz="1100">
              <a:latin typeface="Perpetua"/>
            </a:defRPr>
          </a:lvl9pPr>
        </a:lstStyle>
        <a:p xmlns:a="http://schemas.openxmlformats.org/drawingml/2006/main">
          <a:r>
            <a:rPr lang="pt-PT" sz="2800" b="1" dirty="0" smtClean="0">
              <a:latin typeface="Times New Roman" pitchFamily="18" charset="0"/>
              <a:cs typeface="Times New Roman" pitchFamily="18" charset="0"/>
            </a:rPr>
            <a:t>33,3%</a:t>
          </a:r>
          <a:endParaRPr lang="pt-PT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0.3319</cdr:x>
      <cdr:y>0.36597</cdr:y>
    </cdr:from>
    <cdr:to>
      <cdr:x>0.58279</cdr:x>
      <cdr:y>0.63263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22575" y="1673225"/>
          <a:ext cx="2133602" cy="1219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Perpetua"/>
            </a:defRPr>
          </a:lvl1pPr>
          <a:lvl2pPr marL="457200" indent="0">
            <a:defRPr sz="1100">
              <a:latin typeface="Perpetua"/>
            </a:defRPr>
          </a:lvl2pPr>
          <a:lvl3pPr marL="914400" indent="0">
            <a:defRPr sz="1100">
              <a:latin typeface="Perpetua"/>
            </a:defRPr>
          </a:lvl3pPr>
          <a:lvl4pPr marL="1371600" indent="0">
            <a:defRPr sz="1100">
              <a:latin typeface="Perpetua"/>
            </a:defRPr>
          </a:lvl4pPr>
          <a:lvl5pPr marL="1828800" indent="0">
            <a:defRPr sz="1100">
              <a:latin typeface="Perpetua"/>
            </a:defRPr>
          </a:lvl5pPr>
          <a:lvl6pPr marL="2286000" indent="0">
            <a:defRPr sz="1100">
              <a:latin typeface="Perpetua"/>
            </a:defRPr>
          </a:lvl6pPr>
          <a:lvl7pPr marL="2743200" indent="0">
            <a:defRPr sz="1100">
              <a:latin typeface="Perpetua"/>
            </a:defRPr>
          </a:lvl7pPr>
          <a:lvl8pPr marL="3200400" indent="0">
            <a:defRPr sz="1100">
              <a:latin typeface="Perpetua"/>
            </a:defRPr>
          </a:lvl8pPr>
          <a:lvl9pPr marL="3657600" indent="0">
            <a:defRPr sz="1100">
              <a:latin typeface="Perpetua"/>
            </a:defRPr>
          </a:lvl9pPr>
        </a:lstStyle>
        <a:p xmlns:a="http://schemas.openxmlformats.org/drawingml/2006/main">
          <a:pPr algn="ctr"/>
          <a:r>
            <a:rPr lang="pt-PT" sz="4400" b="1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pt-PT" sz="4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Posição de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Posição de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xão rect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Locais em análise: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Freguesia do Olival Basto; Freguesia da Póvoa de Santo Adrião</a:t>
            </a:r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 smtClean="0"/>
              <a:t>Saúde, a quanto obrigas!</a:t>
            </a:r>
            <a:endParaRPr lang="pt-PT" b="1" dirty="0"/>
          </a:p>
        </p:txBody>
      </p:sp>
      <p:pic>
        <p:nvPicPr>
          <p:cNvPr id="19458" name="Picture 2" descr="http://static.wixstatic.com/media/e9711f_de286d9c36ba4201bcf0eb6b519ef9b2.png_srz_p_232_95_75_22_0.50_1.20_0.00_pn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209800" cy="904876"/>
          </a:xfrm>
          <a:prstGeom prst="rect">
            <a:avLst/>
          </a:prstGeom>
          <a:noFill/>
        </p:spPr>
      </p:pic>
      <p:pic>
        <p:nvPicPr>
          <p:cNvPr id="19460" name="Picture 4" descr="http://static.wixstatic.com/media/e9711f_fd96e4ad0e30440ca53dfa72df659e39.png_srz_p_96_132_75_22_0.50_1.20_0.00_png_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1"/>
            <a:ext cx="720435" cy="990599"/>
          </a:xfrm>
          <a:prstGeom prst="rect">
            <a:avLst/>
          </a:prstGeom>
          <a:noFill/>
        </p:spPr>
      </p:pic>
      <p:pic>
        <p:nvPicPr>
          <p:cNvPr id="19462" name="Picture 6" descr="http://static.wixstatic.com/media/e9711f_fcceb47157ac40d6a3958da0b966a0b8.png_srz_p_194_75_75_22_0.50_1.20_0.00_png_s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04800"/>
            <a:ext cx="1847850" cy="714375"/>
          </a:xfrm>
          <a:prstGeom prst="rect">
            <a:avLst/>
          </a:prstGeom>
          <a:noFill/>
        </p:spPr>
      </p:pic>
      <p:pic>
        <p:nvPicPr>
          <p:cNvPr id="19464" name="Picture 8" descr="http://static.wixstatic.com/media/e9711f_385b5023f673442fac1ef1ab903b3468.png_srz_p_198_91_75_22_0.50_1.20_0.00_png_sr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04800"/>
            <a:ext cx="1885950" cy="866776"/>
          </a:xfrm>
          <a:prstGeom prst="rect">
            <a:avLst/>
          </a:prstGeom>
          <a:noFill/>
        </p:spPr>
      </p:pic>
      <p:pic>
        <p:nvPicPr>
          <p:cNvPr id="19466" name="Picture 10" descr="http://www.esjaloures.org/escola/images/logo_ag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2857500" cy="381001"/>
          </a:xfrm>
          <a:prstGeom prst="rect">
            <a:avLst/>
          </a:prstGeom>
          <a:noFill/>
        </p:spPr>
      </p:pic>
      <p:pic>
        <p:nvPicPr>
          <p:cNvPr id="19468" name="Picture 12" descr="http://i74.servimg.com/u/f74/11/74/65/06/logo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638800"/>
            <a:ext cx="1866900" cy="5334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715000" y="47244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Trabalho Realizado por:</a:t>
            </a:r>
          </a:p>
          <a:p>
            <a:r>
              <a:rPr lang="pt-PT" dirty="0" smtClean="0"/>
              <a:t>Daniela Parreira nº9</a:t>
            </a:r>
          </a:p>
          <a:p>
            <a:r>
              <a:rPr lang="pt-PT" dirty="0" smtClean="0"/>
              <a:t>Estêvão Massango nº10</a:t>
            </a:r>
          </a:p>
          <a:p>
            <a:r>
              <a:rPr lang="pt-PT" dirty="0" smtClean="0"/>
              <a:t>Helena Ramos nº14</a:t>
            </a:r>
          </a:p>
          <a:p>
            <a:r>
              <a:rPr lang="pt-PT" b="1" dirty="0" smtClean="0"/>
              <a:t>Turma:</a:t>
            </a:r>
            <a:r>
              <a:rPr lang="pt-PT" dirty="0" smtClean="0"/>
              <a:t> 11º3H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Autofit/>
          </a:bodyPr>
          <a:lstStyle/>
          <a:p>
            <a:r>
              <a:rPr lang="pt-PT" sz="2800" dirty="0" smtClean="0"/>
              <a:t>Proposta de resolução do problema: </a:t>
            </a:r>
            <a:r>
              <a:rPr lang="pt-PT" sz="2800" b="1" dirty="0" smtClean="0"/>
              <a:t>Construção de um centro de saúde no Olival Basto</a:t>
            </a:r>
            <a:endParaRPr lang="pt-PT" sz="2800" b="1" dirty="0"/>
          </a:p>
        </p:txBody>
      </p:sp>
      <p:pic>
        <p:nvPicPr>
          <p:cNvPr id="4" name="Marcador de Posição de Conteúdo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3219" t="24672" r="10546" b="10499"/>
          <a:stretch>
            <a:fillRect/>
          </a:stretch>
        </p:blipFill>
        <p:spPr bwMode="auto">
          <a:xfrm>
            <a:off x="969479" y="1527175"/>
            <a:ext cx="716852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uxograma: conexão 4"/>
          <p:cNvSpPr/>
          <p:nvPr/>
        </p:nvSpPr>
        <p:spPr>
          <a:xfrm>
            <a:off x="3657600" y="5029200"/>
            <a:ext cx="838200" cy="762000"/>
          </a:xfrm>
          <a:prstGeom prst="flowChartConnector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 descr="IMG_20150328_1437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m 8" descr="IMG_20150328_1437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agem 9" descr="IMG_20150328_1439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andeira de Olival Basto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tretch>
            <a:fillRect/>
          </a:stretch>
        </p:blipFill>
        <p:spPr bwMode="auto">
          <a:xfrm>
            <a:off x="4953000" y="1447800"/>
            <a:ext cx="3657600" cy="4862785"/>
          </a:xfrm>
          <a:prstGeom prst="rect">
            <a:avLst/>
          </a:prstGeom>
          <a:noFill/>
        </p:spPr>
      </p:pic>
      <p:pic>
        <p:nvPicPr>
          <p:cNvPr id="7" name="Picture 2" descr="Bandeira de Olival Basto"/>
          <p:cNvPicPr>
            <a:picLocks noChangeAspect="1" noChangeArrowheads="1"/>
          </p:cNvPicPr>
          <p:nvPr/>
        </p:nvPicPr>
        <p:blipFill>
          <a:blip r:embed="rId3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381000" y="1447800"/>
            <a:ext cx="3657600" cy="486278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041648" cy="758952"/>
          </a:xfrm>
        </p:spPr>
        <p:txBody>
          <a:bodyPr>
            <a:noAutofit/>
          </a:bodyPr>
          <a:lstStyle/>
          <a:p>
            <a:r>
              <a:rPr lang="pt-PT" sz="2400" dirty="0" smtClean="0"/>
              <a:t>Freguesia do Olival Basto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Área: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 1,40 </a:t>
            </a:r>
            <a:r>
              <a:rPr lang="pt-PT" sz="2800" dirty="0" err="1" smtClean="0">
                <a:latin typeface="Times New Roman" pitchFamily="18" charset="0"/>
                <a:cs typeface="Times New Roman" pitchFamily="18" charset="0"/>
              </a:rPr>
              <a:t>km²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 (5,28% do território de Odivelas)</a:t>
            </a:r>
          </a:p>
          <a:p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Habitantes: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 5812 (4,02% dos habitantes do concelho)</a:t>
            </a:r>
          </a:p>
          <a:p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Densidade populacional: 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4181,3  h/ </a:t>
            </a:r>
            <a:r>
              <a:rPr lang="pt-PT" sz="2800" dirty="0" err="1" smtClean="0">
                <a:latin typeface="Times New Roman" pitchFamily="18" charset="0"/>
                <a:cs typeface="Times New Roman" pitchFamily="18" charset="0"/>
              </a:rPr>
              <a:t>km²</a:t>
            </a:r>
            <a:endParaRPr lang="pt-PT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Área: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 1,23 </a:t>
            </a:r>
            <a:r>
              <a:rPr lang="pt-PT" sz="2800" dirty="0" err="1" smtClean="0">
                <a:latin typeface="Times New Roman" pitchFamily="18" charset="0"/>
                <a:cs typeface="Times New Roman" pitchFamily="18" charset="0"/>
              </a:rPr>
              <a:t>km²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 (4,63% do território de Odivelas)</a:t>
            </a:r>
          </a:p>
          <a:p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Habitantes: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 13061 (9,04% dos habitantes do concelho)</a:t>
            </a:r>
          </a:p>
          <a:p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Densidade populacional: 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16744,9 h/ </a:t>
            </a:r>
            <a:r>
              <a:rPr lang="pt-PT" sz="2800" dirty="0" err="1" smtClean="0">
                <a:latin typeface="Times New Roman" pitchFamily="18" charset="0"/>
                <a:cs typeface="Times New Roman" pitchFamily="18" charset="0"/>
              </a:rPr>
              <a:t>km²</a:t>
            </a:r>
            <a:endParaRPr lang="pt-PT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76800" y="381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sz="24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Freguesia da Póvoa de Santo Adrião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Estrutura Etária da população do Olival Basto</a:t>
            </a:r>
            <a:endParaRPr lang="pt-PT" dirty="0"/>
          </a:p>
        </p:txBody>
      </p:sp>
      <p:pic>
        <p:nvPicPr>
          <p:cNvPr id="3" name="Marcador de Posição de Conteúdo 5" descr="estrutura etár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6477000" cy="444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758952"/>
          </a:xfrm>
        </p:spPr>
        <p:txBody>
          <a:bodyPr>
            <a:noAutofit/>
          </a:bodyPr>
          <a:lstStyle/>
          <a:p>
            <a:r>
              <a:rPr lang="pt-PT" sz="2800" dirty="0" smtClean="0"/>
              <a:t>Estrutura Etária da população da Póvoa de Santo Adrião</a:t>
            </a:r>
            <a:endParaRPr lang="pt-PT" sz="2800" dirty="0"/>
          </a:p>
        </p:txBody>
      </p:sp>
      <p:pic>
        <p:nvPicPr>
          <p:cNvPr id="3" name="Marcador de Posição de Conteúdo 5" descr="estrutura etár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616824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b="1" dirty="0" smtClean="0"/>
              <a:t>Problema detetado: </a:t>
            </a:r>
            <a:r>
              <a:rPr lang="pt-PT" sz="2400" dirty="0" smtClean="0"/>
              <a:t>Insuficiência de centros de saúde</a:t>
            </a:r>
            <a:endParaRPr lang="pt-PT" sz="2400" dirty="0"/>
          </a:p>
        </p:txBody>
      </p:sp>
      <p:pic>
        <p:nvPicPr>
          <p:cNvPr id="4" name="Marcador de Posição de Conteúdo 3" descr="c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pic>
        <p:nvPicPr>
          <p:cNvPr id="5" name="Imagem 4" descr="c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  <p:pic>
        <p:nvPicPr>
          <p:cNvPr id="6" name="Imagem 5" descr="c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Distância do Olival Basto ao Centro de Saúde = </a:t>
            </a:r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2,53 km</a:t>
            </a:r>
            <a:endParaRPr lang="pt-PT" sz="2800" b="1" dirty="0"/>
          </a:p>
        </p:txBody>
      </p:sp>
      <p:pic>
        <p:nvPicPr>
          <p:cNvPr id="4" name="Marcador de Posição de Conteúdo 3" descr="distancia olival ao c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612693" cy="472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 que centro de saúde se desloca: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Para se deslocar ao centro de saúde utiliza: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pt-PT" sz="2800" dirty="0" smtClean="0"/>
              <a:t>Beneficiaria com a criação de um centro de saúde no Olival Basto? </a:t>
            </a:r>
            <a:endParaRPr lang="pt-PT" sz="28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</TotalTime>
  <Words>193</Words>
  <Application>Microsoft Office PowerPoint</Application>
  <PresentationFormat>Apresentação no Ecrã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Cívico</vt:lpstr>
      <vt:lpstr>Saúde, a quanto obrigas!</vt:lpstr>
      <vt:lpstr>Freguesia do Olival Basto</vt:lpstr>
      <vt:lpstr>Estrutura Etária da população do Olival Basto</vt:lpstr>
      <vt:lpstr>Estrutura Etária da população da Póvoa de Santo Adrião</vt:lpstr>
      <vt:lpstr>Problema detetado: Insuficiência de centros de saúde</vt:lpstr>
      <vt:lpstr>Distância do Olival Basto ao Centro de Saúde = 2,53 km</vt:lpstr>
      <vt:lpstr>A que centro de saúde se desloca:</vt:lpstr>
      <vt:lpstr>Para se deslocar ao centro de saúde utiliza:</vt:lpstr>
      <vt:lpstr>Beneficiaria com a criação de um centro de saúde no Olival Basto? </vt:lpstr>
      <vt:lpstr>Proposta de resolução do problema: Construção de um centro de saúde no Olival Basto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Saúde, a quanto obrigas!</dc:title>
  <dc:creator>Alunos</dc:creator>
  <cp:lastModifiedBy>Alunos</cp:lastModifiedBy>
  <cp:revision>17</cp:revision>
  <dcterms:modified xsi:type="dcterms:W3CDTF">2015-04-21T14:02:17Z</dcterms:modified>
</cp:coreProperties>
</file>