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66" r:id="rId3"/>
    <p:sldId id="267" r:id="rId4"/>
    <p:sldId id="258" r:id="rId5"/>
    <p:sldId id="270" r:id="rId6"/>
    <p:sldId id="259" r:id="rId7"/>
    <p:sldId id="271" r:id="rId8"/>
    <p:sldId id="261" r:id="rId9"/>
    <p:sldId id="262" r:id="rId10"/>
    <p:sldId id="263" r:id="rId11"/>
    <p:sldId id="272" r:id="rId12"/>
    <p:sldId id="269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9822" autoAdjust="0"/>
  </p:normalViewPr>
  <p:slideViewPr>
    <p:cSldViewPr>
      <p:cViewPr varScale="1">
        <p:scale>
          <a:sx n="69" d="100"/>
          <a:sy n="69" d="100"/>
        </p:scale>
        <p:origin x="-13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lha_de_C_lculo_do_Microsoft_Office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1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6414649557694197E-2"/>
          <c:y val="1.7209985315712203E-2"/>
          <c:w val="0.641558398950131"/>
          <c:h val="0.89558523246268207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Número de pessoas que preferem a rede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15</c:v>
                </c:pt>
                <c:pt idx="2">
                  <c:v>7</c:v>
                </c:pt>
                <c:pt idx="3">
                  <c:v>2</c:v>
                </c:pt>
                <c:pt idx="4">
                  <c:v>30</c:v>
                </c:pt>
                <c:pt idx="5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/>
        <c:axId val="49227264"/>
        <c:axId val="49228800"/>
      </c:barChart>
      <c:catAx>
        <c:axId val="49227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pt-PT"/>
          </a:p>
        </c:txPr>
        <c:crossAx val="49228800"/>
        <c:crosses val="autoZero"/>
        <c:auto val="1"/>
        <c:lblAlgn val="ctr"/>
        <c:lblOffset val="100"/>
      </c:catAx>
      <c:valAx>
        <c:axId val="492288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pt-PT"/>
          </a:p>
        </c:txPr>
        <c:crossAx val="4922726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9957798677942995"/>
          <c:y val="0.38898285291431112"/>
          <c:w val="0.29116275396131003"/>
          <c:h val="0.49222518991293507"/>
        </c:manualLayout>
      </c:layout>
      <c:txPr>
        <a:bodyPr/>
        <a:lstStyle/>
        <a:p>
          <a:pPr>
            <a:defRPr sz="2800"/>
          </a:pPr>
          <a:endParaRPr lang="pt-PT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Motivos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Tempo</c:v>
                </c:pt>
                <c:pt idx="1">
                  <c:v>Custo</c:v>
                </c:pt>
                <c:pt idx="2">
                  <c:v>Circuito</c:v>
                </c:pt>
                <c:pt idx="3">
                  <c:v>Qualidade</c:v>
                </c:pt>
                <c:pt idx="4">
                  <c:v>Falta de Horários</c:v>
                </c:pt>
                <c:pt idx="5">
                  <c:v>Falta de Paragens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17</c:v>
                </c:pt>
                <c:pt idx="2">
                  <c:v>15</c:v>
                </c:pt>
                <c:pt idx="3">
                  <c:v>8</c:v>
                </c:pt>
                <c:pt idx="4">
                  <c:v>4</c:v>
                </c:pt>
                <c:pt idx="5">
                  <c:v>12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65603650238164701"/>
          <c:y val="0.118772301039463"/>
          <c:w val="0.29921041119860009"/>
          <c:h val="0.87992970041740415"/>
        </c:manualLayout>
      </c:layout>
      <c:txPr>
        <a:bodyPr/>
        <a:lstStyle/>
        <a:p>
          <a:pPr>
            <a:defRPr sz="1800"/>
          </a:pPr>
          <a:endParaRPr lang="pt-PT"/>
        </a:p>
      </c:txPr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20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5303102172469402E-2"/>
          <c:y val="2.47831474597274E-2"/>
          <c:w val="0.90337159662271105"/>
          <c:h val="0.8416636582137271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Muito mau</c:v>
                </c:pt>
                <c:pt idx="1">
                  <c:v>Mau</c:v>
                </c:pt>
                <c:pt idx="2">
                  <c:v>Satisfaz</c:v>
                </c:pt>
                <c:pt idx="3">
                  <c:v>Bom</c:v>
                </c:pt>
                <c:pt idx="4">
                  <c:v>Muito bom</c:v>
                </c:pt>
                <c:pt idx="5">
                  <c:v>Excelente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19</c:v>
                </c:pt>
                <c:pt idx="3">
                  <c:v>33</c:v>
                </c:pt>
                <c:pt idx="4">
                  <c:v>25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Muito mau</c:v>
                </c:pt>
                <c:pt idx="1">
                  <c:v>Mau</c:v>
                </c:pt>
                <c:pt idx="2">
                  <c:v>Satisfaz</c:v>
                </c:pt>
                <c:pt idx="3">
                  <c:v>Bom</c:v>
                </c:pt>
                <c:pt idx="4">
                  <c:v>Muito bom</c:v>
                </c:pt>
                <c:pt idx="5">
                  <c:v>Excelente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Muito mau</c:v>
                </c:pt>
                <c:pt idx="1">
                  <c:v>Mau</c:v>
                </c:pt>
                <c:pt idx="2">
                  <c:v>Satisfaz</c:v>
                </c:pt>
                <c:pt idx="3">
                  <c:v>Bom</c:v>
                </c:pt>
                <c:pt idx="4">
                  <c:v>Muito bom</c:v>
                </c:pt>
                <c:pt idx="5">
                  <c:v>Excelente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</c:ser>
        <c:dLbls/>
        <c:axId val="48290048"/>
        <c:axId val="48295936"/>
      </c:barChart>
      <c:catAx>
        <c:axId val="4829004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/>
            </a:pPr>
            <a:endParaRPr lang="pt-PT"/>
          </a:p>
        </c:txPr>
        <c:crossAx val="48295936"/>
        <c:crosses val="autoZero"/>
        <c:auto val="1"/>
        <c:lblAlgn val="ctr"/>
        <c:lblOffset val="100"/>
      </c:catAx>
      <c:valAx>
        <c:axId val="482959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pt-PT"/>
          </a:p>
        </c:txPr>
        <c:crossAx val="48290048"/>
        <c:crosses val="autoZero"/>
        <c:crossBetween val="between"/>
      </c:valAx>
    </c:plotArea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ângulo arredondad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ângulo arredondad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C5D07F4-02BE-4E9B-93FE-665BB8F1C9BD}" type="datetimeFigureOut">
              <a:rPr lang="pt-PT" smtClean="0"/>
              <a:pPr/>
              <a:t>26-04-2015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D46BBBD-B9F0-4315-8621-07FC42FDC1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07F4-02BE-4E9B-93FE-665BB8F1C9BD}" type="datetimeFigureOut">
              <a:rPr lang="pt-PT" smtClean="0"/>
              <a:pPr/>
              <a:t>26-04-2015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BBBD-B9F0-4315-8621-07FC42FDC1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07F4-02BE-4E9B-93FE-665BB8F1C9BD}" type="datetimeFigureOut">
              <a:rPr lang="pt-PT" smtClean="0"/>
              <a:pPr/>
              <a:t>26-04-2015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BBBD-B9F0-4315-8621-07FC42FDC1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07F4-02BE-4E9B-93FE-665BB8F1C9BD}" type="datetimeFigureOut">
              <a:rPr lang="pt-PT" smtClean="0"/>
              <a:pPr/>
              <a:t>26-04-2015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BBBD-B9F0-4315-8621-07FC42FDC1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07F4-02BE-4E9B-93FE-665BB8F1C9BD}" type="datetimeFigureOut">
              <a:rPr lang="pt-PT" smtClean="0"/>
              <a:pPr/>
              <a:t>26-04-2015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BBBD-B9F0-4315-8621-07FC42FDC1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07F4-02BE-4E9B-93FE-665BB8F1C9BD}" type="datetimeFigureOut">
              <a:rPr lang="pt-PT" smtClean="0"/>
              <a:pPr/>
              <a:t>26-04-2015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BBBD-B9F0-4315-8621-07FC42FDC1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5D07F4-02BE-4E9B-93FE-665BB8F1C9BD}" type="datetimeFigureOut">
              <a:rPr lang="pt-PT" smtClean="0"/>
              <a:pPr/>
              <a:t>26-04-2015</a:t>
            </a:fld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46BBBD-B9F0-4315-8621-07FC42FDC1AB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C5D07F4-02BE-4E9B-93FE-665BB8F1C9BD}" type="datetimeFigureOut">
              <a:rPr lang="pt-PT" smtClean="0"/>
              <a:pPr/>
              <a:t>26-04-2015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D46BBBD-B9F0-4315-8621-07FC42FDC1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07F4-02BE-4E9B-93FE-665BB8F1C9BD}" type="datetimeFigureOut">
              <a:rPr lang="pt-PT" smtClean="0"/>
              <a:pPr/>
              <a:t>26-04-2015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BBBD-B9F0-4315-8621-07FC42FDC1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07F4-02BE-4E9B-93FE-665BB8F1C9BD}" type="datetimeFigureOut">
              <a:rPr lang="pt-PT" smtClean="0"/>
              <a:pPr/>
              <a:t>26-04-2015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BBBD-B9F0-4315-8621-07FC42FDC1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D07F4-02BE-4E9B-93FE-665BB8F1C9BD}" type="datetimeFigureOut">
              <a:rPr lang="pt-PT" smtClean="0"/>
              <a:pPr/>
              <a:t>26-04-2015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6BBBD-B9F0-4315-8621-07FC42FDC1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ângulo arredondad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ângulo arredondad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C5D07F4-02BE-4E9B-93FE-665BB8F1C9BD}" type="datetimeFigureOut">
              <a:rPr lang="pt-PT" smtClean="0"/>
              <a:pPr/>
              <a:t>26-04-2015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D46BBBD-B9F0-4315-8621-07FC42FDC1A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4149080"/>
            <a:ext cx="8458200" cy="1470025"/>
          </a:xfrm>
        </p:spPr>
        <p:txBody>
          <a:bodyPr/>
          <a:lstStyle/>
          <a:p>
            <a:r>
              <a:rPr lang="pt-PT" dirty="0" smtClean="0">
                <a:solidFill>
                  <a:schemeClr val="tx1"/>
                </a:solidFill>
              </a:rPr>
              <a:t>Redes de transporte</a:t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dirty="0" smtClean="0">
                <a:solidFill>
                  <a:schemeClr val="tx1"/>
                </a:solidFill>
              </a:rPr>
              <a:t>-</a:t>
            </a:r>
            <a:r>
              <a:rPr lang="pt-PT" sz="2800" b="1" u="sng" dirty="0" smtClean="0">
                <a:solidFill>
                  <a:schemeClr val="tx1"/>
                </a:solidFill>
              </a:rPr>
              <a:t>Os transportes públicos de Faro</a:t>
            </a:r>
            <a:endParaRPr lang="pt-PT" b="1" u="sng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5026">
            <a:off x="87060" y="509688"/>
            <a:ext cx="224411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1.bp.blogspot.com/-6TlkzbwSj_A/UxzAbb2F-MI/AAAAAAAABUI/PxvGdMZLsVs/s320/AEJD_HV2%2B%25281%25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44827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ângulo arredondado 5"/>
          <p:cNvSpPr/>
          <p:nvPr/>
        </p:nvSpPr>
        <p:spPr>
          <a:xfrm>
            <a:off x="5903640" y="4509120"/>
            <a:ext cx="3240360" cy="18722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Débora Nunes Nº4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</a:rPr>
              <a:t>Inês Santos Nº10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</a:rPr>
              <a:t>Rafaela Seromenho Nº21</a:t>
            </a:r>
          </a:p>
          <a:p>
            <a:pPr algn="ctr"/>
            <a:r>
              <a:rPr lang="pt-PT" dirty="0" smtClean="0">
                <a:solidFill>
                  <a:schemeClr val="tx1"/>
                </a:solidFill>
              </a:rPr>
              <a:t>Tomas Figueira Nº23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algn="ctr"/>
            <a:r>
              <a:rPr lang="pt-PT" dirty="0" smtClean="0">
                <a:solidFill>
                  <a:schemeClr val="tx1"/>
                </a:solidFill>
              </a:rPr>
              <a:t>11ºA</a:t>
            </a:r>
            <a:endParaRPr lang="pt-PT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3945452" cy="331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38132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Ano letivo: 2014/2015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8974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Como </a:t>
            </a:r>
            <a:r>
              <a:rPr lang="pt-PT" dirty="0"/>
              <a:t>pode ser classificado o </a:t>
            </a:r>
            <a:r>
              <a:rPr lang="pt-PT" dirty="0" smtClean="0"/>
              <a:t>serviço?</a:t>
            </a:r>
            <a:endParaRPr lang="pt-PT" dirty="0"/>
          </a:p>
        </p:txBody>
      </p:sp>
      <p:graphicFrame>
        <p:nvGraphicFramePr>
          <p:cNvPr id="4" name="Chart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4849248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1970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mada rectangular 4"/>
          <p:cNvSpPr/>
          <p:nvPr/>
        </p:nvSpPr>
        <p:spPr>
          <a:xfrm>
            <a:off x="13522" y="836712"/>
            <a:ext cx="4176464" cy="864096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solidFill>
                  <a:srgbClr val="0000FF"/>
                </a:solidFill>
              </a:rPr>
              <a:t>A rede próximo:</a:t>
            </a:r>
            <a:endParaRPr lang="pt-PT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2132856"/>
            <a:ext cx="72631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Objetivo Alcançado ?? ...</a:t>
            </a:r>
          </a:p>
          <a:p>
            <a:pPr algn="ctr"/>
            <a:endParaRPr lang="pt-PT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744415" cy="206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3766096" cy="273630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7644">
            <a:off x="6570742" y="664816"/>
            <a:ext cx="224411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132856"/>
            <a:ext cx="3960440" cy="339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76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87644">
            <a:off x="6858772" y="3545136"/>
            <a:ext cx="224411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325112"/>
          </a:xfrm>
        </p:spPr>
        <p:txBody>
          <a:bodyPr/>
          <a:lstStyle/>
          <a:p>
            <a:pPr>
              <a:buClrTx/>
              <a:buFont typeface="Arial"/>
              <a:buChar char="•"/>
            </a:pPr>
            <a:r>
              <a:rPr lang="pt-PT" dirty="0" smtClean="0"/>
              <a:t>Uma diminuição do preço dos bilhetes ; </a:t>
            </a:r>
          </a:p>
          <a:p>
            <a:pPr>
              <a:buClrTx/>
              <a:buFont typeface="Arial"/>
              <a:buChar char="•"/>
            </a:pPr>
            <a:r>
              <a:rPr lang="pt-PT" dirty="0" smtClean="0"/>
              <a:t>Existência do preço dos bilhetes por paragens;</a:t>
            </a:r>
          </a:p>
          <a:p>
            <a:pPr>
              <a:buClrTx/>
              <a:buFont typeface="Arial"/>
              <a:buChar char="•"/>
            </a:pPr>
            <a:r>
              <a:rPr lang="pt-PT" dirty="0"/>
              <a:t>R</a:t>
            </a:r>
            <a:r>
              <a:rPr lang="pt-PT" dirty="0" smtClean="0"/>
              <a:t>ampa para as pessoas com dificuldades de mobilidade;</a:t>
            </a:r>
          </a:p>
          <a:p>
            <a:pPr>
              <a:buClrTx/>
              <a:buFont typeface="Arial"/>
              <a:buChar char="•"/>
            </a:pPr>
            <a:r>
              <a:rPr lang="pt-PT" dirty="0" smtClean="0"/>
              <a:t>Renovação de horários;</a:t>
            </a:r>
          </a:p>
          <a:p>
            <a:pPr>
              <a:buClrTx/>
              <a:buFont typeface="Arial"/>
              <a:buChar char="•"/>
            </a:pPr>
            <a:r>
              <a:rPr lang="pt-PT" dirty="0" smtClean="0"/>
              <a:t>Aumento das paragens;</a:t>
            </a:r>
          </a:p>
          <a:p>
            <a:pPr>
              <a:buClrTx/>
              <a:buFont typeface="Arial"/>
              <a:buChar char="•"/>
            </a:pPr>
            <a:r>
              <a:rPr lang="pt-PT" dirty="0" smtClean="0"/>
              <a:t>Descontos como forma de incentivo à sua utilização;</a:t>
            </a:r>
          </a:p>
          <a:p>
            <a:pPr marL="109728" indent="0">
              <a:buNone/>
            </a:pPr>
            <a:endParaRPr lang="pt-PT" dirty="0" smtClean="0"/>
          </a:p>
        </p:txBody>
      </p:sp>
      <p:sp>
        <p:nvSpPr>
          <p:cNvPr id="4" name="Chamada rectangular 4"/>
          <p:cNvSpPr/>
          <p:nvPr/>
        </p:nvSpPr>
        <p:spPr>
          <a:xfrm>
            <a:off x="251520" y="620688"/>
            <a:ext cx="5472608" cy="100811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solidFill>
                  <a:srgbClr val="FF0000"/>
                </a:solidFill>
              </a:rPr>
              <a:t>O que nós propomos ...</a:t>
            </a:r>
            <a:endParaRPr lang="pt-P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37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3528" y="2256473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pt-PT" b="1" dirty="0" smtClean="0"/>
              <a:t>Antes ...</a:t>
            </a:r>
            <a:endParaRPr lang="pt-PT" b="1" dirty="0"/>
          </a:p>
          <a:p>
            <a:pPr marL="109728" indent="0">
              <a:buNone/>
            </a:pPr>
            <a:endParaRPr lang="pt-PT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1520" y="692696"/>
            <a:ext cx="4608513" cy="108012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solidFill>
                  <a:srgbClr val="0000FF"/>
                </a:solidFill>
              </a:rPr>
              <a:t>A rede próximo:</a:t>
            </a:r>
            <a:endParaRPr lang="pt-PT" sz="36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3744415" cy="206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1484783"/>
            <a:ext cx="3528392" cy="218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221088"/>
            <a:ext cx="2831976" cy="212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073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rmAutofit/>
          </a:bodyPr>
          <a:lstStyle/>
          <a:p>
            <a:r>
              <a:rPr lang="pt-PT" sz="2800" b="1" dirty="0" smtClean="0">
                <a:latin typeface="Georgia"/>
                <a:cs typeface="Georgia"/>
              </a:rPr>
              <a:t>E…</a:t>
            </a:r>
            <a:r>
              <a:rPr lang="pt-PT" sz="2800" b="1" dirty="0" err="1" smtClean="0">
                <a:latin typeface="Georgia"/>
                <a:cs typeface="Georgia"/>
              </a:rPr>
              <a:t>actualmente</a:t>
            </a:r>
            <a:endParaRPr lang="pt-PT" sz="2800" b="1" dirty="0">
              <a:latin typeface="Georgia"/>
              <a:cs typeface="Georgi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65968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384376" cy="21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077072"/>
            <a:ext cx="3289300" cy="246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717032"/>
            <a:ext cx="376609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70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320480"/>
          </a:xfrm>
        </p:spPr>
        <p:txBody>
          <a:bodyPr>
            <a:normAutofit/>
          </a:bodyPr>
          <a:lstStyle/>
          <a:p>
            <a:pPr algn="just"/>
            <a:endParaRPr lang="pt-PT" sz="1900" dirty="0" smtClean="0"/>
          </a:p>
          <a:p>
            <a:pPr marL="109728" indent="0" algn="just">
              <a:buNone/>
            </a:pPr>
            <a:r>
              <a:rPr lang="pt-PT" sz="1900" dirty="0" smtClean="0"/>
              <a:t>	A </a:t>
            </a:r>
            <a:r>
              <a:rPr lang="pt-PT" sz="1900" dirty="0"/>
              <a:t>rede de transportes de autocarros e minibuses da cidade de Faro é dirigida pela rede de transportes Próximo, que é patrocinada pela empresa PXM</a:t>
            </a:r>
            <a:r>
              <a:rPr lang="pt-PT" sz="1900" dirty="0" smtClean="0"/>
              <a:t>.</a:t>
            </a:r>
          </a:p>
          <a:p>
            <a:pPr algn="just"/>
            <a:endParaRPr lang="pt-PT" sz="1900" dirty="0" smtClean="0"/>
          </a:p>
          <a:p>
            <a:pPr marL="109728" indent="0" algn="just">
              <a:buNone/>
            </a:pPr>
            <a:r>
              <a:rPr lang="pt-PT" sz="1900" dirty="0"/>
              <a:t>	</a:t>
            </a:r>
            <a:r>
              <a:rPr lang="pt-PT" sz="1900" dirty="0" smtClean="0"/>
              <a:t>O </a:t>
            </a:r>
            <a:r>
              <a:rPr lang="pt-PT" sz="1900" dirty="0"/>
              <a:t>principal </a:t>
            </a:r>
            <a:r>
              <a:rPr lang="pt-PT" sz="1900" dirty="0" smtClean="0"/>
              <a:t>objectivo </a:t>
            </a:r>
            <a:r>
              <a:rPr lang="pt-PT" sz="1900" dirty="0"/>
              <a:t>da rede Próximo, é a melhoria temporal e espacial na rede minibus e na rede das linhas para Montenegro, Gambelas, Aeroporto e Praia de Faro, visto que, a antiga rede de transportes dirigida pela Eva era deficitária, uma vez que não correspondia, nem era adequada à realidade das necessidades da população e visitantes. (como por exemplo: os horários e o alcance a certas áreas</a:t>
            </a:r>
            <a:r>
              <a:rPr lang="pt-PT" sz="1900" dirty="0" smtClean="0"/>
              <a:t>)</a:t>
            </a:r>
          </a:p>
          <a:p>
            <a:pPr lvl="1"/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hamada rectangular 3"/>
          <p:cNvSpPr/>
          <p:nvPr/>
        </p:nvSpPr>
        <p:spPr>
          <a:xfrm>
            <a:off x="539552" y="650237"/>
            <a:ext cx="4536504" cy="936104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solidFill>
                  <a:srgbClr val="0000FF"/>
                </a:solidFill>
              </a:rPr>
              <a:t>A rede próximo:</a:t>
            </a:r>
            <a:endParaRPr lang="pt-PT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74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-27122" b="-27122"/>
          <a:stretch>
            <a:fillRect/>
          </a:stretch>
        </p:blipFill>
        <p:spPr>
          <a:xfrm>
            <a:off x="457200" y="2249488"/>
            <a:ext cx="4038600" cy="45259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pt-PT" dirty="0" smtClean="0"/>
              <a:t>A </a:t>
            </a:r>
            <a:r>
              <a:rPr lang="pt-PT" dirty="0"/>
              <a:t>rede Próximo possui um minibuses elétrico de forma a ajudar a prevenção do ambiente	</a:t>
            </a:r>
          </a:p>
          <a:p>
            <a:pPr algn="just"/>
            <a:endParaRPr lang="pt-PT" dirty="0"/>
          </a:p>
          <a:p>
            <a:pPr marL="109728" indent="0" algn="just">
              <a:buNone/>
            </a:pPr>
            <a:r>
              <a:rPr lang="pt-PT" dirty="0" smtClean="0"/>
              <a:t>Esta </a:t>
            </a:r>
            <a:r>
              <a:rPr lang="pt-PT" dirty="0"/>
              <a:t>mudança trouxe vantagens significativas para os turistas, uma vez que, esta mudança ofereceu mais ofertas no trajeto de Aeroporto e Faro, evitando assim o aluguer de veículos privados.</a:t>
            </a:r>
          </a:p>
          <a:p>
            <a:pPr algn="just"/>
            <a:endParaRPr lang="pt-PT" dirty="0"/>
          </a:p>
          <a:p>
            <a:pPr marL="109728" indent="0" algn="just">
              <a:buNone/>
            </a:pPr>
            <a:r>
              <a:rPr lang="pt-PT" dirty="0"/>
              <a:t>	</a:t>
            </a:r>
            <a:r>
              <a:rPr lang="pt-PT" dirty="0" smtClean="0"/>
              <a:t>As </a:t>
            </a:r>
            <a:r>
              <a:rPr lang="pt-PT" dirty="0"/>
              <a:t>paragens são distribuídas em função da densidade populacional, das funções e serviços no espaço e das características do espaço físico em si.</a:t>
            </a:r>
          </a:p>
          <a:p>
            <a:endParaRPr lang="pt-PT" dirty="0"/>
          </a:p>
          <a:p>
            <a:endParaRPr lang="pt-BR" dirty="0"/>
          </a:p>
        </p:txBody>
      </p:sp>
      <p:sp>
        <p:nvSpPr>
          <p:cNvPr id="6" name="Chamada rectangular 4"/>
          <p:cNvSpPr/>
          <p:nvPr/>
        </p:nvSpPr>
        <p:spPr>
          <a:xfrm>
            <a:off x="611560" y="764704"/>
            <a:ext cx="4176464" cy="864096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solidFill>
                  <a:srgbClr val="0000FF"/>
                </a:solidFill>
              </a:rPr>
              <a:t>A rede próximo:</a:t>
            </a:r>
            <a:endParaRPr lang="pt-PT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87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700808"/>
            <a:ext cx="8928992" cy="4680520"/>
          </a:xfrm>
        </p:spPr>
        <p:txBody>
          <a:bodyPr>
            <a:normAutofit fontScale="55000" lnSpcReduction="20000"/>
          </a:bodyPr>
          <a:lstStyle/>
          <a:p>
            <a:pPr marL="109728" indent="0" algn="just">
              <a:buNone/>
            </a:pPr>
            <a:r>
              <a:rPr lang="pt-PT" sz="3200" dirty="0" smtClean="0"/>
              <a:t>	Esta </a:t>
            </a:r>
            <a:r>
              <a:rPr lang="pt-PT" sz="3200" dirty="0"/>
              <a:t>mudança da rede de transportes da Eva para a Próximo provocou uma diminuição do valor suportado antigamente pela Câmara de Faro.</a:t>
            </a:r>
          </a:p>
          <a:p>
            <a:pPr marL="109728" indent="0" algn="just">
              <a:buNone/>
            </a:pPr>
            <a:endParaRPr lang="pt-PT" sz="3200" dirty="0"/>
          </a:p>
          <a:p>
            <a:pPr marL="109728" indent="0" algn="just">
              <a:buNone/>
            </a:pPr>
            <a:r>
              <a:rPr lang="pt-PT" sz="3200" dirty="0"/>
              <a:t>	</a:t>
            </a:r>
            <a:r>
              <a:rPr lang="pt-PT" sz="3200" dirty="0" smtClean="0"/>
              <a:t>O </a:t>
            </a:r>
            <a:r>
              <a:rPr lang="pt-PT" sz="3200" dirty="0"/>
              <a:t>bilhete do autocarro desta rede custa 2,22€. </a:t>
            </a:r>
            <a:endParaRPr lang="pt-PT" sz="3200" dirty="0" smtClean="0"/>
          </a:p>
          <a:p>
            <a:pPr marL="109728" indent="0" algn="just">
              <a:buNone/>
            </a:pPr>
            <a:endParaRPr lang="pt-PT" sz="3200" dirty="0"/>
          </a:p>
          <a:p>
            <a:pPr marL="109728" indent="0" algn="just">
              <a:buNone/>
            </a:pPr>
            <a:r>
              <a:rPr lang="pt-PT" sz="3200" dirty="0" smtClean="0">
                <a:sym typeface="Wingdings"/>
              </a:rPr>
              <a:t>	 </a:t>
            </a:r>
            <a:r>
              <a:rPr lang="pt-PT" sz="3200" dirty="0" smtClean="0"/>
              <a:t>A </a:t>
            </a:r>
            <a:r>
              <a:rPr lang="pt-PT" sz="3200" dirty="0"/>
              <a:t>justificação para este preçário foi o facto de possuir mais horários, melhores condições, maior qualidade e mais redes daí esse preçário. </a:t>
            </a:r>
            <a:endParaRPr lang="pt-PT" sz="3200" dirty="0" smtClean="0"/>
          </a:p>
          <a:p>
            <a:pPr marL="109728" indent="0" algn="just">
              <a:buNone/>
            </a:pPr>
            <a:endParaRPr lang="pt-PT" sz="3200" dirty="0" smtClean="0"/>
          </a:p>
          <a:p>
            <a:pPr marL="109728" indent="0" algn="just">
              <a:buNone/>
            </a:pPr>
            <a:r>
              <a:rPr lang="pt-PT" sz="3200" dirty="0"/>
              <a:t>	</a:t>
            </a:r>
            <a:r>
              <a:rPr lang="pt-PT" sz="3200" dirty="0" smtClean="0"/>
              <a:t>Este </a:t>
            </a:r>
            <a:r>
              <a:rPr lang="pt-PT" sz="3200" dirty="0"/>
              <a:t>preço ocorre para evitar a compra de bilhetes de autocarro no motorista e de possuir um passe pré pago recarregável com viagens. A nível de </a:t>
            </a:r>
            <a:r>
              <a:rPr lang="pt-PT" sz="3200" dirty="0" smtClean="0"/>
              <a:t>minibuses </a:t>
            </a:r>
            <a:r>
              <a:rPr lang="pt-PT" sz="3200" dirty="0"/>
              <a:t>é possível a compra de um bilhete diário, que se trata de um bilhete válido para um número ilimitado de viagens, durante 24 horas desde a primeira validação. </a:t>
            </a:r>
          </a:p>
          <a:p>
            <a:endParaRPr lang="pt-PT" sz="3800" dirty="0"/>
          </a:p>
          <a:p>
            <a:endParaRPr lang="pt-PT" sz="2000" dirty="0"/>
          </a:p>
          <a:p>
            <a:pPr marL="109728" indent="0" algn="just">
              <a:buNone/>
            </a:pPr>
            <a:r>
              <a:rPr lang="pt-PT" sz="2300" dirty="0"/>
              <a:t>	</a:t>
            </a:r>
          </a:p>
          <a:p>
            <a:pPr marL="109728" indent="0" algn="just">
              <a:buNone/>
            </a:pPr>
            <a:r>
              <a:rPr lang="pt-PT" sz="2300" dirty="0" smtClean="0"/>
              <a:t>	</a:t>
            </a:r>
            <a:endParaRPr lang="pt-PT" dirty="0"/>
          </a:p>
        </p:txBody>
      </p:sp>
      <p:sp>
        <p:nvSpPr>
          <p:cNvPr id="4" name="Chamada rectangular 3"/>
          <p:cNvSpPr/>
          <p:nvPr/>
        </p:nvSpPr>
        <p:spPr>
          <a:xfrm>
            <a:off x="179512" y="548680"/>
            <a:ext cx="4536504" cy="100811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rgbClr val="0000FF"/>
                </a:solidFill>
              </a:rPr>
              <a:t>Rede Próximo</a:t>
            </a:r>
            <a:endParaRPr lang="pt-PT" sz="3200" b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04496" y="3820440"/>
            <a:ext cx="1819958" cy="391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47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ecrã 2015-04-24, às 18.07.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744" y="692696"/>
            <a:ext cx="930584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1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pt-PT" dirty="0" smtClean="0"/>
              <a:t>Qual </a:t>
            </a:r>
            <a:r>
              <a:rPr lang="pt-PT" dirty="0"/>
              <a:t>a rede </a:t>
            </a:r>
            <a:r>
              <a:rPr lang="pt-PT" dirty="0" smtClean="0"/>
              <a:t>preferencial?</a:t>
            </a:r>
            <a:endParaRPr lang="pt-PT" dirty="0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9578978"/>
              </p:ext>
            </p:extLst>
          </p:nvPr>
        </p:nvGraphicFramePr>
        <p:xfrm>
          <a:off x="467544" y="1844824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8228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24936" cy="1354832"/>
          </a:xfrm>
        </p:spPr>
        <p:txBody>
          <a:bodyPr>
            <a:normAutofit/>
          </a:bodyPr>
          <a:lstStyle/>
          <a:p>
            <a:r>
              <a:rPr lang="pt-PT" sz="3600" dirty="0" smtClean="0"/>
              <a:t>Quais </a:t>
            </a:r>
            <a:r>
              <a:rPr lang="pt-PT" sz="3600" dirty="0"/>
              <a:t>as maiores desvantagens </a:t>
            </a:r>
            <a:r>
              <a:rPr lang="pt-PT" sz="3600" dirty="0" smtClean="0"/>
              <a:t>da </a:t>
            </a:r>
            <a:r>
              <a:rPr lang="pt-PT" sz="3600" dirty="0"/>
              <a:t>rede </a:t>
            </a:r>
            <a:r>
              <a:rPr lang="pt-PT" sz="3600" dirty="0" smtClean="0"/>
              <a:t>Próximo?</a:t>
            </a:r>
            <a:endParaRPr lang="pt-PT" sz="3600" dirty="0"/>
          </a:p>
        </p:txBody>
      </p:sp>
      <p:graphicFrame>
        <p:nvGraphicFramePr>
          <p:cNvPr id="4" name="Char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5814582"/>
              </p:ext>
            </p:extLst>
          </p:nvPr>
        </p:nvGraphicFramePr>
        <p:xfrm>
          <a:off x="467544" y="206084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7531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210</TotalTime>
  <Words>126</Words>
  <Application>Microsoft Office PowerPoint</Application>
  <PresentationFormat>Apresentação no Ecrã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Urbano</vt:lpstr>
      <vt:lpstr>Redes de transporte -Os transportes públicos de Faro</vt:lpstr>
      <vt:lpstr>A rede próximo:</vt:lpstr>
      <vt:lpstr>E…actualmente</vt:lpstr>
      <vt:lpstr>Diapositivo 4</vt:lpstr>
      <vt:lpstr>Diapositivo 5</vt:lpstr>
      <vt:lpstr>Diapositivo 6</vt:lpstr>
      <vt:lpstr>Diapositivo 7</vt:lpstr>
      <vt:lpstr>Qual a rede preferencial?</vt:lpstr>
      <vt:lpstr>Quais as maiores desvantagens da rede Próximo?</vt:lpstr>
      <vt:lpstr>Como pode ser classificado o serviço?</vt:lpstr>
      <vt:lpstr>Diapositivo 11</vt:lpstr>
      <vt:lpstr>Diapositivo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Fernando Gomes</cp:lastModifiedBy>
  <cp:revision>20</cp:revision>
  <dcterms:created xsi:type="dcterms:W3CDTF">2015-04-24T13:46:38Z</dcterms:created>
  <dcterms:modified xsi:type="dcterms:W3CDTF">2015-04-26T20:55:55Z</dcterms:modified>
</cp:coreProperties>
</file>