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12"/>
  </p:notesMasterIdLst>
  <p:sldIdLst>
    <p:sldId id="256" r:id="rId2"/>
    <p:sldId id="258" r:id="rId3"/>
    <p:sldId id="267" r:id="rId4"/>
    <p:sldId id="257" r:id="rId5"/>
    <p:sldId id="265" r:id="rId6"/>
    <p:sldId id="260" r:id="rId7"/>
    <p:sldId id="261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0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Relationship Id="rId4" Type="http://schemas.microsoft.com/office/2011/relationships/chartColorStyle" Target="colors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sz="1400" dirty="0" smtClean="0"/>
              <a:t>Idades e </a:t>
            </a:r>
            <a:r>
              <a:rPr lang="pt-PT" sz="1400" dirty="0" smtClean="0"/>
              <a:t>sexo</a:t>
            </a:r>
            <a:endParaRPr lang="pt-PT" sz="1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15 a 19</c:v>
                </c:pt>
                <c:pt idx="1">
                  <c:v>20 a 39</c:v>
                </c:pt>
                <c:pt idx="2">
                  <c:v>40 a 64</c:v>
                </c:pt>
                <c:pt idx="3">
                  <c:v>65+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41</c:v>
                </c:pt>
                <c:pt idx="1">
                  <c:v>3</c:v>
                </c:pt>
                <c:pt idx="2">
                  <c:v>12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15 a 19</c:v>
                </c:pt>
                <c:pt idx="1">
                  <c:v>20 a 39</c:v>
                </c:pt>
                <c:pt idx="2">
                  <c:v>40 a 64</c:v>
                </c:pt>
                <c:pt idx="3">
                  <c:v>65+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25</c:v>
                </c:pt>
                <c:pt idx="1">
                  <c:v>7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993920"/>
        <c:axId val="62995456"/>
      </c:barChart>
      <c:catAx>
        <c:axId val="6299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2995456"/>
        <c:crosses val="autoZero"/>
        <c:auto val="1"/>
        <c:lblAlgn val="ctr"/>
        <c:lblOffset val="100"/>
        <c:noMultiLvlLbl val="0"/>
      </c:catAx>
      <c:valAx>
        <c:axId val="6299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299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 smtClean="0"/>
              <a:t>Residência</a:t>
            </a:r>
            <a:endParaRPr lang="en-US" dirty="0"/>
          </a:p>
        </c:rich>
      </c:tx>
      <c:layout>
        <c:manualLayout>
          <c:xMode val="edge"/>
          <c:yMode val="edge"/>
          <c:x val="0.28881506155382403"/>
          <c:y val="6.447824099488257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3451207524691175E-2"/>
          <c:y val="0.25454491743965141"/>
          <c:w val="0.38631940880548149"/>
          <c:h val="0.5885047103044202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Residência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Plan1!$A$2:$A$4</c:f>
              <c:strCache>
                <c:ptCount val="3"/>
                <c:pt idx="0">
                  <c:v>Freguesia de Coração de Jesus, Santa Maria e São José</c:v>
                </c:pt>
                <c:pt idx="1">
                  <c:v>Noutra freguesia do distrito de Viseu</c:v>
                </c:pt>
                <c:pt idx="2">
                  <c:v>Fora do distrito de Viseu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19</c:v>
                </c:pt>
                <c:pt idx="1">
                  <c:v>77</c:v>
                </c:pt>
                <c:pt idx="2">
                  <c:v>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</c:legendEntry>
      <c:layout>
        <c:manualLayout>
          <c:xMode val="edge"/>
          <c:yMode val="edge"/>
          <c:x val="0.54305939634248568"/>
          <c:y val="0.2013167619677709"/>
          <c:w val="0.44002553168477165"/>
          <c:h val="0.73910595995265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PT">
                <a:solidFill>
                  <a:schemeClr val="tx1"/>
                </a:solidFill>
              </a:rPr>
              <a:t>Custos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Plan1!$A$1:$A$3</c:f>
              <c:strCache>
                <c:ptCount val="3"/>
                <c:pt idx="0">
                  <c:v>Sem opinião</c:v>
                </c:pt>
                <c:pt idx="1">
                  <c:v>Baixos</c:v>
                </c:pt>
                <c:pt idx="2">
                  <c:v>Altos</c:v>
                </c:pt>
              </c:strCache>
            </c:strRef>
          </c:cat>
          <c:val>
            <c:numRef>
              <c:f>Plan1!$B$1:$B$3</c:f>
              <c:numCache>
                <c:formatCode>General</c:formatCode>
                <c:ptCount val="3"/>
                <c:pt idx="0">
                  <c:v>47</c:v>
                </c:pt>
                <c:pt idx="1">
                  <c:v>10</c:v>
                </c:pt>
                <c:pt idx="2">
                  <c:v>46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708416"/>
        <c:axId val="45719552"/>
      </c:barChart>
      <c:catAx>
        <c:axId val="4570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5719552"/>
        <c:crosses val="autoZero"/>
        <c:auto val="1"/>
        <c:lblAlgn val="ctr"/>
        <c:lblOffset val="100"/>
        <c:noMultiLvlLbl val="0"/>
      </c:catAx>
      <c:valAx>
        <c:axId val="45719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570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Tipos de espécies utilizados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Sem opinião</c:v>
                </c:pt>
                <c:pt idx="1">
                  <c:v>Adequadas</c:v>
                </c:pt>
                <c:pt idx="2">
                  <c:v>Não adequadas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27</c:v>
                </c:pt>
                <c:pt idx="1">
                  <c:v>65</c:v>
                </c:pt>
                <c:pt idx="2">
                  <c:v>11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947904"/>
        <c:axId val="45959040"/>
      </c:barChart>
      <c:catAx>
        <c:axId val="4594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5959040"/>
        <c:crosses val="autoZero"/>
        <c:auto val="1"/>
        <c:lblAlgn val="ctr"/>
        <c:lblOffset val="100"/>
        <c:noMultiLvlLbl val="0"/>
      </c:catAx>
      <c:valAx>
        <c:axId val="4595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594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Beleza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Sem opinião</c:v>
                </c:pt>
                <c:pt idx="1">
                  <c:v>Muito feios</c:v>
                </c:pt>
                <c:pt idx="2">
                  <c:v>Feios</c:v>
                </c:pt>
                <c:pt idx="3">
                  <c:v>Bonitos</c:v>
                </c:pt>
                <c:pt idx="4">
                  <c:v>Muito bonitos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2</c:v>
                </c:pt>
                <c:pt idx="3">
                  <c:v>75</c:v>
                </c:pt>
                <c:pt idx="4">
                  <c:v>21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88960"/>
        <c:axId val="46091648"/>
      </c:barChart>
      <c:catAx>
        <c:axId val="4608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6091648"/>
        <c:crosses val="autoZero"/>
        <c:auto val="1"/>
        <c:lblAlgn val="ctr"/>
        <c:lblOffset val="100"/>
        <c:noMultiLvlLbl val="0"/>
      </c:catAx>
      <c:valAx>
        <c:axId val="4609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608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pt-PT" sz="1400" b="0" dirty="0" smtClean="0"/>
              <a:t>Importância dos espaços verdes</a:t>
            </a:r>
            <a:endParaRPr lang="pt-PT" sz="1400" b="0" dirty="0"/>
          </a:p>
        </c:rich>
      </c:tx>
      <c:layout/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Plan1!$A$2</c:f>
              <c:strCache>
                <c:ptCount val="1"/>
                <c:pt idx="0">
                  <c:v>Qualidade de vida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Plan1!$B$1:$F$1</c:f>
              <c:strCache>
                <c:ptCount val="5"/>
                <c:pt idx="0">
                  <c:v>Nada importante</c:v>
                </c:pt>
                <c:pt idx="1">
                  <c:v>Pouco importante</c:v>
                </c:pt>
                <c:pt idx="2">
                  <c:v>Importante</c:v>
                </c:pt>
                <c:pt idx="3">
                  <c:v>Muito importante</c:v>
                </c:pt>
                <c:pt idx="4">
                  <c:v>Não sei</c:v>
                </c:pt>
              </c:strCache>
            </c:strRef>
          </c:cat>
          <c:val>
            <c:numRef>
              <c:f>Plan1!$B$2:$F$2</c:f>
              <c:numCache>
                <c:formatCode>General</c:formatCode>
                <c:ptCount val="5"/>
                <c:pt idx="0">
                  <c:v>0</c:v>
                </c:pt>
                <c:pt idx="1">
                  <c:v>8</c:v>
                </c:pt>
                <c:pt idx="2">
                  <c:v>22</c:v>
                </c:pt>
                <c:pt idx="3">
                  <c:v>72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Plan1!$A$3</c:f>
              <c:strCache>
                <c:ptCount val="1"/>
                <c:pt idx="0">
                  <c:v>Qualidade do ar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Plan1!$B$1:$F$1</c:f>
              <c:strCache>
                <c:ptCount val="5"/>
                <c:pt idx="0">
                  <c:v>Nada importante</c:v>
                </c:pt>
                <c:pt idx="1">
                  <c:v>Pouco importante</c:v>
                </c:pt>
                <c:pt idx="2">
                  <c:v>Importante</c:v>
                </c:pt>
                <c:pt idx="3">
                  <c:v>Muito importante</c:v>
                </c:pt>
                <c:pt idx="4">
                  <c:v>Não sei</c:v>
                </c:pt>
              </c:strCache>
            </c:strRef>
          </c:cat>
          <c:val>
            <c:numRef>
              <c:f>Plan1!$B$3:$F$3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24</c:v>
                </c:pt>
                <c:pt idx="3">
                  <c:v>75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Plan1!$A$4</c:f>
              <c:strCache>
                <c:ptCount val="1"/>
                <c:pt idx="0">
                  <c:v>Embelezamento Paisagístico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Plan1!$B$1:$F$1</c:f>
              <c:strCache>
                <c:ptCount val="5"/>
                <c:pt idx="0">
                  <c:v>Nada importante</c:v>
                </c:pt>
                <c:pt idx="1">
                  <c:v>Pouco importante</c:v>
                </c:pt>
                <c:pt idx="2">
                  <c:v>Importante</c:v>
                </c:pt>
                <c:pt idx="3">
                  <c:v>Muito importante</c:v>
                </c:pt>
                <c:pt idx="4">
                  <c:v>Não sei</c:v>
                </c:pt>
              </c:strCache>
            </c:strRef>
          </c:cat>
          <c:val>
            <c:numRef>
              <c:f>Plan1!$B$4:$F$4</c:f>
              <c:numCache>
                <c:formatCode>General</c:formatCode>
                <c:ptCount val="5"/>
                <c:pt idx="0">
                  <c:v>1</c:v>
                </c:pt>
                <c:pt idx="1">
                  <c:v>12</c:v>
                </c:pt>
                <c:pt idx="2">
                  <c:v>50</c:v>
                </c:pt>
                <c:pt idx="3">
                  <c:v>39</c:v>
                </c:pt>
                <c:pt idx="4">
                  <c:v>1</c:v>
                </c:pt>
              </c:numCache>
            </c:numRef>
          </c:val>
        </c:ser>
        <c:ser>
          <c:idx val="3"/>
          <c:order val="3"/>
          <c:tx>
            <c:strRef>
              <c:f>Plan1!$A$5</c:f>
              <c:strCache>
                <c:ptCount val="1"/>
                <c:pt idx="0">
                  <c:v>Controlo da poluição sonora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Plan1!$B$1:$F$1</c:f>
              <c:strCache>
                <c:ptCount val="5"/>
                <c:pt idx="0">
                  <c:v>Nada importante</c:v>
                </c:pt>
                <c:pt idx="1">
                  <c:v>Pouco importante</c:v>
                </c:pt>
                <c:pt idx="2">
                  <c:v>Importante</c:v>
                </c:pt>
                <c:pt idx="3">
                  <c:v>Muito importante</c:v>
                </c:pt>
                <c:pt idx="4">
                  <c:v>Não sei</c:v>
                </c:pt>
              </c:strCache>
            </c:strRef>
          </c:cat>
          <c:val>
            <c:numRef>
              <c:f>Plan1!$B$5:$F$5</c:f>
              <c:numCache>
                <c:formatCode>General</c:formatCode>
                <c:ptCount val="5"/>
                <c:pt idx="0">
                  <c:v>4</c:v>
                </c:pt>
                <c:pt idx="1">
                  <c:v>23</c:v>
                </c:pt>
                <c:pt idx="2">
                  <c:v>38</c:v>
                </c:pt>
                <c:pt idx="3">
                  <c:v>35</c:v>
                </c:pt>
                <c:pt idx="4">
                  <c:v>3</c:v>
                </c:pt>
              </c:numCache>
            </c:numRef>
          </c:val>
        </c:ser>
        <c:ser>
          <c:idx val="4"/>
          <c:order val="4"/>
          <c:tx>
            <c:strRef>
              <c:f>Plan1!$A$6</c:f>
              <c:strCache>
                <c:ptCount val="1"/>
                <c:pt idx="0">
                  <c:v>Regularização da temperatura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strRef>
              <c:f>Plan1!$B$1:$F$1</c:f>
              <c:strCache>
                <c:ptCount val="5"/>
                <c:pt idx="0">
                  <c:v>Nada importante</c:v>
                </c:pt>
                <c:pt idx="1">
                  <c:v>Pouco importante</c:v>
                </c:pt>
                <c:pt idx="2">
                  <c:v>Importante</c:v>
                </c:pt>
                <c:pt idx="3">
                  <c:v>Muito importante</c:v>
                </c:pt>
                <c:pt idx="4">
                  <c:v>Não sei</c:v>
                </c:pt>
              </c:strCache>
            </c:strRef>
          </c:cat>
          <c:val>
            <c:numRef>
              <c:f>Plan1!$B$6:$F$6</c:f>
              <c:numCache>
                <c:formatCode>General</c:formatCode>
                <c:ptCount val="5"/>
                <c:pt idx="0">
                  <c:v>1</c:v>
                </c:pt>
                <c:pt idx="1">
                  <c:v>24</c:v>
                </c:pt>
                <c:pt idx="2">
                  <c:v>40</c:v>
                </c:pt>
                <c:pt idx="3">
                  <c:v>31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755264"/>
        <c:axId val="47757184"/>
      </c:radarChart>
      <c:catAx>
        <c:axId val="4775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7757184"/>
        <c:crosses val="autoZero"/>
        <c:auto val="1"/>
        <c:lblAlgn val="ctr"/>
        <c:lblOffset val="100"/>
        <c:noMultiLvlLbl val="0"/>
      </c:catAx>
      <c:valAx>
        <c:axId val="47757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775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0.38172</cdr:x>
      <cdr:y>0.92574</cdr:y>
    </cdr:from>
    <cdr:to>
      <cdr:x>0.6147</cdr:x>
      <cdr:y>0.9841</cdr:y>
    </cdr:to>
    <cdr:sp macro="" textlink="">
      <cdr:nvSpPr>
        <cdr:cNvPr id="2" name="CaixaDeTexto 12"/>
        <cdr:cNvSpPr txBox="1"/>
      </cdr:nvSpPr>
      <cdr:spPr>
        <a:xfrm xmlns:a="http://schemas.openxmlformats.org/drawingml/2006/main">
          <a:off x="2529443" y="4149580"/>
          <a:ext cx="1543792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PT" sz="1100" dirty="0" smtClean="0"/>
            <a:t>Gráfico </a:t>
          </a:r>
          <a:r>
            <a:rPr lang="pt-PT" sz="1100" dirty="0" smtClean="0"/>
            <a:t>3</a:t>
          </a:r>
          <a:endParaRPr lang="pt-PT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D77C7-4B96-43E7-B24C-5084C5A2026F}" type="datetimeFigureOut">
              <a:rPr lang="pt-PT" smtClean="0"/>
              <a:t>23-04-2015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53A97-4472-4305-9782-8306A49CD9C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232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53A97-4472-4305-9782-8306A49CD9C6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083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4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639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4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216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7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8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48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0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7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8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0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91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82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5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8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0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hyperlink" Target="http://www.cm-viseu.p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81717" y="2553195"/>
            <a:ext cx="11015214" cy="75198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4400" dirty="0" smtClean="0"/>
              <a:t>Rotundas de Viseu: Beleza Sustentável? </a:t>
            </a:r>
            <a:endParaRPr lang="pt-PT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64015" y="3837220"/>
            <a:ext cx="8915399" cy="2563579"/>
          </a:xfrm>
        </p:spPr>
        <p:txBody>
          <a:bodyPr>
            <a:normAutofit/>
          </a:bodyPr>
          <a:lstStyle/>
          <a:p>
            <a:pPr algn="r"/>
            <a:r>
              <a:rPr lang="pt-PT" dirty="0" smtClean="0"/>
              <a:t>Escola Secundária Emídio Navarro - Viseu</a:t>
            </a:r>
          </a:p>
          <a:p>
            <a:pPr algn="r"/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9104416" y="4278449"/>
            <a:ext cx="3087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        </a:t>
            </a: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Alunos - 11ºD</a:t>
            </a:r>
            <a:endParaRPr lang="pt-P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Peres nº3</a:t>
            </a:r>
          </a:p>
          <a:p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Cátia Rodrigues nº 7</a:t>
            </a:r>
          </a:p>
          <a:p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Inês Santos nº13</a:t>
            </a:r>
          </a:p>
          <a:p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Maria Lourenço </a:t>
            </a: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nº18</a:t>
            </a:r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Marta Baptista </a:t>
            </a: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nº20</a:t>
            </a:r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Professora</a:t>
            </a:r>
          </a:p>
          <a:p>
            <a:pPr algn="ctr"/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Isabel Loureiro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914493" y="1489275"/>
            <a:ext cx="9782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/>
              <a:t>Projeto “Nós Propomos! Cidadania, Sustentabilidade e Inovação na Educação Geográfica!”</a:t>
            </a:r>
            <a:endParaRPr lang="pt-PT" sz="1600" dirty="0"/>
          </a:p>
        </p:txBody>
      </p:sp>
      <p:pic>
        <p:nvPicPr>
          <p:cNvPr id="7" name="Imagem 6" descr="http://static.wixstatic.com/media/e9711f_0fe3f3990e3b48e188db2425bd91041a.jpg_srb_p_284_399_75_22_0.50_1.20_0.00_jpg_sr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50" y="148942"/>
            <a:ext cx="1296144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LOGO ESEN sem fundo (1)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15932" y="520045"/>
            <a:ext cx="792033" cy="4572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416" y="359449"/>
            <a:ext cx="601287" cy="952687"/>
          </a:xfrm>
          <a:prstGeom prst="rect">
            <a:avLst/>
          </a:prstGeom>
        </p:spPr>
      </p:pic>
      <p:pic>
        <p:nvPicPr>
          <p:cNvPr id="10" name="Imagem 9" descr="C:\Users\Elsa\Pictures\sem nome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63685" y="408919"/>
            <a:ext cx="1840731" cy="74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288" y="500995"/>
            <a:ext cx="1133475" cy="47625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37" y="399614"/>
            <a:ext cx="952439" cy="95243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9634352" y="6488668"/>
            <a:ext cx="268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2014/2015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5909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2196" y="0"/>
            <a:ext cx="8911687" cy="1280890"/>
          </a:xfrm>
        </p:spPr>
        <p:txBody>
          <a:bodyPr/>
          <a:lstStyle/>
          <a:p>
            <a:r>
              <a:rPr lang="pt-PT" dirty="0" err="1" smtClean="0"/>
              <a:t>Webgrafia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02217" y="939545"/>
            <a:ext cx="8915400" cy="3777622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pt-PT" sz="1900" u="sng" dirty="0">
                <a:solidFill>
                  <a:schemeClr val="accent5"/>
                </a:solidFill>
              </a:rPr>
              <a:t>http://</a:t>
            </a:r>
            <a:r>
              <a:rPr lang="pt-PT" sz="1900" u="sng" dirty="0" smtClean="0">
                <a:solidFill>
                  <a:schemeClr val="accent5"/>
                </a:solidFill>
              </a:rPr>
              <a:t>www.cm-viseu.pt/</a:t>
            </a:r>
          </a:p>
          <a:p>
            <a:r>
              <a:rPr lang="pt-PT" sz="1900" u="sng" dirty="0">
                <a:solidFill>
                  <a:schemeClr val="accent5"/>
                </a:solidFill>
              </a:rPr>
              <a:t>https://</a:t>
            </a:r>
            <a:r>
              <a:rPr lang="pt-PT" sz="1900" u="sng" dirty="0" smtClean="0">
                <a:solidFill>
                  <a:schemeClr val="accent5"/>
                </a:solidFill>
              </a:rPr>
              <a:t>www.google.pt/search?q=quercus</a:t>
            </a:r>
          </a:p>
          <a:p>
            <a:r>
              <a:rPr lang="pt-PT" sz="1900" u="sng" dirty="0">
                <a:solidFill>
                  <a:schemeClr val="accent5"/>
                </a:solidFill>
              </a:rPr>
              <a:t>https://</a:t>
            </a:r>
            <a:r>
              <a:rPr lang="pt-PT" sz="1900" u="sng" dirty="0" smtClean="0">
                <a:solidFill>
                  <a:schemeClr val="accent5"/>
                </a:solidFill>
              </a:rPr>
              <a:t>www.google.pt/search?q=ervital+logotipo</a:t>
            </a:r>
          </a:p>
          <a:p>
            <a:r>
              <a:rPr lang="pt-PT" sz="1900" u="sng" dirty="0">
                <a:solidFill>
                  <a:schemeClr val="accent5"/>
                </a:solidFill>
              </a:rPr>
              <a:t>https://</a:t>
            </a:r>
            <a:r>
              <a:rPr lang="pt-PT" sz="1900" u="sng" dirty="0" smtClean="0">
                <a:solidFill>
                  <a:schemeClr val="accent5"/>
                </a:solidFill>
              </a:rPr>
              <a:t>www.google.pt/search?q=camara+municipal+de+viseu</a:t>
            </a:r>
          </a:p>
          <a:p>
            <a:r>
              <a:rPr lang="pt-PT" sz="1900" u="sng" dirty="0">
                <a:solidFill>
                  <a:schemeClr val="accent5"/>
                </a:solidFill>
              </a:rPr>
              <a:t>http://sig.cmviseu.pt:11111/GeoPortal/Map.aspx?WMID=46</a:t>
            </a:r>
          </a:p>
          <a:p>
            <a:r>
              <a:rPr lang="pt-PT" sz="1900" u="sng" dirty="0">
                <a:solidFill>
                  <a:schemeClr val="accent5"/>
                </a:solidFill>
              </a:rPr>
              <a:t>http://</a:t>
            </a:r>
            <a:r>
              <a:rPr lang="pt-PT" sz="1900" u="sng" dirty="0" smtClean="0">
                <a:solidFill>
                  <a:schemeClr val="accent5"/>
                </a:solidFill>
              </a:rPr>
              <a:t>www.pt-comunidades.com/index.php/noticias/noticias-diversas/item/99-viseu-e-mesmo-uma-cidade-jardim</a:t>
            </a:r>
          </a:p>
          <a:p>
            <a:r>
              <a:rPr lang="pt-PT" sz="1900" u="sng" dirty="0">
                <a:solidFill>
                  <a:schemeClr val="accent5"/>
                </a:solidFill>
              </a:rPr>
              <a:t>https://www.google.pt/search?q=viseu+a+melhor+cidade+para+se+viver</a:t>
            </a:r>
          </a:p>
          <a:p>
            <a:r>
              <a:rPr lang="pt-PT" sz="1900" u="sng" dirty="0">
                <a:solidFill>
                  <a:schemeClr val="accent5"/>
                </a:solidFill>
              </a:rPr>
              <a:t>http://</a:t>
            </a:r>
            <a:r>
              <a:rPr lang="pt-PT" sz="1900" u="sng" dirty="0" smtClean="0">
                <a:solidFill>
                  <a:schemeClr val="accent5"/>
                </a:solidFill>
              </a:rPr>
              <a:t>sig.cmviseu.pt:11111/GeoPortal/Map.aspx?WMID=46</a:t>
            </a:r>
          </a:p>
          <a:p>
            <a:r>
              <a:rPr lang="pt-PT" sz="1900" u="sng" dirty="0">
                <a:solidFill>
                  <a:schemeClr val="accent5"/>
                </a:solidFill>
              </a:rPr>
              <a:t>http://www.esri.com</a:t>
            </a:r>
            <a:r>
              <a:rPr lang="pt-PT" sz="1900" u="sng" dirty="0" smtClean="0">
                <a:solidFill>
                  <a:schemeClr val="accent5"/>
                </a:solidFill>
              </a:rPr>
              <a:t>/</a:t>
            </a:r>
          </a:p>
          <a:p>
            <a:r>
              <a:rPr lang="pt-PT" sz="1900" u="sng" dirty="0">
                <a:solidFill>
                  <a:schemeClr val="accent5"/>
                </a:solidFill>
              </a:rPr>
              <a:t>https://</a:t>
            </a:r>
            <a:r>
              <a:rPr lang="pt-PT" sz="1900" u="sng" dirty="0" smtClean="0">
                <a:solidFill>
                  <a:schemeClr val="accent5"/>
                </a:solidFill>
              </a:rPr>
              <a:t>www.google.pt/search?q=urze</a:t>
            </a:r>
          </a:p>
          <a:p>
            <a:r>
              <a:rPr lang="pt-PT" sz="1900" u="sng" dirty="0">
                <a:solidFill>
                  <a:schemeClr val="accent5"/>
                </a:solidFill>
              </a:rPr>
              <a:t>https://</a:t>
            </a:r>
            <a:r>
              <a:rPr lang="pt-PT" sz="1900" u="sng" dirty="0" smtClean="0">
                <a:solidFill>
                  <a:schemeClr val="accent5"/>
                </a:solidFill>
              </a:rPr>
              <a:t>www.google.pt/search?q=rosmaninho</a:t>
            </a:r>
          </a:p>
          <a:p>
            <a:r>
              <a:rPr lang="pt-PT" sz="1900" u="sng" dirty="0">
                <a:solidFill>
                  <a:schemeClr val="accent5"/>
                </a:solidFill>
              </a:rPr>
              <a:t>https://www.google.pt/#</a:t>
            </a:r>
            <a:r>
              <a:rPr lang="pt-PT" sz="1900" u="sng" dirty="0" smtClean="0">
                <a:solidFill>
                  <a:schemeClr val="accent5"/>
                </a:solidFill>
              </a:rPr>
              <a:t>q=alecrim</a:t>
            </a:r>
            <a:endParaRPr lang="pt-PT" sz="1900" u="sng" dirty="0">
              <a:solidFill>
                <a:schemeClr val="accent5"/>
              </a:solidFill>
            </a:endParaRPr>
          </a:p>
          <a:p>
            <a:endParaRPr lang="pt-PT" sz="2400" dirty="0">
              <a:solidFill>
                <a:schemeClr val="accent5"/>
              </a:solidFill>
            </a:endParaRPr>
          </a:p>
          <a:p>
            <a:endParaRPr lang="pt-PT" sz="24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pt-PT" sz="2400" dirty="0">
              <a:solidFill>
                <a:schemeClr val="accent5"/>
              </a:solidFill>
            </a:endParaRPr>
          </a:p>
          <a:p>
            <a:endParaRPr lang="pt-PT" sz="2400" u="sng" dirty="0">
              <a:solidFill>
                <a:schemeClr val="accent5"/>
              </a:solidFill>
            </a:endParaRPr>
          </a:p>
          <a:p>
            <a:endParaRPr lang="pt-PT" u="sng" dirty="0">
              <a:solidFill>
                <a:schemeClr val="accent5"/>
              </a:solidFill>
            </a:endParaRPr>
          </a:p>
          <a:p>
            <a:endParaRPr lang="pt-PT" dirty="0">
              <a:solidFill>
                <a:schemeClr val="accent5"/>
              </a:solidFill>
            </a:endParaRPr>
          </a:p>
          <a:p>
            <a:endParaRPr lang="pt-PT" dirty="0">
              <a:solidFill>
                <a:schemeClr val="accent5"/>
              </a:solidFill>
            </a:endParaRPr>
          </a:p>
          <a:p>
            <a:endParaRPr lang="pt-PT" dirty="0">
              <a:solidFill>
                <a:schemeClr val="accent5"/>
              </a:solidFill>
            </a:endParaRPr>
          </a:p>
          <a:p>
            <a:endParaRPr lang="pt-PT" u="sng" dirty="0" smtClean="0">
              <a:solidFill>
                <a:schemeClr val="accent5"/>
              </a:solidFill>
            </a:endParaRPr>
          </a:p>
          <a:p>
            <a:endParaRPr lang="pt-PT" u="sng" dirty="0">
              <a:solidFill>
                <a:schemeClr val="accent5"/>
              </a:solidFill>
              <a:hlinkClick r:id="rId2"/>
            </a:endParaRPr>
          </a:p>
          <a:p>
            <a:endParaRPr lang="pt-PT" dirty="0"/>
          </a:p>
        </p:txBody>
      </p:sp>
      <p:pic>
        <p:nvPicPr>
          <p:cNvPr id="6" name="Imagem 5" descr="http://static.wixstatic.com/media/e9711f_0fe3f3990e3b48e188db2425bd91041a.jpg_srb_p_284_399_75_22_0.50_1.20_0.00_jpg_sr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23" y="4801229"/>
            <a:ext cx="1296144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068" y="5489590"/>
            <a:ext cx="601287" cy="952687"/>
          </a:xfrm>
          <a:prstGeom prst="rect">
            <a:avLst/>
          </a:prstGeom>
        </p:spPr>
      </p:pic>
      <p:pic>
        <p:nvPicPr>
          <p:cNvPr id="8" name="Imagem 7" descr="LOGO ESEN sem fundo (1)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65958" y="5737333"/>
            <a:ext cx="792033" cy="4572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707" y="5489590"/>
            <a:ext cx="952439" cy="952439"/>
          </a:xfrm>
          <a:prstGeom prst="rect">
            <a:avLst/>
          </a:prstGeom>
        </p:spPr>
      </p:pic>
      <p:pic>
        <p:nvPicPr>
          <p:cNvPr id="10" name="Imagem 9" descr="C:\Users\Elsa\Pictures\sem nome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63684" y="5594279"/>
            <a:ext cx="1840731" cy="74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98" y="5737333"/>
            <a:ext cx="11334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1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0156" y="78491"/>
            <a:ext cx="8911687" cy="1280890"/>
          </a:xfrm>
        </p:spPr>
        <p:txBody>
          <a:bodyPr/>
          <a:lstStyle/>
          <a:p>
            <a:r>
              <a:rPr lang="pt-PT" dirty="0" smtClean="0"/>
              <a:t>Metodologia</a:t>
            </a:r>
            <a:endParaRPr lang="pt-PT" dirty="0"/>
          </a:p>
        </p:txBody>
      </p:sp>
      <p:graphicFrame>
        <p:nvGraphicFramePr>
          <p:cNvPr id="3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543233"/>
              </p:ext>
            </p:extLst>
          </p:nvPr>
        </p:nvGraphicFramePr>
        <p:xfrm>
          <a:off x="1629988" y="1362789"/>
          <a:ext cx="3089857" cy="2138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890067"/>
              </p:ext>
            </p:extLst>
          </p:nvPr>
        </p:nvGraphicFramePr>
        <p:xfrm>
          <a:off x="5633444" y="1237593"/>
          <a:ext cx="4208937" cy="2439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/>
          <p:cNvSpPr txBox="1"/>
          <p:nvPr/>
        </p:nvSpPr>
        <p:spPr>
          <a:xfrm flipH="1">
            <a:off x="1640156" y="899039"/>
            <a:ext cx="7405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Inquérito por questionário: </a:t>
            </a:r>
            <a:r>
              <a:rPr lang="pt-PT" sz="1200" b="1" dirty="0" smtClean="0"/>
              <a:t>103 pessoas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640156" y="4233527"/>
            <a:ext cx="30796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/>
              <a:t>Questionários por e-mail: </a:t>
            </a:r>
          </a:p>
          <a:p>
            <a:r>
              <a:rPr lang="pt-PT" sz="1600" dirty="0" smtClean="0"/>
              <a:t>	</a:t>
            </a:r>
            <a:r>
              <a:rPr lang="pt-PT" sz="1400" b="1" dirty="0" smtClean="0"/>
              <a:t>Quercus</a:t>
            </a:r>
          </a:p>
          <a:p>
            <a:r>
              <a:rPr lang="pt-PT" sz="1400" b="1" dirty="0"/>
              <a:t>	</a:t>
            </a:r>
            <a:r>
              <a:rPr lang="pt-PT" sz="1400" b="1" dirty="0" err="1" smtClean="0"/>
              <a:t>Ervital</a:t>
            </a:r>
            <a:endParaRPr lang="pt-PT" sz="1400" b="1" dirty="0" smtClean="0"/>
          </a:p>
          <a:p>
            <a:r>
              <a:rPr lang="pt-PT" sz="1400" b="1" dirty="0"/>
              <a:t>	</a:t>
            </a:r>
            <a:r>
              <a:rPr lang="pt-PT" sz="1400" b="1" dirty="0" smtClean="0"/>
              <a:t>Câmara </a:t>
            </a:r>
            <a:r>
              <a:rPr lang="pt-PT" sz="1400" b="1" dirty="0" smtClean="0"/>
              <a:t>Municipal </a:t>
            </a:r>
            <a:r>
              <a:rPr lang="pt-PT" sz="1400" b="1" dirty="0" smtClean="0"/>
              <a:t>de Viseu</a:t>
            </a:r>
            <a:endParaRPr lang="pt-PT" sz="1400" b="1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913" y="4533957"/>
            <a:ext cx="1929282" cy="115756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446" y="4464643"/>
            <a:ext cx="1524000" cy="1524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149" y="4533957"/>
            <a:ext cx="1272864" cy="127286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433514" y="6195962"/>
            <a:ext cx="2659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dirty="0">
                <a:solidFill>
                  <a:schemeClr val="accent5"/>
                </a:solidFill>
              </a:rPr>
              <a:t>https://www.google.pt/search?q=camara+municipal+de+viseu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505013" y="5857408"/>
            <a:ext cx="2395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dirty="0">
                <a:solidFill>
                  <a:schemeClr val="accent5"/>
                </a:solidFill>
              </a:rPr>
              <a:t>https://www.google.pt/search?q=ervital+logotipo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731703" y="5888681"/>
            <a:ext cx="1684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dirty="0">
                <a:solidFill>
                  <a:schemeClr val="accent5"/>
                </a:solidFill>
              </a:rPr>
              <a:t>https://www.google.pt/search?q=quercus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32561" y="3645725"/>
            <a:ext cx="1543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/>
              <a:t>Gráfico 1</a:t>
            </a:r>
            <a:endParaRPr lang="pt-PT" sz="11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643899" y="3667320"/>
            <a:ext cx="1543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/>
              <a:t>Gráfico 2</a:t>
            </a:r>
            <a:endParaRPr lang="pt-PT" sz="1100" dirty="0"/>
          </a:p>
        </p:txBody>
      </p:sp>
    </p:spTree>
    <p:extLst>
      <p:ext uri="{BB962C8B-B14F-4D97-AF65-F5344CB8AC3E}">
        <p14:creationId xmlns:p14="http://schemas.microsoft.com/office/powerpoint/2010/main" val="408638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859095" y="945816"/>
            <a:ext cx="8178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Entrevistas: </a:t>
            </a:r>
            <a:endParaRPr lang="pt-PT" sz="1400" b="1" dirty="0" smtClean="0"/>
          </a:p>
          <a:p>
            <a:pPr marL="285750" indent="-285750">
              <a:buFontTx/>
              <a:buChar char="-"/>
            </a:pPr>
            <a:r>
              <a:rPr lang="pt-PT" sz="1400" b="1" dirty="0" smtClean="0"/>
              <a:t>Prof</a:t>
            </a:r>
            <a:r>
              <a:rPr lang="pt-PT" sz="1400" b="1" dirty="0"/>
              <a:t>. de Agropecuária Esmeralda </a:t>
            </a:r>
            <a:r>
              <a:rPr lang="pt-PT" sz="1400" b="1" dirty="0" smtClean="0"/>
              <a:t>Lima, ESEN;</a:t>
            </a:r>
          </a:p>
          <a:p>
            <a:pPr marL="285750" indent="-285750">
              <a:buFontTx/>
              <a:buChar char="-"/>
            </a:pPr>
            <a:r>
              <a:rPr lang="pt-PT" sz="1400" b="1" dirty="0" err="1" smtClean="0"/>
              <a:t>Engº</a:t>
            </a:r>
            <a:r>
              <a:rPr lang="pt-PT" sz="1400" b="1" dirty="0" smtClean="0"/>
              <a:t> Figueiredo, departamento de Planeamento da </a:t>
            </a:r>
            <a:r>
              <a:rPr lang="pt-PT" sz="1400" b="1" dirty="0" err="1" smtClean="0"/>
              <a:t>CMViseu</a:t>
            </a:r>
            <a:r>
              <a:rPr lang="pt-PT" sz="1400" b="1" dirty="0" smtClean="0"/>
              <a:t>.</a:t>
            </a:r>
            <a:endParaRPr lang="pt-PT" sz="1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8048475" y="2028236"/>
            <a:ext cx="2193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/>
              <a:t>Observação direta: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859095" y="1889737"/>
            <a:ext cx="60276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Pesquisa documental</a:t>
            </a:r>
            <a:r>
              <a:rPr lang="pt-PT" dirty="0" smtClean="0"/>
              <a:t>: </a:t>
            </a:r>
          </a:p>
          <a:p>
            <a:r>
              <a:rPr lang="pt-PT" sz="1600" dirty="0" smtClean="0"/>
              <a:t>-</a:t>
            </a:r>
            <a:r>
              <a:rPr lang="pt-PT" sz="1400" b="1" dirty="0" smtClean="0"/>
              <a:t>    Documentos de planeamento no sítio da </a:t>
            </a:r>
            <a:r>
              <a:rPr lang="pt-PT" sz="1400" b="1" dirty="0" smtClean="0"/>
              <a:t>CMV; </a:t>
            </a:r>
            <a:endParaRPr lang="pt-PT" sz="1400" b="1" dirty="0" smtClean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59745" t="25955" r="6299" b="11430"/>
          <a:stretch/>
        </p:blipFill>
        <p:spPr>
          <a:xfrm>
            <a:off x="1788334" y="2612360"/>
            <a:ext cx="2300781" cy="226110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/>
          <a:srcRect t="26552" r="79233"/>
          <a:stretch/>
        </p:blipFill>
        <p:spPr>
          <a:xfrm>
            <a:off x="4431979" y="2612360"/>
            <a:ext cx="1712890" cy="3228647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1058405" y="4954610"/>
            <a:ext cx="3269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900" u="sng" dirty="0">
                <a:solidFill>
                  <a:schemeClr val="accent5"/>
                </a:solidFill>
              </a:rPr>
              <a:t>http://sig.cmviseu.pt:11111/GeoPortal/Map.aspx?WMID=46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88334" y="22829"/>
            <a:ext cx="3103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 smtClean="0">
                <a:solidFill>
                  <a:schemeClr val="accent2">
                    <a:lumMod val="75000"/>
                  </a:schemeClr>
                </a:solidFill>
              </a:rPr>
              <a:t>Metodologia</a:t>
            </a:r>
            <a:endParaRPr lang="pt-PT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859095" y="6037118"/>
            <a:ext cx="5153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-</a:t>
            </a:r>
            <a:r>
              <a:rPr lang="pt-PT" sz="1400" b="1" dirty="0"/>
              <a:t> </a:t>
            </a:r>
            <a:r>
              <a:rPr lang="pt-PT" sz="1400" b="1" dirty="0" smtClean="0"/>
              <a:t>   Artigos de imprensa online</a:t>
            </a:r>
            <a:endParaRPr lang="pt-PT" sz="1400" b="1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013" y="2587888"/>
            <a:ext cx="3277590" cy="327759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02088" y="6037118"/>
            <a:ext cx="2861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/>
              <a:t>Fotografia tirada em trabalho de campo</a:t>
            </a:r>
            <a:endParaRPr lang="pt-PT" sz="1100" dirty="0"/>
          </a:p>
        </p:txBody>
      </p:sp>
    </p:spTree>
    <p:extLst>
      <p:ext uri="{BB962C8B-B14F-4D97-AF65-F5344CB8AC3E}">
        <p14:creationId xmlns:p14="http://schemas.microsoft.com/office/powerpoint/2010/main" val="342048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1" y="2802751"/>
            <a:ext cx="5483710" cy="377825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69" y="2802751"/>
            <a:ext cx="5461821" cy="3778250"/>
          </a:xfrm>
          <a:prstGeom prst="rect">
            <a:avLst/>
          </a:prstGeom>
        </p:spPr>
      </p:pic>
      <p:pic>
        <p:nvPicPr>
          <p:cNvPr id="1026" name="Picture 2" descr="https://temposdevespera.files.wordpress.com/2014/04/10153772_1480456022172684_5656579208406392443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340" y="431089"/>
            <a:ext cx="1916134" cy="191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/>
          <a:srcRect l="5468" t="52716" r="48391" b="30507"/>
          <a:stretch/>
        </p:blipFill>
        <p:spPr>
          <a:xfrm>
            <a:off x="1721922" y="850927"/>
            <a:ext cx="6003504" cy="116331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615044" y="213177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800" u="sng" dirty="0">
                <a:solidFill>
                  <a:schemeClr val="accent5"/>
                </a:solidFill>
              </a:rPr>
              <a:t>http://www.pt-comunidades.com/index.php/noticias/noticias-diversas/item/99-viseu-e-mesmo-uma-cidade-jardim</a:t>
            </a:r>
          </a:p>
        </p:txBody>
      </p:sp>
      <p:sp>
        <p:nvSpPr>
          <p:cNvPr id="9" name="Retângulo 8"/>
          <p:cNvSpPr/>
          <p:nvPr/>
        </p:nvSpPr>
        <p:spPr>
          <a:xfrm>
            <a:off x="4098878" y="6581001"/>
            <a:ext cx="80931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u="sng" dirty="0">
                <a:solidFill>
                  <a:schemeClr val="accent5"/>
                </a:solidFill>
              </a:rPr>
              <a:t>http://</a:t>
            </a:r>
            <a:r>
              <a:rPr lang="pt-PT" sz="800" u="sng" dirty="0">
                <a:solidFill>
                  <a:schemeClr val="accent5"/>
                </a:solidFill>
              </a:rPr>
              <a:t>sig.cmviseu.pt:11111/GeoPortal/Map.aspx?WMID=46</a:t>
            </a:r>
            <a:endParaRPr lang="pt-PT" sz="1000" u="sng" dirty="0">
              <a:solidFill>
                <a:schemeClr val="accent5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209631" y="2440685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800" u="sng" dirty="0">
                <a:solidFill>
                  <a:schemeClr val="accent5"/>
                </a:solidFill>
              </a:rPr>
              <a:t>https://</a:t>
            </a:r>
            <a:r>
              <a:rPr lang="pt-PT" sz="800" u="sng" dirty="0" smtClean="0">
                <a:solidFill>
                  <a:schemeClr val="accent5"/>
                </a:solidFill>
              </a:rPr>
              <a:t>www.google.pt/search?q=viseu+a+melhor+cidade+para+se+viver</a:t>
            </a:r>
            <a:endParaRPr lang="pt-PT" sz="800" u="sng" dirty="0">
              <a:solidFill>
                <a:schemeClr val="accent5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615044" y="-26418"/>
            <a:ext cx="7303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smtClean="0">
                <a:solidFill>
                  <a:schemeClr val="accent2">
                    <a:lumMod val="75000"/>
                  </a:schemeClr>
                </a:solidFill>
              </a:rPr>
              <a:t>Enquadramento da proposta</a:t>
            </a:r>
            <a:endParaRPr lang="pt-PT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2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xplosão 2 8"/>
          <p:cNvSpPr/>
          <p:nvPr/>
        </p:nvSpPr>
        <p:spPr>
          <a:xfrm rot="1034899">
            <a:off x="5732216" y="5137177"/>
            <a:ext cx="2597758" cy="178678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Explosão 2 4"/>
          <p:cNvSpPr/>
          <p:nvPr/>
        </p:nvSpPr>
        <p:spPr>
          <a:xfrm rot="714530">
            <a:off x="3571747" y="5339583"/>
            <a:ext cx="2622116" cy="150265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785" y="1122179"/>
            <a:ext cx="3897680" cy="3926339"/>
          </a:xfrm>
          <a:prstGeom prst="rect">
            <a:avLst/>
          </a:prstGeom>
        </p:spPr>
      </p:pic>
      <p:cxnSp>
        <p:nvCxnSpPr>
          <p:cNvPr id="8" name="Conector de seta reta 7"/>
          <p:cNvCxnSpPr/>
          <p:nvPr/>
        </p:nvCxnSpPr>
        <p:spPr>
          <a:xfrm flipH="1">
            <a:off x="3455719" y="2492158"/>
            <a:ext cx="7729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>
            <a:off x="3366655" y="4710419"/>
            <a:ext cx="1596138" cy="6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V="1">
            <a:off x="6317027" y="4754980"/>
            <a:ext cx="1876947" cy="12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7031096" y="1301145"/>
            <a:ext cx="12572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1469793" y="95597"/>
            <a:ext cx="7675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 smtClean="0">
                <a:solidFill>
                  <a:schemeClr val="accent2">
                    <a:lumMod val="75000"/>
                  </a:schemeClr>
                </a:solidFill>
              </a:rPr>
              <a:t>Rotundas em números e imagens</a:t>
            </a:r>
            <a:endParaRPr lang="pt-PT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041137" y="5876679"/>
            <a:ext cx="1683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/>
              <a:t>197</a:t>
            </a:r>
            <a:r>
              <a:rPr lang="pt-PT" sz="1400" dirty="0" smtClean="0"/>
              <a:t> </a:t>
            </a:r>
            <a:r>
              <a:rPr lang="pt-PT" sz="1400" b="1" dirty="0" smtClean="0"/>
              <a:t>no total</a:t>
            </a:r>
            <a:endParaRPr lang="pt-PT" sz="1400" b="1" dirty="0"/>
          </a:p>
        </p:txBody>
      </p:sp>
      <p:pic>
        <p:nvPicPr>
          <p:cNvPr id="2051" name="Picture 3" descr="C:\Users\aluno\Desktop\11103847_10203813787922010_295355677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28" y="988192"/>
            <a:ext cx="3733427" cy="165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uno\Desktop\11101770_10203813786281969_136163826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15" y="1301145"/>
            <a:ext cx="3111403" cy="234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luno\Desktop\11117363_10203813784881934_1709524683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368" y="3680472"/>
            <a:ext cx="3803387" cy="212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luno\Desktop\11128098_10203813785481949_1271379106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16" y="4386847"/>
            <a:ext cx="3022339" cy="152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183453" y="2649158"/>
            <a:ext cx="3249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/>
              <a:t>Rotunda do Coval</a:t>
            </a:r>
            <a:endParaRPr lang="pt-PT" sz="11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9453903" y="5907461"/>
            <a:ext cx="25678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/>
              <a:t>Rotunda de Nelas</a:t>
            </a:r>
            <a:endParaRPr lang="pt-PT" sz="11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32407" y="5907461"/>
            <a:ext cx="2334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/>
              <a:t>Rotunda Paulo VI</a:t>
            </a:r>
            <a:endParaRPr lang="pt-PT" sz="11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974192" y="5768957"/>
            <a:ext cx="211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/>
              <a:t>1</a:t>
            </a:r>
            <a:r>
              <a:rPr lang="pt-PT" sz="1400" b="1" dirty="0" smtClean="0"/>
              <a:t>1 na Estrada da  Circunvalação</a:t>
            </a:r>
            <a:endParaRPr lang="pt-PT" sz="14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943790" y="3691292"/>
            <a:ext cx="21375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/>
              <a:t>Rotunda Carlos Lopes</a:t>
            </a:r>
            <a:endParaRPr lang="pt-PT" sz="11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228697" y="5048518"/>
            <a:ext cx="32528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dirty="0">
                <a:solidFill>
                  <a:schemeClr val="accent5"/>
                </a:solidFill>
              </a:rPr>
              <a:t>http://www.esri.com/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288327" y="6388925"/>
            <a:ext cx="35394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/>
              <a:t>Fotografias tiradas em trabalho de campo</a:t>
            </a:r>
            <a:endParaRPr lang="pt-PT" sz="1100" dirty="0"/>
          </a:p>
        </p:txBody>
      </p:sp>
    </p:spTree>
    <p:extLst>
      <p:ext uri="{BB962C8B-B14F-4D97-AF65-F5344CB8AC3E}">
        <p14:creationId xmlns:p14="http://schemas.microsoft.com/office/powerpoint/2010/main" val="12822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1024" y="23751"/>
            <a:ext cx="8911687" cy="1280890"/>
          </a:xfrm>
        </p:spPr>
        <p:txBody>
          <a:bodyPr/>
          <a:lstStyle/>
          <a:p>
            <a:r>
              <a:rPr lang="pt-PT" dirty="0" smtClean="0"/>
              <a:t>Beleza a que custos?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8197" y="1122050"/>
            <a:ext cx="9968358" cy="55934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PT" dirty="0" smtClean="0"/>
          </a:p>
          <a:p>
            <a:r>
              <a:rPr lang="pt-PT" sz="1500" b="1" dirty="0" smtClean="0">
                <a:solidFill>
                  <a:schemeClr val="tx1"/>
                </a:solidFill>
              </a:rPr>
              <a:t>A perspetiva dos inquiridos:</a:t>
            </a:r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pPr marL="0" indent="0">
              <a:buNone/>
            </a:pPr>
            <a:endParaRPr lang="pt-PT" dirty="0" smtClean="0"/>
          </a:p>
          <a:p>
            <a:pPr algn="just"/>
            <a:r>
              <a:rPr lang="pt-PT" sz="1500" b="1" dirty="0" smtClean="0">
                <a:solidFill>
                  <a:schemeClr val="tx1"/>
                </a:solidFill>
              </a:rPr>
              <a:t>Opinião da prof entrevistada </a:t>
            </a:r>
            <a:r>
              <a:rPr lang="pt-PT" sz="1700" dirty="0" smtClean="0">
                <a:solidFill>
                  <a:schemeClr val="tx1"/>
                </a:solidFill>
              </a:rPr>
              <a:t>-</a:t>
            </a:r>
            <a:r>
              <a:rPr lang="pt-PT" sz="1500" dirty="0" smtClean="0">
                <a:solidFill>
                  <a:schemeClr val="tx1"/>
                </a:solidFill>
              </a:rPr>
              <a:t>“</a:t>
            </a:r>
            <a:r>
              <a:rPr lang="pt-PT" sz="1500" b="1" dirty="0" smtClean="0">
                <a:solidFill>
                  <a:schemeClr val="tx1"/>
                </a:solidFill>
              </a:rPr>
              <a:t> </a:t>
            </a:r>
            <a:r>
              <a:rPr lang="pt-PT" sz="1500" dirty="0" smtClean="0">
                <a:solidFill>
                  <a:schemeClr val="tx1"/>
                </a:solidFill>
              </a:rPr>
              <a:t>(…) do </a:t>
            </a:r>
            <a:r>
              <a:rPr lang="pt-PT" sz="1500" dirty="0">
                <a:solidFill>
                  <a:schemeClr val="tx1"/>
                </a:solidFill>
              </a:rPr>
              <a:t>vosso </a:t>
            </a:r>
            <a:r>
              <a:rPr lang="pt-PT" sz="1500" dirty="0" smtClean="0">
                <a:solidFill>
                  <a:schemeClr val="tx1"/>
                </a:solidFill>
              </a:rPr>
              <a:t>projeto </a:t>
            </a:r>
            <a:r>
              <a:rPr lang="pt-PT" sz="1500" dirty="0">
                <a:solidFill>
                  <a:schemeClr val="tx1"/>
                </a:solidFill>
              </a:rPr>
              <a:t>derivam menores custos, quer com água, mão-de-obra (...) o que é muito </a:t>
            </a:r>
            <a:r>
              <a:rPr lang="pt-PT" sz="1500" dirty="0" smtClean="0">
                <a:solidFill>
                  <a:schemeClr val="tx1"/>
                </a:solidFill>
              </a:rPr>
              <a:t>bom!“</a:t>
            </a:r>
          </a:p>
          <a:p>
            <a:pPr algn="just"/>
            <a:r>
              <a:rPr lang="pt-PT" sz="1500" b="1" dirty="0" smtClean="0">
                <a:solidFill>
                  <a:schemeClr val="tx1"/>
                </a:solidFill>
              </a:rPr>
              <a:t>Opinião da empresa </a:t>
            </a:r>
            <a:r>
              <a:rPr lang="pt-PT" sz="1500" b="1" dirty="0" err="1" smtClean="0">
                <a:solidFill>
                  <a:schemeClr val="tx1"/>
                </a:solidFill>
              </a:rPr>
              <a:t>Ervital</a:t>
            </a:r>
            <a:r>
              <a:rPr lang="pt-PT" sz="1500" b="1" dirty="0" smtClean="0">
                <a:solidFill>
                  <a:schemeClr val="tx1"/>
                </a:solidFill>
              </a:rPr>
              <a:t> </a:t>
            </a:r>
            <a:r>
              <a:rPr lang="pt-PT" sz="1700" dirty="0" smtClean="0">
                <a:solidFill>
                  <a:schemeClr val="tx1"/>
                </a:solidFill>
              </a:rPr>
              <a:t>–</a:t>
            </a:r>
            <a:r>
              <a:rPr lang="pt-PT" sz="1700" b="1" dirty="0" smtClean="0">
                <a:solidFill>
                  <a:schemeClr val="tx1"/>
                </a:solidFill>
              </a:rPr>
              <a:t> </a:t>
            </a:r>
            <a:r>
              <a:rPr lang="pt-PT" sz="1700" dirty="0" smtClean="0">
                <a:solidFill>
                  <a:schemeClr val="tx1"/>
                </a:solidFill>
              </a:rPr>
              <a:t>“</a:t>
            </a:r>
            <a:r>
              <a:rPr lang="pt-PT" sz="1500" dirty="0">
                <a:solidFill>
                  <a:schemeClr val="tx1"/>
                </a:solidFill>
              </a:rPr>
              <a:t>Ainda que seja muito difícil estabelecer comparações, na maioria das situações em que interviemos, a proposta é não termos de fazer regas, depois das plantas estarem bem </a:t>
            </a:r>
            <a:r>
              <a:rPr lang="pt-PT" sz="1500" dirty="0" smtClean="0">
                <a:solidFill>
                  <a:schemeClr val="tx1"/>
                </a:solidFill>
              </a:rPr>
              <a:t>instaladas”</a:t>
            </a:r>
          </a:p>
          <a:p>
            <a:pPr marL="0" indent="0">
              <a:buNone/>
            </a:pPr>
            <a:endParaRPr lang="pt-PT" sz="1700" dirty="0" smtClean="0"/>
          </a:p>
          <a:p>
            <a:pPr marL="0" indent="0">
              <a:buNone/>
            </a:pPr>
            <a:r>
              <a:rPr lang="pt-PT" b="1" i="1" dirty="0" smtClean="0">
                <a:solidFill>
                  <a:schemeClr val="tx1"/>
                </a:solidFill>
              </a:rPr>
              <a:t>	</a:t>
            </a:r>
            <a:endParaRPr lang="pt-PT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268160"/>
              </p:ext>
            </p:extLst>
          </p:nvPr>
        </p:nvGraphicFramePr>
        <p:xfrm>
          <a:off x="908519" y="1946563"/>
          <a:ext cx="3000778" cy="2189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470434"/>
              </p:ext>
            </p:extLst>
          </p:nvPr>
        </p:nvGraphicFramePr>
        <p:xfrm>
          <a:off x="3966693" y="2034862"/>
          <a:ext cx="2914649" cy="2176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218012"/>
              </p:ext>
            </p:extLst>
          </p:nvPr>
        </p:nvGraphicFramePr>
        <p:xfrm>
          <a:off x="7083381" y="2099256"/>
          <a:ext cx="3475148" cy="2086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Seta para baixo 6"/>
          <p:cNvSpPr/>
          <p:nvPr/>
        </p:nvSpPr>
        <p:spPr>
          <a:xfrm>
            <a:off x="6056416" y="5664530"/>
            <a:ext cx="451262" cy="498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1193470" y="6212543"/>
            <a:ext cx="1062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i="1" dirty="0"/>
              <a:t>Ocupação das rotundas de Viseu: uma beleza </a:t>
            </a:r>
            <a:r>
              <a:rPr lang="pt-PT" b="1" i="1" dirty="0" smtClean="0"/>
              <a:t>insustentável </a:t>
            </a:r>
            <a:r>
              <a:rPr lang="pt-PT" b="1" i="1" dirty="0"/>
              <a:t>económica e </a:t>
            </a:r>
            <a:r>
              <a:rPr lang="pt-PT" b="1" i="1" dirty="0" smtClean="0"/>
              <a:t>ambientalmente</a:t>
            </a:r>
            <a:endParaRPr lang="pt-PT" b="1" i="1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8140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5044" y="0"/>
            <a:ext cx="9797143" cy="1280890"/>
          </a:xfrm>
        </p:spPr>
        <p:txBody>
          <a:bodyPr/>
          <a:lstStyle/>
          <a:p>
            <a:r>
              <a:rPr lang="pt-PT" dirty="0" smtClean="0"/>
              <a:t>Soluções para uma maior sustentabilidade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417" y="1046932"/>
            <a:ext cx="8915400" cy="1270662"/>
          </a:xfrm>
        </p:spPr>
        <p:txBody>
          <a:bodyPr>
            <a:normAutofit/>
          </a:bodyPr>
          <a:lstStyle/>
          <a:p>
            <a:r>
              <a:rPr lang="pt-PT" sz="1600" b="1" dirty="0" smtClean="0"/>
              <a:t>Importância da manutenção dos espaços verdes</a:t>
            </a:r>
          </a:p>
          <a:p>
            <a:pPr marL="0" indent="0">
              <a:buNone/>
            </a:pPr>
            <a:r>
              <a:rPr lang="pt-PT" dirty="0"/>
              <a:t> </a:t>
            </a:r>
            <a:r>
              <a:rPr lang="pt-PT" dirty="0" smtClean="0"/>
              <a:t>             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1850354"/>
              </p:ext>
            </p:extLst>
          </p:nvPr>
        </p:nvGraphicFramePr>
        <p:xfrm>
          <a:off x="3503222" y="1866331"/>
          <a:ext cx="6626430" cy="4482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626920" y="1558554"/>
            <a:ext cx="3966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/>
              <a:t> 		Perspetiva dos </a:t>
            </a:r>
            <a:r>
              <a:rPr lang="pt-PT" sz="1400" b="1" dirty="0" smtClean="0"/>
              <a:t>inquiridos:</a:t>
            </a:r>
            <a:endParaRPr lang="pt-PT" sz="1400" b="1" dirty="0"/>
          </a:p>
        </p:txBody>
      </p:sp>
    </p:spTree>
    <p:extLst>
      <p:ext uri="{BB962C8B-B14F-4D97-AF65-F5344CB8AC3E}">
        <p14:creationId xmlns:p14="http://schemas.microsoft.com/office/powerpoint/2010/main" val="365407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1024" y="0"/>
            <a:ext cx="10125547" cy="1280890"/>
          </a:xfrm>
        </p:spPr>
        <p:txBody>
          <a:bodyPr/>
          <a:lstStyle/>
          <a:p>
            <a:r>
              <a:rPr lang="pt-PT" dirty="0" smtClean="0"/>
              <a:t>Soluções para uma maior sustentabilidade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9187" y="688419"/>
            <a:ext cx="8915400" cy="3777622"/>
          </a:xfrm>
        </p:spPr>
        <p:txBody>
          <a:bodyPr/>
          <a:lstStyle/>
          <a:p>
            <a:pPr marL="0" indent="0">
              <a:buNone/>
            </a:pPr>
            <a:endParaRPr lang="pt-PT" dirty="0" smtClean="0"/>
          </a:p>
          <a:p>
            <a:r>
              <a:rPr lang="pt-PT" sz="1600" b="1" dirty="0" smtClean="0"/>
              <a:t>Substituição da ocupação vegetal atual por espécies </a:t>
            </a:r>
            <a:r>
              <a:rPr lang="pt-PT" sz="1600" b="1" dirty="0" err="1" smtClean="0"/>
              <a:t>autótenes</a:t>
            </a:r>
            <a:r>
              <a:rPr lang="pt-PT" sz="1600" b="1" dirty="0" smtClean="0"/>
              <a:t> de baixa manutenção</a:t>
            </a:r>
          </a:p>
        </p:txBody>
      </p:sp>
      <p:pic>
        <p:nvPicPr>
          <p:cNvPr id="1026" name="Picture 2" descr="http://files.sesimbra3.webnode.pt/200000107-52ad453a7b/rosmanin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022" y="4711911"/>
            <a:ext cx="2857716" cy="191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odaperfeita.com.br/wp-content/uploads/2010/11/alecri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060" y="4600146"/>
            <a:ext cx="1542470" cy="20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ovaodaponte.com/files/71/7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01" y="4904509"/>
            <a:ext cx="4347712" cy="12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987" y="1677738"/>
            <a:ext cx="8104920" cy="252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30601" y="4032608"/>
            <a:ext cx="3241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/>
              <a:t> </a:t>
            </a:r>
            <a:r>
              <a:rPr lang="pt-PT" sz="1200" b="1" dirty="0" smtClean="0"/>
              <a:t>Alguns exemplos: </a:t>
            </a:r>
            <a:endParaRPr lang="pt-PT" sz="1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81298" y="4573411"/>
            <a:ext cx="2446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/>
              <a:t>Urze</a:t>
            </a:r>
            <a:endParaRPr lang="pt-PT" sz="1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010481" y="436249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/>
              <a:t>Rosmaninho</a:t>
            </a:r>
            <a:endParaRPr lang="pt-PT" sz="1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9005459" y="4309606"/>
            <a:ext cx="174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/>
              <a:t>Alecrim</a:t>
            </a:r>
            <a:endParaRPr lang="pt-PT" sz="1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496023" y="6623009"/>
            <a:ext cx="28577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dirty="0">
                <a:solidFill>
                  <a:schemeClr val="accent5"/>
                </a:solidFill>
              </a:rPr>
              <a:t>https://www.google.pt/search?q=rosmaninho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25041" y="6212644"/>
            <a:ext cx="33844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dirty="0">
                <a:solidFill>
                  <a:schemeClr val="accent5"/>
                </a:solidFill>
              </a:rPr>
              <a:t>https://www.google.pt/search?q=urze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857017" y="6653345"/>
            <a:ext cx="20425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dirty="0" smtClean="0">
                <a:solidFill>
                  <a:schemeClr val="accent5"/>
                </a:solidFill>
              </a:rPr>
              <a:t>https://www.google.pt/#q=alecrim</a:t>
            </a:r>
            <a:endParaRPr lang="pt-PT" sz="800" dirty="0">
              <a:solidFill>
                <a:schemeClr val="accent5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776353" y="3970075"/>
            <a:ext cx="1543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/>
              <a:t>Gráfico  4</a:t>
            </a:r>
            <a:endParaRPr lang="pt-PT" sz="1100" dirty="0"/>
          </a:p>
        </p:txBody>
      </p:sp>
    </p:spTree>
    <p:extLst>
      <p:ext uri="{BB962C8B-B14F-4D97-AF65-F5344CB8AC3E}">
        <p14:creationId xmlns:p14="http://schemas.microsoft.com/office/powerpoint/2010/main" val="372556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0519" y="0"/>
            <a:ext cx="8911687" cy="811369"/>
          </a:xfrm>
        </p:spPr>
        <p:txBody>
          <a:bodyPr/>
          <a:lstStyle/>
          <a:p>
            <a:r>
              <a:rPr lang="pt-PT" dirty="0" smtClean="0"/>
              <a:t>Proposta</a:t>
            </a:r>
            <a:endParaRPr lang="pt-PT" dirty="0"/>
          </a:p>
        </p:txBody>
      </p:sp>
      <p:sp>
        <p:nvSpPr>
          <p:cNvPr id="5" name="Retângulo 4"/>
          <p:cNvSpPr/>
          <p:nvPr/>
        </p:nvSpPr>
        <p:spPr>
          <a:xfrm>
            <a:off x="1278574" y="4036138"/>
            <a:ext cx="56447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/>
              <a:t>	</a:t>
            </a:r>
            <a:r>
              <a:rPr lang="pt-PT" dirty="0" smtClean="0"/>
              <a:t>Minimização </a:t>
            </a:r>
            <a:r>
              <a:rPr lang="pt-PT" dirty="0"/>
              <a:t>os custos com a água e </a:t>
            </a:r>
            <a:r>
              <a:rPr lang="pt-PT" dirty="0" smtClean="0"/>
              <a:t>manutenção;</a:t>
            </a:r>
          </a:p>
          <a:p>
            <a:pPr algn="just"/>
            <a:r>
              <a:rPr lang="pt-PT" dirty="0" smtClean="0"/>
              <a:t>	Menor pressão sobre os recursos hídricos;</a:t>
            </a:r>
            <a:endParaRPr lang="pt-PT" dirty="0"/>
          </a:p>
          <a:p>
            <a:pPr algn="just"/>
            <a:r>
              <a:rPr lang="pt-PT" dirty="0" smtClean="0"/>
              <a:t>	Valorização das espécies </a:t>
            </a:r>
            <a:r>
              <a:rPr lang="pt-PT" dirty="0" err="1" smtClean="0"/>
              <a:t>autótenes</a:t>
            </a:r>
            <a:r>
              <a:rPr lang="pt-PT" dirty="0" smtClean="0"/>
              <a:t> e contribuição para a sua preservação;</a:t>
            </a:r>
          </a:p>
          <a:p>
            <a:pPr algn="just"/>
            <a:r>
              <a:rPr lang="pt-PT" dirty="0" smtClean="0"/>
              <a:t>	Manutenção da beleza das rotundas;</a:t>
            </a:r>
          </a:p>
          <a:p>
            <a:pPr algn="just"/>
            <a:r>
              <a:rPr lang="pt-PT" dirty="0" smtClean="0"/>
              <a:t>	Contributo para a formação de cidadãos económica </a:t>
            </a:r>
            <a:r>
              <a:rPr lang="pt-PT" dirty="0"/>
              <a:t>e ambientalmente </a:t>
            </a:r>
            <a:r>
              <a:rPr lang="pt-PT" dirty="0" smtClean="0"/>
              <a:t>responsáveis.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41319" y="938150"/>
            <a:ext cx="78139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PT" dirty="0" smtClean="0"/>
              <a:t>	Manter as rotundas como espaços verdes ajardinados;</a:t>
            </a:r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PT" dirty="0" smtClean="0"/>
              <a:t>	Substituir as espécies atuais (relva e flores) por espécies </a:t>
            </a:r>
            <a:r>
              <a:rPr lang="pt-PT" dirty="0" err="1" smtClean="0"/>
              <a:t>autótenes</a:t>
            </a:r>
            <a:r>
              <a:rPr lang="pt-PT" dirty="0" smtClean="0"/>
              <a:t> de baixa manutenção</a:t>
            </a:r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PT" dirty="0" smtClean="0"/>
              <a:t>	Instalar matéria inerte (corcódea e pedras) entre as espécies vegetais;</a:t>
            </a:r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PT" dirty="0" smtClean="0"/>
              <a:t>	Planear a distribuição das espécies de modo a garantir a beleza e a possibilidade dos viseenses e visitantes reconhecerem e identificarem as rotundas pela dominância de uma espécie.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88177" y="3553760"/>
            <a:ext cx="60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</a:rPr>
              <a:t>Mais valias: </a:t>
            </a:r>
            <a:endParaRPr lang="pt-P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794171" y="3582850"/>
            <a:ext cx="298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</a:rPr>
              <a:t>Alguns obstáculos:</a:t>
            </a:r>
            <a:endParaRPr lang="pt-P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196443" y="4036138"/>
            <a:ext cx="4722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	Cultura instalada – “francesismo”;</a:t>
            </a:r>
          </a:p>
          <a:p>
            <a:pPr algn="just"/>
            <a:r>
              <a:rPr lang="pt-PT" dirty="0" smtClean="0"/>
              <a:t>	Desvalorização dos recursos endógenos;</a:t>
            </a:r>
          </a:p>
          <a:p>
            <a:pPr algn="just"/>
            <a:r>
              <a:rPr lang="pt-PT" dirty="0" smtClean="0"/>
              <a:t>	Insuficiência da utilização de técnicos especializados no ambiente;</a:t>
            </a:r>
          </a:p>
          <a:p>
            <a:pPr algn="just"/>
            <a:r>
              <a:rPr lang="pt-PT" dirty="0" smtClean="0"/>
              <a:t>	Sustentabilidade ambiental e económica pouco enraizada nas políticas de gestão do território local.</a:t>
            </a:r>
          </a:p>
        </p:txBody>
      </p:sp>
      <p:sp>
        <p:nvSpPr>
          <p:cNvPr id="9" name="Estrela de 4 pontas 8"/>
          <p:cNvSpPr/>
          <p:nvPr/>
        </p:nvSpPr>
        <p:spPr>
          <a:xfrm>
            <a:off x="1557647" y="4643252"/>
            <a:ext cx="201880" cy="21375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Estrela de 4 pontas 9"/>
          <p:cNvSpPr/>
          <p:nvPr/>
        </p:nvSpPr>
        <p:spPr>
          <a:xfrm>
            <a:off x="1557647" y="4154384"/>
            <a:ext cx="201880" cy="21375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Estrela de 4 pontas 10"/>
          <p:cNvSpPr/>
          <p:nvPr/>
        </p:nvSpPr>
        <p:spPr>
          <a:xfrm>
            <a:off x="1565564" y="4976544"/>
            <a:ext cx="201880" cy="21375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Estrela de 4 pontas 11"/>
          <p:cNvSpPr/>
          <p:nvPr/>
        </p:nvSpPr>
        <p:spPr>
          <a:xfrm>
            <a:off x="1565564" y="5520829"/>
            <a:ext cx="201880" cy="21375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Estrela de 4 pontas 12"/>
          <p:cNvSpPr/>
          <p:nvPr/>
        </p:nvSpPr>
        <p:spPr>
          <a:xfrm>
            <a:off x="1565564" y="5780107"/>
            <a:ext cx="201880" cy="21375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Menos 13"/>
          <p:cNvSpPr/>
          <p:nvPr/>
        </p:nvSpPr>
        <p:spPr>
          <a:xfrm>
            <a:off x="7414161" y="4205844"/>
            <a:ext cx="253340" cy="10687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Menos 14"/>
          <p:cNvSpPr/>
          <p:nvPr/>
        </p:nvSpPr>
        <p:spPr>
          <a:xfrm>
            <a:off x="7412181" y="4447310"/>
            <a:ext cx="253340" cy="10687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Menos 15"/>
          <p:cNvSpPr/>
          <p:nvPr/>
        </p:nvSpPr>
        <p:spPr>
          <a:xfrm>
            <a:off x="7414161" y="4976544"/>
            <a:ext cx="253340" cy="10687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Menos 16"/>
          <p:cNvSpPr/>
          <p:nvPr/>
        </p:nvSpPr>
        <p:spPr>
          <a:xfrm>
            <a:off x="7412181" y="5520829"/>
            <a:ext cx="253340" cy="10687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2" name="Conexão recta 31"/>
          <p:cNvCxnSpPr/>
          <p:nvPr/>
        </p:nvCxnSpPr>
        <p:spPr>
          <a:xfrm>
            <a:off x="1179611" y="3458757"/>
            <a:ext cx="107392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cta 33"/>
          <p:cNvCxnSpPr/>
          <p:nvPr/>
        </p:nvCxnSpPr>
        <p:spPr>
          <a:xfrm>
            <a:off x="7042068" y="3767516"/>
            <a:ext cx="0" cy="2899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70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597</TotalTime>
  <Words>373</Words>
  <Application>Microsoft Office PowerPoint</Application>
  <PresentationFormat>Personalizados</PresentationFormat>
  <Paragraphs>122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Cacho</vt:lpstr>
      <vt:lpstr>Rotundas de Viseu: Beleza Sustentável? </vt:lpstr>
      <vt:lpstr>Metodologia</vt:lpstr>
      <vt:lpstr>Apresentação do PowerPoint</vt:lpstr>
      <vt:lpstr>Apresentação do PowerPoint</vt:lpstr>
      <vt:lpstr>Apresentação do PowerPoint</vt:lpstr>
      <vt:lpstr>Beleza a que custos?</vt:lpstr>
      <vt:lpstr>Soluções para uma maior sustentabilidade</vt:lpstr>
      <vt:lpstr>Soluções para uma maior sustentabilidade</vt:lpstr>
      <vt:lpstr>Proposta</vt:lpstr>
      <vt:lpstr>Webgrafia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Beleza</dc:title>
  <dc:creator>constança peres</dc:creator>
  <cp:lastModifiedBy>Isabel</cp:lastModifiedBy>
  <cp:revision>62</cp:revision>
  <dcterms:created xsi:type="dcterms:W3CDTF">2015-04-16T09:36:03Z</dcterms:created>
  <dcterms:modified xsi:type="dcterms:W3CDTF">2015-04-23T01:26:52Z</dcterms:modified>
</cp:coreProperties>
</file>