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  <Override PartName="/ppt/charts/style4.xml" ContentType="application/vnd.ms-office.chartstyle+xml"/>
  <Override PartName="/ppt/charts/colors4.xml" ContentType="application/vnd.ms-office.chartcolorstyle+xml"/>
  <Override PartName="/ppt/charts/style5.xml" ContentType="application/vnd.ms-office.chartstyle+xml"/>
  <Override PartName="/ppt/charts/colors5.xml" ContentType="application/vnd.ms-office.chartcolorstyle+xml"/>
  <Override PartName="/ppt/charts/style6.xml" ContentType="application/vnd.ms-office.chartstyle+xml"/>
  <Override PartName="/ppt/charts/colors6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265" r:id="rId3"/>
    <p:sldId id="263" r:id="rId4"/>
    <p:sldId id="257" r:id="rId5"/>
    <p:sldId id="273" r:id="rId6"/>
    <p:sldId id="258" r:id="rId7"/>
    <p:sldId id="272" r:id="rId8"/>
    <p:sldId id="268" r:id="rId9"/>
    <p:sldId id="260" r:id="rId10"/>
    <p:sldId id="259" r:id="rId11"/>
    <p:sldId id="261" r:id="rId12"/>
    <p:sldId id="275" r:id="rId13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33" autoAdjust="0"/>
    <p:restoredTop sz="94660" autoAdjust="0"/>
  </p:normalViewPr>
  <p:slideViewPr>
    <p:cSldViewPr snapToGrid="0">
      <p:cViewPr>
        <p:scale>
          <a:sx n="80" d="100"/>
          <a:sy n="80" d="100"/>
        </p:scale>
        <p:origin x="-72" y="21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21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oleObject" Target="Livro1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2" Type="http://schemas.microsoft.com/office/2011/relationships/chartColorStyle" Target="colors6.xml"/><Relationship Id="rId1" Type="http://schemas.openxmlformats.org/officeDocument/2006/relationships/oleObject" Target="Livro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500" b="1" cap="none" dirty="0" err="1" smtClean="0">
                <a:solidFill>
                  <a:schemeClr val="tx1"/>
                </a:solidFill>
              </a:rPr>
              <a:t>Idade</a:t>
            </a:r>
            <a:r>
              <a:rPr lang="en-US" sz="1500" b="1" cap="none" dirty="0" smtClean="0">
                <a:solidFill>
                  <a:schemeClr val="tx1"/>
                </a:solidFill>
              </a:rPr>
              <a:t> dos</a:t>
            </a:r>
            <a:r>
              <a:rPr lang="en-US" sz="1500" b="1" cap="none" baseline="0" dirty="0" smtClean="0">
                <a:solidFill>
                  <a:schemeClr val="tx1"/>
                </a:solidFill>
              </a:rPr>
              <a:t> </a:t>
            </a:r>
            <a:r>
              <a:rPr lang="en-US" sz="1500" b="1" cap="none" baseline="0" dirty="0" err="1" smtClean="0">
                <a:solidFill>
                  <a:schemeClr val="tx1"/>
                </a:solidFill>
              </a:rPr>
              <a:t>inquiridos</a:t>
            </a:r>
            <a:endParaRPr lang="en-US" sz="1500" b="1" cap="none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16358441979031235"/>
          <c:y val="3.2331509134712076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Nº de pessoas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P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Plan1!$A$2:$A$5</c:f>
              <c:strCache>
                <c:ptCount val="4"/>
                <c:pt idx="0">
                  <c:v>[14,19]</c:v>
                </c:pt>
                <c:pt idx="1">
                  <c:v>[20,39]</c:v>
                </c:pt>
                <c:pt idx="2">
                  <c:v>[40,64]</c:v>
                </c:pt>
                <c:pt idx="3">
                  <c:v>[+ 65]</c:v>
                </c:pt>
              </c:strCache>
            </c:strRef>
          </c:cat>
          <c:val>
            <c:numRef>
              <c:f>Plan1!$B$2:$B$5</c:f>
              <c:numCache>
                <c:formatCode>General</c:formatCode>
                <c:ptCount val="4"/>
                <c:pt idx="0">
                  <c:v>90</c:v>
                </c:pt>
                <c:pt idx="1">
                  <c:v>13</c:v>
                </c:pt>
                <c:pt idx="2">
                  <c:v>11</c:v>
                </c:pt>
                <c:pt idx="3">
                  <c:v>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23703936"/>
        <c:axId val="23706624"/>
      </c:barChart>
      <c:catAx>
        <c:axId val="237039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23706624"/>
        <c:crosses val="autoZero"/>
        <c:auto val="1"/>
        <c:lblAlgn val="ctr"/>
        <c:lblOffset val="100"/>
        <c:noMultiLvlLbl val="0"/>
      </c:catAx>
      <c:valAx>
        <c:axId val="2370662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3703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P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PT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500" cap="none" dirty="0" err="1" smtClean="0">
                <a:solidFill>
                  <a:schemeClr val="tx1"/>
                </a:solidFill>
              </a:rPr>
              <a:t>Residência</a:t>
            </a:r>
            <a:r>
              <a:rPr lang="en-US" sz="1500" cap="none" dirty="0" smtClean="0">
                <a:solidFill>
                  <a:schemeClr val="tx1"/>
                </a:solidFill>
              </a:rPr>
              <a:t> dos </a:t>
            </a:r>
            <a:r>
              <a:rPr lang="en-US" sz="1500" cap="none" dirty="0" err="1" smtClean="0">
                <a:solidFill>
                  <a:schemeClr val="tx1"/>
                </a:solidFill>
              </a:rPr>
              <a:t>inquiridos</a:t>
            </a:r>
            <a:endParaRPr lang="en-US" sz="1500" cap="none" dirty="0">
              <a:solidFill>
                <a:schemeClr val="tx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35686721030097412"/>
          <c:y val="0.40498476907225733"/>
          <c:w val="0.25401175452223179"/>
          <c:h val="0.4480442443518643"/>
        </c:manualLayout>
      </c:layout>
      <c:pieChart>
        <c:varyColors val="1"/>
        <c:ser>
          <c:idx val="0"/>
          <c:order val="0"/>
          <c:tx>
            <c:strRef>
              <c:f>Plan1!$B$1</c:f>
              <c:strCache>
                <c:ptCount val="1"/>
                <c:pt idx="0">
                  <c:v>Nº de pessoas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PT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Plan1!$A$2:$A$4</c:f>
              <c:strCache>
                <c:ptCount val="3"/>
                <c:pt idx="0">
                  <c:v>União de Freguesias de S.José, Coração de Jesus e Santa Maria</c:v>
                </c:pt>
                <c:pt idx="1">
                  <c:v>Outra Freguesia de Viseu</c:v>
                </c:pt>
                <c:pt idx="2">
                  <c:v>Freguesia de outro concelho</c:v>
                </c:pt>
              </c:strCache>
            </c:strRef>
          </c:cat>
          <c:val>
            <c:numRef>
              <c:f>Plan1!$B$2:$B$4</c:f>
              <c:numCache>
                <c:formatCode>General</c:formatCode>
                <c:ptCount val="3"/>
                <c:pt idx="0">
                  <c:v>35</c:v>
                </c:pt>
                <c:pt idx="1">
                  <c:v>70</c:v>
                </c:pt>
                <c:pt idx="2">
                  <c:v>11</c:v>
                </c:pt>
              </c:numCache>
            </c:numRef>
          </c:val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7.493814801724448E-2"/>
          <c:y val="0.16370671504726067"/>
          <c:w val="0.86893855860012403"/>
          <c:h val="0.1986090579223222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P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PT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/>
          <a:lstStyle/>
          <a:p>
            <a:pPr>
              <a:defRPr/>
            </a:pPr>
            <a:r>
              <a:rPr lang="pt-PT" sz="1500" dirty="0"/>
              <a:t>Grau de importância atribuído à implementação de uma escola de artes </a:t>
            </a:r>
            <a:r>
              <a:rPr lang="pt-PT" sz="1500" i="1" dirty="0" err="1"/>
              <a:t>low</a:t>
            </a:r>
            <a:r>
              <a:rPr lang="pt-PT" sz="1500" i="1" dirty="0"/>
              <a:t> </a:t>
            </a:r>
            <a:r>
              <a:rPr lang="pt-PT" sz="1500" i="1" dirty="0" err="1"/>
              <a:t>cost</a:t>
            </a:r>
            <a:r>
              <a:rPr lang="pt-PT" sz="1500" i="1" dirty="0"/>
              <a:t> </a:t>
            </a:r>
            <a:r>
              <a:rPr lang="pt-PT" sz="1500" dirty="0"/>
              <a:t>em Viseu</a:t>
            </a:r>
          </a:p>
        </c:rich>
      </c:tx>
      <c:layout/>
      <c:overlay val="0"/>
    </c:title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8315512955416113"/>
          <c:y val="0.23156049550936195"/>
          <c:w val="0.51138381378778097"/>
          <c:h val="0.42454406055582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Nº de pessoas</c:v>
                </c:pt>
              </c:strCache>
            </c:strRef>
          </c:tx>
          <c:invertIfNegative val="0"/>
          <c:cat>
            <c:strRef>
              <c:f>Plan1!$A$2:$A$6</c:f>
              <c:strCache>
                <c:ptCount val="5"/>
                <c:pt idx="0">
                  <c:v>Nada importante</c:v>
                </c:pt>
                <c:pt idx="1">
                  <c:v>Pouco importante</c:v>
                </c:pt>
                <c:pt idx="2">
                  <c:v>Importante</c:v>
                </c:pt>
                <c:pt idx="3">
                  <c:v>Muito importante</c:v>
                </c:pt>
                <c:pt idx="4">
                  <c:v>Sem opnião</c:v>
                </c:pt>
              </c:strCache>
            </c:strRef>
          </c:cat>
          <c:val>
            <c:numRef>
              <c:f>Plan1!$B$2:$B$6</c:f>
              <c:numCache>
                <c:formatCode>General</c:formatCode>
                <c:ptCount val="5"/>
                <c:pt idx="0">
                  <c:v>2</c:v>
                </c:pt>
                <c:pt idx="1">
                  <c:v>13</c:v>
                </c:pt>
                <c:pt idx="2">
                  <c:v>65</c:v>
                </c:pt>
                <c:pt idx="3">
                  <c:v>34</c:v>
                </c:pt>
                <c:pt idx="4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4292736"/>
        <c:axId val="24405120"/>
        <c:axId val="0"/>
      </c:bar3DChart>
      <c:catAx>
        <c:axId val="24292736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pt-PT"/>
          </a:p>
        </c:txPr>
        <c:crossAx val="24405120"/>
        <c:crosses val="autoZero"/>
        <c:auto val="1"/>
        <c:lblAlgn val="ctr"/>
        <c:lblOffset val="100"/>
        <c:noMultiLvlLbl val="0"/>
      </c:catAx>
      <c:valAx>
        <c:axId val="24405120"/>
        <c:scaling>
          <c:orientation val="minMax"/>
        </c:scaling>
        <c:delete val="0"/>
        <c:axPos val="l"/>
        <c:majorGridlines/>
        <c:numFmt formatCode="General" sourceLinked="1"/>
        <c:majorTickMark val="cross"/>
        <c:minorTickMark val="none"/>
        <c:tickLblPos val="nextTo"/>
        <c:crossAx val="242927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0455043694721853"/>
          <c:y val="0.53830906378858601"/>
          <c:w val="0.20165267699411152"/>
          <c:h val="7.4394256561690852E-2"/>
        </c:manualLayout>
      </c:layout>
      <c:overlay val="0"/>
      <c:txPr>
        <a:bodyPr/>
        <a:lstStyle/>
        <a:p>
          <a:pPr>
            <a:defRPr sz="1200"/>
          </a:pPr>
          <a:endParaRPr lang="pt-PT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pt-PT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500" dirty="0" smtClean="0"/>
              <a:t> </a:t>
            </a:r>
            <a:r>
              <a:rPr lang="en-US" sz="1500" cap="none" dirty="0" smtClean="0">
                <a:solidFill>
                  <a:schemeClr val="tx1"/>
                </a:solidFill>
              </a:rPr>
              <a:t>O(s) </a:t>
            </a:r>
            <a:r>
              <a:rPr lang="en-US" sz="1500" cap="none" dirty="0" err="1" smtClean="0">
                <a:solidFill>
                  <a:schemeClr val="tx1"/>
                </a:solidFill>
              </a:rPr>
              <a:t>grupo</a:t>
            </a:r>
            <a:r>
              <a:rPr lang="en-US" sz="1500" cap="none" dirty="0" smtClean="0">
                <a:solidFill>
                  <a:schemeClr val="tx1"/>
                </a:solidFill>
              </a:rPr>
              <a:t>(s) de </a:t>
            </a:r>
            <a:r>
              <a:rPr lang="en-US" sz="1500" cap="none" dirty="0" err="1" smtClean="0">
                <a:solidFill>
                  <a:schemeClr val="tx1"/>
                </a:solidFill>
              </a:rPr>
              <a:t>pessoa</a:t>
            </a:r>
            <a:r>
              <a:rPr lang="en-US" sz="1500" cap="none" dirty="0" smtClean="0">
                <a:solidFill>
                  <a:schemeClr val="tx1"/>
                </a:solidFill>
              </a:rPr>
              <a:t>(s) para </a:t>
            </a:r>
            <a:r>
              <a:rPr lang="en-US" sz="1500" cap="none" dirty="0" err="1" smtClean="0">
                <a:solidFill>
                  <a:schemeClr val="tx1"/>
                </a:solidFill>
              </a:rPr>
              <a:t>quem</a:t>
            </a:r>
            <a:r>
              <a:rPr lang="en-US" sz="1500" cap="none" dirty="0" smtClean="0">
                <a:solidFill>
                  <a:schemeClr val="tx1"/>
                </a:solidFill>
              </a:rPr>
              <a:t> </a:t>
            </a:r>
            <a:r>
              <a:rPr lang="en-US" sz="1500" cap="none" dirty="0" err="1" smtClean="0">
                <a:solidFill>
                  <a:schemeClr val="tx1"/>
                </a:solidFill>
              </a:rPr>
              <a:t>deve</a:t>
            </a:r>
            <a:r>
              <a:rPr lang="en-US" sz="1500" cap="none" dirty="0" smtClean="0">
                <a:solidFill>
                  <a:schemeClr val="tx1"/>
                </a:solidFill>
              </a:rPr>
              <a:t> </a:t>
            </a:r>
            <a:r>
              <a:rPr lang="en-US" sz="1500" cap="none" dirty="0" err="1" smtClean="0">
                <a:solidFill>
                  <a:schemeClr val="tx1"/>
                </a:solidFill>
              </a:rPr>
              <a:t>ser</a:t>
            </a:r>
            <a:r>
              <a:rPr lang="en-US" sz="1500" cap="none" dirty="0" smtClean="0">
                <a:solidFill>
                  <a:schemeClr val="tx1"/>
                </a:solidFill>
              </a:rPr>
              <a:t> </a:t>
            </a:r>
            <a:r>
              <a:rPr lang="en-US" sz="1500" cap="none" dirty="0" err="1" smtClean="0">
                <a:solidFill>
                  <a:schemeClr val="tx1"/>
                </a:solidFill>
              </a:rPr>
              <a:t>pensada</a:t>
            </a:r>
            <a:r>
              <a:rPr lang="en-US" sz="1500" cap="none" dirty="0" smtClean="0">
                <a:solidFill>
                  <a:schemeClr val="tx1"/>
                </a:solidFill>
              </a:rPr>
              <a:t> a </a:t>
            </a:r>
            <a:r>
              <a:rPr lang="en-US" sz="1500" cap="none" dirty="0" err="1" smtClean="0">
                <a:solidFill>
                  <a:schemeClr val="tx1"/>
                </a:solidFill>
              </a:rPr>
              <a:t>referida</a:t>
            </a:r>
            <a:r>
              <a:rPr lang="en-US" sz="1500" cap="none" dirty="0" smtClean="0">
                <a:solidFill>
                  <a:schemeClr val="tx1"/>
                </a:solidFill>
              </a:rPr>
              <a:t> </a:t>
            </a:r>
            <a:r>
              <a:rPr lang="en-US" sz="1500" cap="none" dirty="0" err="1" smtClean="0">
                <a:solidFill>
                  <a:schemeClr val="tx1"/>
                </a:solidFill>
              </a:rPr>
              <a:t>escola</a:t>
            </a:r>
            <a:endParaRPr lang="en-US" sz="1500" cap="none" dirty="0">
              <a:solidFill>
                <a:schemeClr val="tx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doughnutChart>
        <c:varyColors val="1"/>
        <c:ser>
          <c:idx val="0"/>
          <c:order val="0"/>
          <c:tx>
            <c:strRef>
              <c:f>Plan1!$B$1</c:f>
              <c:strCache>
                <c:ptCount val="1"/>
                <c:pt idx="0">
                  <c:v>Nº de pessoas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PT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Plan1!$A$2:$A$5</c:f>
              <c:strCache>
                <c:ptCount val="4"/>
                <c:pt idx="0">
                  <c:v>Jovens estudantes</c:v>
                </c:pt>
                <c:pt idx="1">
                  <c:v>Jovens desempregados</c:v>
                </c:pt>
                <c:pt idx="2">
                  <c:v>Desempregados de longa duração</c:v>
                </c:pt>
                <c:pt idx="3">
                  <c:v>Pessoas da 3ª idade</c:v>
                </c:pt>
              </c:strCache>
            </c:strRef>
          </c:cat>
          <c:val>
            <c:numRef>
              <c:f>Plan1!$B$2:$B$5</c:f>
              <c:numCache>
                <c:formatCode>General</c:formatCode>
                <c:ptCount val="4"/>
                <c:pt idx="0">
                  <c:v>99</c:v>
                </c:pt>
                <c:pt idx="1">
                  <c:v>77</c:v>
                </c:pt>
                <c:pt idx="2">
                  <c:v>45</c:v>
                </c:pt>
                <c:pt idx="3">
                  <c:v>42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P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PT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PT" sz="1200" cap="none" baseline="0" dirty="0" smtClean="0">
                <a:solidFill>
                  <a:schemeClr val="tx1"/>
                </a:solidFill>
              </a:rPr>
              <a:t>Grau de importância que atribui aos seguintes impactos da implementação de uma escola de artes </a:t>
            </a:r>
            <a:r>
              <a:rPr lang="pt-PT" sz="1200" i="1" cap="none" baseline="0" dirty="0" err="1" smtClean="0">
                <a:solidFill>
                  <a:schemeClr val="tx1"/>
                </a:solidFill>
              </a:rPr>
              <a:t>low</a:t>
            </a:r>
            <a:r>
              <a:rPr lang="pt-PT" sz="1200" i="1" cap="none" baseline="0" dirty="0" smtClean="0">
                <a:solidFill>
                  <a:schemeClr val="tx1"/>
                </a:solidFill>
              </a:rPr>
              <a:t> </a:t>
            </a:r>
            <a:r>
              <a:rPr lang="pt-PT" sz="1200" i="1" cap="none" baseline="0" dirty="0" err="1" smtClean="0">
                <a:solidFill>
                  <a:schemeClr val="tx1"/>
                </a:solidFill>
              </a:rPr>
              <a:t>cost</a:t>
            </a:r>
            <a:r>
              <a:rPr lang="pt-PT" sz="1200" i="1" cap="none" baseline="0" dirty="0" smtClean="0">
                <a:solidFill>
                  <a:schemeClr val="tx1"/>
                </a:solidFill>
              </a:rPr>
              <a:t> </a:t>
            </a:r>
            <a:r>
              <a:rPr lang="pt-PT" sz="1200" cap="none" baseline="0" dirty="0" smtClean="0">
                <a:solidFill>
                  <a:schemeClr val="tx1"/>
                </a:solidFill>
              </a:rPr>
              <a:t>em Viseu</a:t>
            </a:r>
            <a:endParaRPr lang="pt-PT" sz="1200" cap="none" baseline="0" dirty="0">
              <a:solidFill>
                <a:schemeClr val="tx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Folha1!$A$2</c:f>
              <c:strCache>
                <c:ptCount val="1"/>
                <c:pt idx="0">
                  <c:v>Enriquecimento da formação artística/cultural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P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Folha1!$B$1:$F$1</c:f>
              <c:strCache>
                <c:ptCount val="5"/>
                <c:pt idx="0">
                  <c:v>Nada importante</c:v>
                </c:pt>
                <c:pt idx="1">
                  <c:v>Pouco importante</c:v>
                </c:pt>
                <c:pt idx="2">
                  <c:v>Importante</c:v>
                </c:pt>
                <c:pt idx="3">
                  <c:v>Muito importante</c:v>
                </c:pt>
                <c:pt idx="4">
                  <c:v>Sem opinião</c:v>
                </c:pt>
              </c:strCache>
            </c:strRef>
          </c:cat>
          <c:val>
            <c:numRef>
              <c:f>Folha1!$B$2:$F$2</c:f>
              <c:numCache>
                <c:formatCode>General</c:formatCode>
                <c:ptCount val="5"/>
                <c:pt idx="0">
                  <c:v>0</c:v>
                </c:pt>
                <c:pt idx="1">
                  <c:v>14</c:v>
                </c:pt>
                <c:pt idx="2">
                  <c:v>60</c:v>
                </c:pt>
                <c:pt idx="3">
                  <c:v>41</c:v>
                </c:pt>
                <c:pt idx="4">
                  <c:v>1</c:v>
                </c:pt>
              </c:numCache>
            </c:numRef>
          </c:val>
        </c:ser>
        <c:ser>
          <c:idx val="1"/>
          <c:order val="1"/>
          <c:tx>
            <c:strRef>
              <c:f>Folha1!$A$3</c:f>
              <c:strCache>
                <c:ptCount val="1"/>
                <c:pt idx="0">
                  <c:v>Forma saudável de ocupação dos tempos livres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P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Folha1!$B$1:$F$1</c:f>
              <c:strCache>
                <c:ptCount val="5"/>
                <c:pt idx="0">
                  <c:v>Nada importante</c:v>
                </c:pt>
                <c:pt idx="1">
                  <c:v>Pouco importante</c:v>
                </c:pt>
                <c:pt idx="2">
                  <c:v>Importante</c:v>
                </c:pt>
                <c:pt idx="3">
                  <c:v>Muito importante</c:v>
                </c:pt>
                <c:pt idx="4">
                  <c:v>Sem opinião</c:v>
                </c:pt>
              </c:strCache>
            </c:strRef>
          </c:cat>
          <c:val>
            <c:numRef>
              <c:f>Folha1!$B$3:$F$3</c:f>
              <c:numCache>
                <c:formatCode>General</c:formatCode>
                <c:ptCount val="5"/>
                <c:pt idx="0">
                  <c:v>1</c:v>
                </c:pt>
                <c:pt idx="1">
                  <c:v>20</c:v>
                </c:pt>
                <c:pt idx="2">
                  <c:v>50</c:v>
                </c:pt>
                <c:pt idx="3">
                  <c:v>42</c:v>
                </c:pt>
                <c:pt idx="4">
                  <c:v>3</c:v>
                </c:pt>
              </c:numCache>
            </c:numRef>
          </c:val>
        </c:ser>
        <c:ser>
          <c:idx val="2"/>
          <c:order val="2"/>
          <c:tx>
            <c:strRef>
              <c:f>Folha1!$A$4</c:f>
              <c:strCache>
                <c:ptCount val="1"/>
                <c:pt idx="0">
                  <c:v>Diversificação da oferta formativa/cultural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P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Folha1!$B$1:$F$1</c:f>
              <c:strCache>
                <c:ptCount val="5"/>
                <c:pt idx="0">
                  <c:v>Nada importante</c:v>
                </c:pt>
                <c:pt idx="1">
                  <c:v>Pouco importante</c:v>
                </c:pt>
                <c:pt idx="2">
                  <c:v>Importante</c:v>
                </c:pt>
                <c:pt idx="3">
                  <c:v>Muito importante</c:v>
                </c:pt>
                <c:pt idx="4">
                  <c:v>Sem opinião</c:v>
                </c:pt>
              </c:strCache>
            </c:strRef>
          </c:cat>
          <c:val>
            <c:numRef>
              <c:f>Folha1!$B$4:$F$4</c:f>
              <c:numCache>
                <c:formatCode>General</c:formatCode>
                <c:ptCount val="5"/>
                <c:pt idx="0">
                  <c:v>2</c:v>
                </c:pt>
                <c:pt idx="1">
                  <c:v>13</c:v>
                </c:pt>
                <c:pt idx="2">
                  <c:v>64</c:v>
                </c:pt>
                <c:pt idx="3">
                  <c:v>34</c:v>
                </c:pt>
                <c:pt idx="4">
                  <c:v>3</c:v>
                </c:pt>
              </c:numCache>
            </c:numRef>
          </c:val>
        </c:ser>
        <c:ser>
          <c:idx val="3"/>
          <c:order val="3"/>
          <c:tx>
            <c:strRef>
              <c:f>Folha1!$A$5</c:f>
              <c:strCache>
                <c:ptCount val="1"/>
                <c:pt idx="0">
                  <c:v>Redução da exclusão social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P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Folha1!$B$1:$F$1</c:f>
              <c:strCache>
                <c:ptCount val="5"/>
                <c:pt idx="0">
                  <c:v>Nada importante</c:v>
                </c:pt>
                <c:pt idx="1">
                  <c:v>Pouco importante</c:v>
                </c:pt>
                <c:pt idx="2">
                  <c:v>Importante</c:v>
                </c:pt>
                <c:pt idx="3">
                  <c:v>Muito importante</c:v>
                </c:pt>
                <c:pt idx="4">
                  <c:v>Sem opinião</c:v>
                </c:pt>
              </c:strCache>
            </c:strRef>
          </c:cat>
          <c:val>
            <c:numRef>
              <c:f>Folha1!$B$5:$F$5</c:f>
              <c:numCache>
                <c:formatCode>General</c:formatCode>
                <c:ptCount val="5"/>
                <c:pt idx="0">
                  <c:v>1</c:v>
                </c:pt>
                <c:pt idx="1">
                  <c:v>17</c:v>
                </c:pt>
                <c:pt idx="2">
                  <c:v>50</c:v>
                </c:pt>
                <c:pt idx="3">
                  <c:v>44</c:v>
                </c:pt>
                <c:pt idx="4">
                  <c:v>4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54417664"/>
        <c:axId val="54435840"/>
      </c:barChart>
      <c:catAx>
        <c:axId val="544176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cap="all" spc="120" normalizeH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54435840"/>
        <c:crosses val="autoZero"/>
        <c:auto val="1"/>
        <c:lblAlgn val="ctr"/>
        <c:lblOffset val="100"/>
        <c:noMultiLvlLbl val="0"/>
      </c:catAx>
      <c:valAx>
        <c:axId val="5443584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4417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9.3937009854890535E-2"/>
          <c:y val="0.23777777777777778"/>
          <c:w val="0.90606299212598429"/>
          <c:h val="0.300928113152522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P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PT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PT" sz="1400" b="1" baseline="0" dirty="0">
                <a:solidFill>
                  <a:sysClr val="windowText" lastClr="000000"/>
                </a:solidFill>
              </a:rPr>
              <a:t>Grau de importância atribuídos aos possíveis fatores a </a:t>
            </a:r>
            <a:r>
              <a:rPr lang="pt-PT" sz="1400" b="1" baseline="0" dirty="0" smtClean="0">
                <a:solidFill>
                  <a:sysClr val="windowText" lastClr="000000"/>
                </a:solidFill>
              </a:rPr>
              <a:t>considerar </a:t>
            </a:r>
            <a:r>
              <a:rPr lang="pt-PT" sz="1400" b="1" baseline="0" dirty="0">
                <a:solidFill>
                  <a:sysClr val="windowText" lastClr="000000"/>
                </a:solidFill>
              </a:rPr>
              <a:t>na escolha do espaço para a instalação da escola</a:t>
            </a:r>
            <a:endParaRPr lang="pt-PT" sz="1400" b="1" dirty="0">
              <a:solidFill>
                <a:sysClr val="windowText" lastClr="000000"/>
              </a:solidFill>
            </a:endParaRPr>
          </a:p>
        </c:rich>
      </c:tx>
      <c:layout>
        <c:manualLayout>
          <c:xMode val="edge"/>
          <c:yMode val="edge"/>
          <c:x val="0.11592344706911634"/>
          <c:y val="1.3888888888888888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Folha1!$B$1</c:f>
              <c:strCache>
                <c:ptCount val="1"/>
                <c:pt idx="0">
                  <c:v>Nada importante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Folha1!$A$2:$A$6</c:f>
              <c:strCache>
                <c:ptCount val="5"/>
                <c:pt idx="0">
                  <c:v>Localização no centro histórico</c:v>
                </c:pt>
                <c:pt idx="1">
                  <c:v>Localização na proximidade a equipamentos ligados às artes</c:v>
                </c:pt>
                <c:pt idx="2">
                  <c:v>Localização próxima de parques de estacionamento</c:v>
                </c:pt>
                <c:pt idx="3">
                  <c:v>Em edifícios públicos devolutos</c:v>
                </c:pt>
                <c:pt idx="4">
                  <c:v>Em edifícios com valor arquitetónico</c:v>
                </c:pt>
              </c:strCache>
            </c:strRef>
          </c:cat>
          <c:val>
            <c:numRef>
              <c:f>Folha1!$B$2:$B$6</c:f>
              <c:numCache>
                <c:formatCode>General</c:formatCode>
                <c:ptCount val="5"/>
                <c:pt idx="0">
                  <c:v>9</c:v>
                </c:pt>
                <c:pt idx="1">
                  <c:v>1</c:v>
                </c:pt>
                <c:pt idx="2">
                  <c:v>11</c:v>
                </c:pt>
                <c:pt idx="3">
                  <c:v>18</c:v>
                </c:pt>
                <c:pt idx="4">
                  <c:v>7</c:v>
                </c:pt>
              </c:numCache>
            </c:numRef>
          </c:val>
        </c:ser>
        <c:ser>
          <c:idx val="1"/>
          <c:order val="1"/>
          <c:tx>
            <c:strRef>
              <c:f>Folha1!$C$1</c:f>
              <c:strCache>
                <c:ptCount val="1"/>
                <c:pt idx="0">
                  <c:v>Pouco importante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Folha1!$A$2:$A$6</c:f>
              <c:strCache>
                <c:ptCount val="5"/>
                <c:pt idx="0">
                  <c:v>Localização no centro histórico</c:v>
                </c:pt>
                <c:pt idx="1">
                  <c:v>Localização na proximidade a equipamentos ligados às artes</c:v>
                </c:pt>
                <c:pt idx="2">
                  <c:v>Localização próxima de parques de estacionamento</c:v>
                </c:pt>
                <c:pt idx="3">
                  <c:v>Em edifícios públicos devolutos</c:v>
                </c:pt>
                <c:pt idx="4">
                  <c:v>Em edifícios com valor arquitetónico</c:v>
                </c:pt>
              </c:strCache>
            </c:strRef>
          </c:cat>
          <c:val>
            <c:numRef>
              <c:f>Folha1!$C$2:$C$6</c:f>
              <c:numCache>
                <c:formatCode>General</c:formatCode>
                <c:ptCount val="5"/>
                <c:pt idx="0">
                  <c:v>35</c:v>
                </c:pt>
                <c:pt idx="1">
                  <c:v>16</c:v>
                </c:pt>
                <c:pt idx="2">
                  <c:v>40</c:v>
                </c:pt>
                <c:pt idx="3">
                  <c:v>32</c:v>
                </c:pt>
                <c:pt idx="4">
                  <c:v>32</c:v>
                </c:pt>
              </c:numCache>
            </c:numRef>
          </c:val>
        </c:ser>
        <c:ser>
          <c:idx val="2"/>
          <c:order val="2"/>
          <c:tx>
            <c:strRef>
              <c:f>Folha1!$D$1</c:f>
              <c:strCache>
                <c:ptCount val="1"/>
                <c:pt idx="0">
                  <c:v>Importante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Folha1!$A$2:$A$6</c:f>
              <c:strCache>
                <c:ptCount val="5"/>
                <c:pt idx="0">
                  <c:v>Localização no centro histórico</c:v>
                </c:pt>
                <c:pt idx="1">
                  <c:v>Localização na proximidade a equipamentos ligados às artes</c:v>
                </c:pt>
                <c:pt idx="2">
                  <c:v>Localização próxima de parques de estacionamento</c:v>
                </c:pt>
                <c:pt idx="3">
                  <c:v>Em edifícios públicos devolutos</c:v>
                </c:pt>
                <c:pt idx="4">
                  <c:v>Em edifícios com valor arquitetónico</c:v>
                </c:pt>
              </c:strCache>
            </c:strRef>
          </c:cat>
          <c:val>
            <c:numRef>
              <c:f>Folha1!$D$2:$D$6</c:f>
              <c:numCache>
                <c:formatCode>General</c:formatCode>
                <c:ptCount val="5"/>
                <c:pt idx="0">
                  <c:v>52</c:v>
                </c:pt>
                <c:pt idx="1">
                  <c:v>56</c:v>
                </c:pt>
                <c:pt idx="2">
                  <c:v>46</c:v>
                </c:pt>
                <c:pt idx="3">
                  <c:v>41</c:v>
                </c:pt>
                <c:pt idx="4">
                  <c:v>52</c:v>
                </c:pt>
              </c:numCache>
            </c:numRef>
          </c:val>
        </c:ser>
        <c:ser>
          <c:idx val="3"/>
          <c:order val="3"/>
          <c:tx>
            <c:strRef>
              <c:f>Folha1!$E$1</c:f>
              <c:strCache>
                <c:ptCount val="1"/>
                <c:pt idx="0">
                  <c:v>Muitio importante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Folha1!$A$2:$A$6</c:f>
              <c:strCache>
                <c:ptCount val="5"/>
                <c:pt idx="0">
                  <c:v>Localização no centro histórico</c:v>
                </c:pt>
                <c:pt idx="1">
                  <c:v>Localização na proximidade a equipamentos ligados às artes</c:v>
                </c:pt>
                <c:pt idx="2">
                  <c:v>Localização próxima de parques de estacionamento</c:v>
                </c:pt>
                <c:pt idx="3">
                  <c:v>Em edifícios públicos devolutos</c:v>
                </c:pt>
                <c:pt idx="4">
                  <c:v>Em edifícios com valor arquitetónico</c:v>
                </c:pt>
              </c:strCache>
            </c:strRef>
          </c:cat>
          <c:val>
            <c:numRef>
              <c:f>Folha1!$E$2:$E$6</c:f>
              <c:numCache>
                <c:formatCode>General</c:formatCode>
                <c:ptCount val="5"/>
                <c:pt idx="0">
                  <c:v>12</c:v>
                </c:pt>
                <c:pt idx="1">
                  <c:v>37</c:v>
                </c:pt>
                <c:pt idx="2">
                  <c:v>14</c:v>
                </c:pt>
                <c:pt idx="3">
                  <c:v>12</c:v>
                </c:pt>
                <c:pt idx="4">
                  <c:v>18</c:v>
                </c:pt>
              </c:numCache>
            </c:numRef>
          </c:val>
        </c:ser>
        <c:ser>
          <c:idx val="4"/>
          <c:order val="4"/>
          <c:tx>
            <c:strRef>
              <c:f>Folha1!$F$1</c:f>
              <c:strCache>
                <c:ptCount val="1"/>
                <c:pt idx="0">
                  <c:v>Sem opinião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Folha1!$A$2:$A$6</c:f>
              <c:strCache>
                <c:ptCount val="5"/>
                <c:pt idx="0">
                  <c:v>Localização no centro histórico</c:v>
                </c:pt>
                <c:pt idx="1">
                  <c:v>Localização na proximidade a equipamentos ligados às artes</c:v>
                </c:pt>
                <c:pt idx="2">
                  <c:v>Localização próxima de parques de estacionamento</c:v>
                </c:pt>
                <c:pt idx="3">
                  <c:v>Em edifícios públicos devolutos</c:v>
                </c:pt>
                <c:pt idx="4">
                  <c:v>Em edifícios com valor arquitetónico</c:v>
                </c:pt>
              </c:strCache>
            </c:strRef>
          </c:cat>
          <c:val>
            <c:numRef>
              <c:f>Folha1!$F$2:$F$6</c:f>
              <c:numCache>
                <c:formatCode>General</c:formatCode>
                <c:ptCount val="5"/>
                <c:pt idx="0">
                  <c:v>8</c:v>
                </c:pt>
                <c:pt idx="1">
                  <c:v>5</c:v>
                </c:pt>
                <c:pt idx="2">
                  <c:v>6</c:v>
                </c:pt>
                <c:pt idx="3">
                  <c:v>13</c:v>
                </c:pt>
                <c:pt idx="4">
                  <c:v>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4373376"/>
        <c:axId val="54383360"/>
      </c:barChart>
      <c:catAx>
        <c:axId val="543733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54383360"/>
        <c:crosses val="autoZero"/>
        <c:auto val="1"/>
        <c:lblAlgn val="ctr"/>
        <c:lblOffset val="100"/>
        <c:noMultiLvlLbl val="0"/>
      </c:catAx>
      <c:valAx>
        <c:axId val="543833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543733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P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PT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PT" b="1" dirty="0">
                <a:solidFill>
                  <a:sysClr val="windowText" lastClr="000000"/>
                </a:solidFill>
              </a:rPr>
              <a:t>Ordem</a:t>
            </a:r>
            <a:r>
              <a:rPr lang="pt-PT" b="1" baseline="0" dirty="0">
                <a:solidFill>
                  <a:sysClr val="windowText" lastClr="000000"/>
                </a:solidFill>
              </a:rPr>
              <a:t> de importância das várias áreas de arte a considerar na escola</a:t>
            </a:r>
            <a:endParaRPr lang="pt-PT" b="1" dirty="0">
              <a:solidFill>
                <a:sysClr val="windowText" lastClr="000000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Folha2!$B$1</c:f>
              <c:strCache>
                <c:ptCount val="1"/>
                <c:pt idx="0">
                  <c:v>1(mais importante)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Folha2!$A$2:$A$8</c:f>
              <c:strCache>
                <c:ptCount val="7"/>
                <c:pt idx="0">
                  <c:v>Fotografia</c:v>
                </c:pt>
                <c:pt idx="1">
                  <c:v>Teatro</c:v>
                </c:pt>
                <c:pt idx="2">
                  <c:v>Música</c:v>
                </c:pt>
                <c:pt idx="3">
                  <c:v>Cinema</c:v>
                </c:pt>
                <c:pt idx="4">
                  <c:v>Pintura </c:v>
                </c:pt>
                <c:pt idx="5">
                  <c:v>Escultura</c:v>
                </c:pt>
                <c:pt idx="6">
                  <c:v>Dança</c:v>
                </c:pt>
              </c:strCache>
            </c:strRef>
          </c:cat>
          <c:val>
            <c:numRef>
              <c:f>Folha2!$B$2:$B$8</c:f>
              <c:numCache>
                <c:formatCode>General</c:formatCode>
                <c:ptCount val="7"/>
                <c:pt idx="0">
                  <c:v>19</c:v>
                </c:pt>
                <c:pt idx="1">
                  <c:v>15</c:v>
                </c:pt>
                <c:pt idx="2">
                  <c:v>37</c:v>
                </c:pt>
                <c:pt idx="3">
                  <c:v>18</c:v>
                </c:pt>
                <c:pt idx="4">
                  <c:v>9</c:v>
                </c:pt>
                <c:pt idx="5">
                  <c:v>7</c:v>
                </c:pt>
                <c:pt idx="6">
                  <c:v>14</c:v>
                </c:pt>
              </c:numCache>
            </c:numRef>
          </c:val>
        </c:ser>
        <c:ser>
          <c:idx val="1"/>
          <c:order val="1"/>
          <c:tx>
            <c:strRef>
              <c:f>Folha2!$C$1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Folha2!$A$2:$A$8</c:f>
              <c:strCache>
                <c:ptCount val="7"/>
                <c:pt idx="0">
                  <c:v>Fotografia</c:v>
                </c:pt>
                <c:pt idx="1">
                  <c:v>Teatro</c:v>
                </c:pt>
                <c:pt idx="2">
                  <c:v>Música</c:v>
                </c:pt>
                <c:pt idx="3">
                  <c:v>Cinema</c:v>
                </c:pt>
                <c:pt idx="4">
                  <c:v>Pintura </c:v>
                </c:pt>
                <c:pt idx="5">
                  <c:v>Escultura</c:v>
                </c:pt>
                <c:pt idx="6">
                  <c:v>Dança</c:v>
                </c:pt>
              </c:strCache>
            </c:strRef>
          </c:cat>
          <c:val>
            <c:numRef>
              <c:f>Folha2!$C$2:$C$8</c:f>
              <c:numCache>
                <c:formatCode>General</c:formatCode>
                <c:ptCount val="7"/>
                <c:pt idx="0">
                  <c:v>12</c:v>
                </c:pt>
                <c:pt idx="1">
                  <c:v>17</c:v>
                </c:pt>
                <c:pt idx="2">
                  <c:v>24</c:v>
                </c:pt>
                <c:pt idx="3">
                  <c:v>16</c:v>
                </c:pt>
                <c:pt idx="4">
                  <c:v>10</c:v>
                </c:pt>
                <c:pt idx="5">
                  <c:v>4</c:v>
                </c:pt>
                <c:pt idx="6">
                  <c:v>26</c:v>
                </c:pt>
              </c:numCache>
            </c:numRef>
          </c:val>
        </c:ser>
        <c:ser>
          <c:idx val="2"/>
          <c:order val="2"/>
          <c:tx>
            <c:strRef>
              <c:f>Folha2!$D$1</c:f>
              <c:strCache>
                <c:ptCount val="1"/>
                <c:pt idx="0">
                  <c:v>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Folha2!$A$2:$A$8</c:f>
              <c:strCache>
                <c:ptCount val="7"/>
                <c:pt idx="0">
                  <c:v>Fotografia</c:v>
                </c:pt>
                <c:pt idx="1">
                  <c:v>Teatro</c:v>
                </c:pt>
                <c:pt idx="2">
                  <c:v>Música</c:v>
                </c:pt>
                <c:pt idx="3">
                  <c:v>Cinema</c:v>
                </c:pt>
                <c:pt idx="4">
                  <c:v>Pintura </c:v>
                </c:pt>
                <c:pt idx="5">
                  <c:v>Escultura</c:v>
                </c:pt>
                <c:pt idx="6">
                  <c:v>Dança</c:v>
                </c:pt>
              </c:strCache>
            </c:strRef>
          </c:cat>
          <c:val>
            <c:numRef>
              <c:f>Folha2!$D$2:$D$8</c:f>
              <c:numCache>
                <c:formatCode>General</c:formatCode>
                <c:ptCount val="7"/>
                <c:pt idx="0">
                  <c:v>19</c:v>
                </c:pt>
                <c:pt idx="1">
                  <c:v>26</c:v>
                </c:pt>
                <c:pt idx="2">
                  <c:v>15</c:v>
                </c:pt>
                <c:pt idx="3">
                  <c:v>13</c:v>
                </c:pt>
                <c:pt idx="4">
                  <c:v>17</c:v>
                </c:pt>
                <c:pt idx="5">
                  <c:v>6</c:v>
                </c:pt>
                <c:pt idx="6">
                  <c:v>14</c:v>
                </c:pt>
              </c:numCache>
            </c:numRef>
          </c:val>
        </c:ser>
        <c:ser>
          <c:idx val="3"/>
          <c:order val="3"/>
          <c:tx>
            <c:strRef>
              <c:f>Folha2!$E$1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Folha2!$A$2:$A$8</c:f>
              <c:strCache>
                <c:ptCount val="7"/>
                <c:pt idx="0">
                  <c:v>Fotografia</c:v>
                </c:pt>
                <c:pt idx="1">
                  <c:v>Teatro</c:v>
                </c:pt>
                <c:pt idx="2">
                  <c:v>Música</c:v>
                </c:pt>
                <c:pt idx="3">
                  <c:v>Cinema</c:v>
                </c:pt>
                <c:pt idx="4">
                  <c:v>Pintura </c:v>
                </c:pt>
                <c:pt idx="5">
                  <c:v>Escultura</c:v>
                </c:pt>
                <c:pt idx="6">
                  <c:v>Dança</c:v>
                </c:pt>
              </c:strCache>
            </c:strRef>
          </c:cat>
          <c:val>
            <c:numRef>
              <c:f>Folha2!$E$2:$E$8</c:f>
              <c:numCache>
                <c:formatCode>General</c:formatCode>
                <c:ptCount val="7"/>
                <c:pt idx="0">
                  <c:v>9</c:v>
                </c:pt>
                <c:pt idx="1">
                  <c:v>22</c:v>
                </c:pt>
                <c:pt idx="2">
                  <c:v>13</c:v>
                </c:pt>
                <c:pt idx="3">
                  <c:v>21</c:v>
                </c:pt>
                <c:pt idx="4">
                  <c:v>22</c:v>
                </c:pt>
                <c:pt idx="5">
                  <c:v>3</c:v>
                </c:pt>
                <c:pt idx="6">
                  <c:v>17</c:v>
                </c:pt>
              </c:numCache>
            </c:numRef>
          </c:val>
        </c:ser>
        <c:ser>
          <c:idx val="4"/>
          <c:order val="4"/>
          <c:tx>
            <c:strRef>
              <c:f>Folha2!$F$1</c:f>
              <c:strCache>
                <c:ptCount val="1"/>
                <c:pt idx="0">
                  <c:v>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Folha2!$A$2:$A$8</c:f>
              <c:strCache>
                <c:ptCount val="7"/>
                <c:pt idx="0">
                  <c:v>Fotografia</c:v>
                </c:pt>
                <c:pt idx="1">
                  <c:v>Teatro</c:v>
                </c:pt>
                <c:pt idx="2">
                  <c:v>Música</c:v>
                </c:pt>
                <c:pt idx="3">
                  <c:v>Cinema</c:v>
                </c:pt>
                <c:pt idx="4">
                  <c:v>Pintura </c:v>
                </c:pt>
                <c:pt idx="5">
                  <c:v>Escultura</c:v>
                </c:pt>
                <c:pt idx="6">
                  <c:v>Dança</c:v>
                </c:pt>
              </c:strCache>
            </c:strRef>
          </c:cat>
          <c:val>
            <c:numRef>
              <c:f>Folha2!$F$2:$F$8</c:f>
              <c:numCache>
                <c:formatCode>General</c:formatCode>
                <c:ptCount val="7"/>
                <c:pt idx="0">
                  <c:v>17</c:v>
                </c:pt>
                <c:pt idx="1">
                  <c:v>15</c:v>
                </c:pt>
                <c:pt idx="2">
                  <c:v>14</c:v>
                </c:pt>
                <c:pt idx="3">
                  <c:v>19</c:v>
                </c:pt>
                <c:pt idx="4">
                  <c:v>18</c:v>
                </c:pt>
                <c:pt idx="5">
                  <c:v>16</c:v>
                </c:pt>
                <c:pt idx="6">
                  <c:v>15</c:v>
                </c:pt>
              </c:numCache>
            </c:numRef>
          </c:val>
        </c:ser>
        <c:ser>
          <c:idx val="5"/>
          <c:order val="5"/>
          <c:tx>
            <c:strRef>
              <c:f>Folha2!$G$1</c:f>
              <c:strCache>
                <c:ptCount val="1"/>
                <c:pt idx="0">
                  <c:v>6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Folha2!$A$2:$A$8</c:f>
              <c:strCache>
                <c:ptCount val="7"/>
                <c:pt idx="0">
                  <c:v>Fotografia</c:v>
                </c:pt>
                <c:pt idx="1">
                  <c:v>Teatro</c:v>
                </c:pt>
                <c:pt idx="2">
                  <c:v>Música</c:v>
                </c:pt>
                <c:pt idx="3">
                  <c:v>Cinema</c:v>
                </c:pt>
                <c:pt idx="4">
                  <c:v>Pintura </c:v>
                </c:pt>
                <c:pt idx="5">
                  <c:v>Escultura</c:v>
                </c:pt>
                <c:pt idx="6">
                  <c:v>Dança</c:v>
                </c:pt>
              </c:strCache>
            </c:strRef>
          </c:cat>
          <c:val>
            <c:numRef>
              <c:f>Folha2!$G$2:$G$8</c:f>
              <c:numCache>
                <c:formatCode>General</c:formatCode>
                <c:ptCount val="7"/>
                <c:pt idx="0">
                  <c:v>13</c:v>
                </c:pt>
                <c:pt idx="1">
                  <c:v>14</c:v>
                </c:pt>
                <c:pt idx="2">
                  <c:v>8</c:v>
                </c:pt>
                <c:pt idx="3">
                  <c:v>15</c:v>
                </c:pt>
                <c:pt idx="4">
                  <c:v>31</c:v>
                </c:pt>
                <c:pt idx="5">
                  <c:v>16</c:v>
                </c:pt>
                <c:pt idx="6">
                  <c:v>9</c:v>
                </c:pt>
              </c:numCache>
            </c:numRef>
          </c:val>
        </c:ser>
        <c:ser>
          <c:idx val="6"/>
          <c:order val="6"/>
          <c:tx>
            <c:strRef>
              <c:f>Folha2!$H$1</c:f>
              <c:strCache>
                <c:ptCount val="1"/>
                <c:pt idx="0">
                  <c:v>7(menos importante)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Folha2!$A$2:$A$8</c:f>
              <c:strCache>
                <c:ptCount val="7"/>
                <c:pt idx="0">
                  <c:v>Fotografia</c:v>
                </c:pt>
                <c:pt idx="1">
                  <c:v>Teatro</c:v>
                </c:pt>
                <c:pt idx="2">
                  <c:v>Música</c:v>
                </c:pt>
                <c:pt idx="3">
                  <c:v>Cinema</c:v>
                </c:pt>
                <c:pt idx="4">
                  <c:v>Pintura </c:v>
                </c:pt>
                <c:pt idx="5">
                  <c:v>Escultura</c:v>
                </c:pt>
                <c:pt idx="6">
                  <c:v>Dança</c:v>
                </c:pt>
              </c:strCache>
            </c:strRef>
          </c:cat>
          <c:val>
            <c:numRef>
              <c:f>Folha2!$H$2:$H$8</c:f>
              <c:numCache>
                <c:formatCode>General</c:formatCode>
                <c:ptCount val="7"/>
                <c:pt idx="0">
                  <c:v>16</c:v>
                </c:pt>
                <c:pt idx="1">
                  <c:v>3</c:v>
                </c:pt>
                <c:pt idx="2">
                  <c:v>1</c:v>
                </c:pt>
                <c:pt idx="3">
                  <c:v>10</c:v>
                </c:pt>
                <c:pt idx="4">
                  <c:v>5</c:v>
                </c:pt>
                <c:pt idx="5">
                  <c:v>60</c:v>
                </c:pt>
                <c:pt idx="6">
                  <c:v>17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54744576"/>
        <c:axId val="54746112"/>
      </c:barChart>
      <c:catAx>
        <c:axId val="547445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54746112"/>
        <c:crosses val="autoZero"/>
        <c:auto val="1"/>
        <c:lblAlgn val="ctr"/>
        <c:lblOffset val="100"/>
        <c:noMultiLvlLbl val="0"/>
      </c:catAx>
      <c:valAx>
        <c:axId val="547461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547445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P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PT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 dirty="0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642C4F-F9B1-4AA0-8C0F-87ECD86AFAD9}" type="datetimeFigureOut">
              <a:rPr lang="pt-PT" smtClean="0"/>
              <a:t>23-04-2015</a:t>
            </a:fld>
            <a:endParaRPr lang="pt-PT" dirty="0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 dirty="0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B7DF6C-D5A5-40EF-8A5F-CA86D9A51D24}" type="slidenum">
              <a:rPr lang="pt-PT" smtClean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7597851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 dirty="0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0D0B79-0771-4890-A529-033D4DD67780}" type="datetimeFigureOut">
              <a:rPr lang="pt-PT" smtClean="0"/>
              <a:t>23-04-2015</a:t>
            </a:fld>
            <a:endParaRPr lang="pt-PT" dirty="0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 dirty="0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 dirty="0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BE5770-611B-4796-BD0A-56E846F61D80}" type="slidenum">
              <a:rPr lang="pt-PT" smtClean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067033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E5770-611B-4796-BD0A-56E846F61D80}" type="slidenum">
              <a:rPr lang="pt-PT" smtClean="0"/>
              <a:t>1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954647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 smtClean="0"/>
              <a:t>Faça clique para editar o estilo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CA490-8996-4C55-BBD9-656CCD682BF5}" type="datetimeFigureOut">
              <a:rPr lang="pt-PT" smtClean="0"/>
              <a:t>23-04-2015</a:t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F961C-C3A6-4CC9-A31D-2F7DD871F166}" type="slidenum">
              <a:rPr lang="pt-PT" smtClean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632134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CA490-8996-4C55-BBD9-656CCD682BF5}" type="datetimeFigureOut">
              <a:rPr lang="pt-PT" smtClean="0"/>
              <a:t>23-04-2015</a:t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F961C-C3A6-4CC9-A31D-2F7DD871F166}" type="slidenum">
              <a:rPr lang="pt-PT" smtClean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795446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CA490-8996-4C55-BBD9-656CCD682BF5}" type="datetimeFigureOut">
              <a:rPr lang="pt-PT" smtClean="0"/>
              <a:t>23-04-2015</a:t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F961C-C3A6-4CC9-A31D-2F7DD871F166}" type="slidenum">
              <a:rPr lang="pt-PT" smtClean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948237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CA490-8996-4C55-BBD9-656CCD682BF5}" type="datetimeFigureOut">
              <a:rPr lang="pt-PT" smtClean="0"/>
              <a:t>23-04-2015</a:t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F961C-C3A6-4CC9-A31D-2F7DD871F166}" type="slidenum">
              <a:rPr lang="pt-PT" smtClean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518850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CA490-8996-4C55-BBD9-656CCD682BF5}" type="datetimeFigureOut">
              <a:rPr lang="pt-PT" smtClean="0"/>
              <a:t>23-04-2015</a:t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F961C-C3A6-4CC9-A31D-2F7DD871F166}" type="slidenum">
              <a:rPr lang="pt-PT" smtClean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798366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CA490-8996-4C55-BBD9-656CCD682BF5}" type="datetimeFigureOut">
              <a:rPr lang="pt-PT" smtClean="0"/>
              <a:t>23-04-2015</a:t>
            </a:fld>
            <a:endParaRPr lang="pt-PT" dirty="0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F961C-C3A6-4CC9-A31D-2F7DD871F166}" type="slidenum">
              <a:rPr lang="pt-PT" smtClean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117106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CA490-8996-4C55-BBD9-656CCD682BF5}" type="datetimeFigureOut">
              <a:rPr lang="pt-PT" smtClean="0"/>
              <a:t>23-04-2015</a:t>
            </a:fld>
            <a:endParaRPr lang="pt-PT" dirty="0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F961C-C3A6-4CC9-A31D-2F7DD871F166}" type="slidenum">
              <a:rPr lang="pt-PT" smtClean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640136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CA490-8996-4C55-BBD9-656CCD682BF5}" type="datetimeFigureOut">
              <a:rPr lang="pt-PT" smtClean="0"/>
              <a:t>23-04-2015</a:t>
            </a:fld>
            <a:endParaRPr lang="pt-PT" dirty="0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F961C-C3A6-4CC9-A31D-2F7DD871F166}" type="slidenum">
              <a:rPr lang="pt-PT" smtClean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276125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CA490-8996-4C55-BBD9-656CCD682BF5}" type="datetimeFigureOut">
              <a:rPr lang="pt-PT" smtClean="0"/>
              <a:t>23-04-2015</a:t>
            </a:fld>
            <a:endParaRPr lang="pt-PT" dirty="0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F961C-C3A6-4CC9-A31D-2F7DD871F166}" type="slidenum">
              <a:rPr lang="pt-PT" smtClean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539014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CA490-8996-4C55-BBD9-656CCD682BF5}" type="datetimeFigureOut">
              <a:rPr lang="pt-PT" smtClean="0"/>
              <a:t>23-04-2015</a:t>
            </a:fld>
            <a:endParaRPr lang="pt-PT" dirty="0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F961C-C3A6-4CC9-A31D-2F7DD871F166}" type="slidenum">
              <a:rPr lang="pt-PT" smtClean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159683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 dirty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CA490-8996-4C55-BBD9-656CCD682BF5}" type="datetimeFigureOut">
              <a:rPr lang="pt-PT" smtClean="0"/>
              <a:t>23-04-2015</a:t>
            </a:fld>
            <a:endParaRPr lang="pt-PT" dirty="0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F961C-C3A6-4CC9-A31D-2F7DD871F166}" type="slidenum">
              <a:rPr lang="pt-PT" smtClean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308712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FCA490-8996-4C55-BBD9-656CCD682BF5}" type="datetimeFigureOut">
              <a:rPr lang="pt-PT" smtClean="0"/>
              <a:t>23-04-2015</a:t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6F961C-C3A6-4CC9-A31D-2F7DD871F166}" type="slidenum">
              <a:rPr lang="pt-PT" smtClean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779596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://www.viseunovo.pt/" TargetMode="External"/><Relationship Id="rId7" Type="http://schemas.openxmlformats.org/officeDocument/2006/relationships/image" Target="../media/image3.png"/><Relationship Id="rId2" Type="http://schemas.openxmlformats.org/officeDocument/2006/relationships/hyperlink" Target="http://www.cm-viseu.pt/index.php/multimedia/multimedia-9/category/13-gemeos-de-viseu-dao-rosto-ao-2-selo-de-excelencia-da-agua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hyperlink" Target="https://pt-pt.facebook.com/municipioviseu" TargetMode="Externa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1.gif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0.jpeg"/><Relationship Id="rId18" Type="http://schemas.openxmlformats.org/officeDocument/2006/relationships/image" Target="../media/image25.jpeg"/><Relationship Id="rId3" Type="http://schemas.openxmlformats.org/officeDocument/2006/relationships/image" Target="../media/image16.jpeg"/><Relationship Id="rId7" Type="http://schemas.openxmlformats.org/officeDocument/2006/relationships/image" Target="../media/image3.png"/><Relationship Id="rId12" Type="http://schemas.openxmlformats.org/officeDocument/2006/relationships/image" Target="../media/image19.jpeg"/><Relationship Id="rId17" Type="http://schemas.openxmlformats.org/officeDocument/2006/relationships/image" Target="../media/image24.jpeg"/><Relationship Id="rId2" Type="http://schemas.openxmlformats.org/officeDocument/2006/relationships/image" Target="../media/image15.jpg"/><Relationship Id="rId16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18.jpeg"/><Relationship Id="rId5" Type="http://schemas.openxmlformats.org/officeDocument/2006/relationships/image" Target="../media/image1.png"/><Relationship Id="rId15" Type="http://schemas.openxmlformats.org/officeDocument/2006/relationships/image" Target="../media/image22.jpeg"/><Relationship Id="rId10" Type="http://schemas.openxmlformats.org/officeDocument/2006/relationships/image" Target="../media/image6.png"/><Relationship Id="rId4" Type="http://schemas.openxmlformats.org/officeDocument/2006/relationships/image" Target="../media/image17.jpeg"/><Relationship Id="rId9" Type="http://schemas.openxmlformats.org/officeDocument/2006/relationships/image" Target="../media/image5.png"/><Relationship Id="rId14" Type="http://schemas.openxmlformats.org/officeDocument/2006/relationships/image" Target="../media/image2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chart" Target="../charts/chart4.xml"/><Relationship Id="rId5" Type="http://schemas.openxmlformats.org/officeDocument/2006/relationships/image" Target="../media/image7.png"/><Relationship Id="rId10" Type="http://schemas.openxmlformats.org/officeDocument/2006/relationships/chart" Target="../charts/chart3.xml"/><Relationship Id="rId4" Type="http://schemas.openxmlformats.org/officeDocument/2006/relationships/image" Target="../media/image3.png"/><Relationship Id="rId9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.xml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chart" Target="../charts/chart7.xml"/><Relationship Id="rId4" Type="http://schemas.openxmlformats.org/officeDocument/2006/relationships/image" Target="../media/image3.png"/><Relationship Id="rId9" Type="http://schemas.openxmlformats.org/officeDocument/2006/relationships/chart" Target="../charts/char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30.png"/><Relationship Id="rId2" Type="http://schemas.openxmlformats.org/officeDocument/2006/relationships/image" Target="../media/image1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29.png"/><Relationship Id="rId5" Type="http://schemas.openxmlformats.org/officeDocument/2006/relationships/image" Target="../media/image7.png"/><Relationship Id="rId15" Type="http://schemas.openxmlformats.org/officeDocument/2006/relationships/image" Target="../media/image33.jpeg"/><Relationship Id="rId10" Type="http://schemas.openxmlformats.org/officeDocument/2006/relationships/image" Target="../media/image28.jpeg"/><Relationship Id="rId4" Type="http://schemas.openxmlformats.org/officeDocument/2006/relationships/image" Target="../media/image3.png"/><Relationship Id="rId9" Type="http://schemas.openxmlformats.org/officeDocument/2006/relationships/image" Target="../media/image27.jpeg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35473" y="1859795"/>
            <a:ext cx="9144000" cy="2387600"/>
          </a:xfrm>
        </p:spPr>
        <p:txBody>
          <a:bodyPr/>
          <a:lstStyle/>
          <a:p>
            <a:r>
              <a:rPr lang="pt-PT" dirty="0" smtClean="0">
                <a:latin typeface="Bodoni MT" panose="02070603080606020203" pitchFamily="18" charset="0"/>
              </a:rPr>
              <a:t>Criação de uma escola de artes </a:t>
            </a:r>
            <a:r>
              <a:rPr lang="pt-PT" i="1" dirty="0" err="1">
                <a:latin typeface="Bodoni MT" panose="02070603080606020203" pitchFamily="18" charset="0"/>
              </a:rPr>
              <a:t>L</a:t>
            </a:r>
            <a:r>
              <a:rPr lang="pt-PT" i="1" dirty="0" err="1" smtClean="0">
                <a:latin typeface="Bodoni MT" panose="02070603080606020203" pitchFamily="18" charset="0"/>
              </a:rPr>
              <a:t>ow</a:t>
            </a:r>
            <a:r>
              <a:rPr lang="pt-PT" i="1" dirty="0" smtClean="0">
                <a:latin typeface="Bodoni MT" panose="02070603080606020203" pitchFamily="18" charset="0"/>
              </a:rPr>
              <a:t> </a:t>
            </a:r>
            <a:r>
              <a:rPr lang="pt-PT" i="1" dirty="0" err="1" smtClean="0">
                <a:latin typeface="Bodoni MT" panose="02070603080606020203" pitchFamily="18" charset="0"/>
              </a:rPr>
              <a:t>Cost</a:t>
            </a:r>
            <a:r>
              <a:rPr lang="pt-PT" i="1" dirty="0" smtClean="0">
                <a:latin typeface="Bodoni MT" panose="02070603080606020203" pitchFamily="18" charset="0"/>
              </a:rPr>
              <a:t>  </a:t>
            </a:r>
            <a:r>
              <a:rPr lang="pt-PT" dirty="0" smtClean="0">
                <a:latin typeface="Bodoni MT" panose="02070603080606020203" pitchFamily="18" charset="0"/>
              </a:rPr>
              <a:t>em Viseu</a:t>
            </a:r>
            <a:endParaRPr lang="pt-PT" dirty="0">
              <a:latin typeface="Bodoni MT" panose="02070603080606020203" pitchFamily="18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56575" y="1650992"/>
            <a:ext cx="9144000" cy="1169481"/>
          </a:xfrm>
        </p:spPr>
        <p:txBody>
          <a:bodyPr>
            <a:normAutofit/>
          </a:bodyPr>
          <a:lstStyle/>
          <a:p>
            <a:r>
              <a:rPr lang="pt-PT" altLang="pt-PT" b="1" dirty="0">
                <a:solidFill>
                  <a:srgbClr val="00B050"/>
                </a:solidFill>
              </a:rPr>
              <a:t>Projeto Nós propomos! Cidadania, Sustentabilidade e Inovação </a:t>
            </a:r>
            <a:br>
              <a:rPr lang="pt-PT" altLang="pt-PT" b="1" dirty="0">
                <a:solidFill>
                  <a:srgbClr val="00B050"/>
                </a:solidFill>
              </a:rPr>
            </a:br>
            <a:r>
              <a:rPr lang="pt-PT" altLang="pt-PT" b="1" dirty="0">
                <a:solidFill>
                  <a:srgbClr val="00B050"/>
                </a:solidFill>
              </a:rPr>
              <a:t>na Educação Geográfica </a:t>
            </a:r>
            <a:endParaRPr lang="pt-PT" altLang="pt-PT" b="1" dirty="0" smtClean="0">
              <a:solidFill>
                <a:srgbClr val="00B050"/>
              </a:solidFill>
            </a:endParaRPr>
          </a:p>
          <a:p>
            <a:endParaRPr lang="pt-PT" dirty="0"/>
          </a:p>
        </p:txBody>
      </p:sp>
      <p:pic>
        <p:nvPicPr>
          <p:cNvPr id="4" name="Imagem 3" descr="C:\Users\Elsa\Pictures\sem nome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38671" y="356537"/>
            <a:ext cx="1790750" cy="910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m 4" descr="C:\Users\Elsa\Pictures\sem nome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04105" y="387017"/>
            <a:ext cx="944134" cy="77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m 5" descr="C:\Users\Elsa\Pictures\sem nome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62596" y="458262"/>
            <a:ext cx="2537340" cy="700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http://engiprof.com/uploads/LOGO%20ESEN%20sem%20fund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34" y="214585"/>
            <a:ext cx="1638878" cy="94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1520" y="178703"/>
            <a:ext cx="1188991" cy="1188991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77119" y="107117"/>
            <a:ext cx="975919" cy="1381126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7876171" y="4537536"/>
            <a:ext cx="412123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/>
              <a:t>Escola Secundária Emídio Navarro-Viseu</a:t>
            </a:r>
          </a:p>
          <a:p>
            <a:pPr algn="ctr"/>
            <a:r>
              <a:rPr lang="pt-PT" dirty="0"/>
              <a:t> 11ºD</a:t>
            </a:r>
          </a:p>
          <a:p>
            <a:pPr algn="ctr"/>
            <a:r>
              <a:rPr lang="pt-PT" dirty="0"/>
              <a:t>Alunos – André Silva nº4; Diogo Pinheiro nº9; Élia Figueiredo nº11; </a:t>
            </a:r>
            <a:r>
              <a:rPr lang="pt-PT" dirty="0" err="1"/>
              <a:t>Jessica</a:t>
            </a:r>
            <a:r>
              <a:rPr lang="pt-PT" dirty="0"/>
              <a:t> Aguiar nº15; </a:t>
            </a:r>
            <a:r>
              <a:rPr lang="pt-PT" dirty="0" err="1"/>
              <a:t>Mariagiulia</a:t>
            </a:r>
            <a:r>
              <a:rPr lang="pt-PT" dirty="0"/>
              <a:t> </a:t>
            </a:r>
            <a:r>
              <a:rPr lang="pt-PT" dirty="0" err="1"/>
              <a:t>Galluzzo</a:t>
            </a:r>
            <a:r>
              <a:rPr lang="pt-PT" dirty="0"/>
              <a:t> </a:t>
            </a:r>
            <a:r>
              <a:rPr lang="pt-PT" dirty="0" smtClean="0"/>
              <a:t>nº19</a:t>
            </a:r>
          </a:p>
          <a:p>
            <a:pPr algn="just"/>
            <a:r>
              <a:rPr lang="pt-PT" dirty="0" smtClean="0"/>
              <a:t>Professora – Isabel Loureiro</a:t>
            </a:r>
            <a:endParaRPr lang="pt-PT" dirty="0"/>
          </a:p>
          <a:p>
            <a:endParaRPr lang="pt-PT" dirty="0"/>
          </a:p>
        </p:txBody>
      </p:sp>
      <p:sp>
        <p:nvSpPr>
          <p:cNvPr id="10" name="Retângulo 9"/>
          <p:cNvSpPr/>
          <p:nvPr/>
        </p:nvSpPr>
        <p:spPr>
          <a:xfrm>
            <a:off x="4530642" y="4537536"/>
            <a:ext cx="1273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>
                <a:solidFill>
                  <a:srgbClr val="FF0000"/>
                </a:solidFill>
              </a:rPr>
              <a:t> </a:t>
            </a:r>
            <a:r>
              <a:rPr lang="pt-PT" b="1" dirty="0" smtClean="0">
                <a:solidFill>
                  <a:srgbClr val="00B050"/>
                </a:solidFill>
              </a:rPr>
              <a:t>2014/</a:t>
            </a:r>
            <a:r>
              <a:rPr lang="pt-PT" b="1" dirty="0" smtClean="0">
                <a:solidFill>
                  <a:srgbClr val="00B050"/>
                </a:solidFill>
              </a:rPr>
              <a:t>2015</a:t>
            </a:r>
            <a:endParaRPr lang="pt-PT" b="1" dirty="0">
              <a:solidFill>
                <a:srgbClr val="00B050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0" y="6503831"/>
            <a:ext cx="17219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 smtClean="0"/>
              <a:t>Nota: </a:t>
            </a:r>
            <a:r>
              <a:rPr lang="pt-PT" sz="1400" dirty="0" smtClean="0"/>
              <a:t>Abrir com f5</a:t>
            </a:r>
            <a:endParaRPr lang="pt-PT" sz="1400" dirty="0"/>
          </a:p>
        </p:txBody>
      </p:sp>
    </p:spTree>
    <p:extLst>
      <p:ext uri="{BB962C8B-B14F-4D97-AF65-F5344CB8AC3E}">
        <p14:creationId xmlns:p14="http://schemas.microsoft.com/office/powerpoint/2010/main" val="15181764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C:\Users\Elsa\Pictures\sem nome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261" y="334593"/>
            <a:ext cx="1234746" cy="516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m 5" descr="C:\Users\Elsa\Pictures\sem nome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8642" y="365073"/>
            <a:ext cx="736285" cy="457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m 6" descr="C:\Users\Elsa\Pictures\sem nome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97134" y="517820"/>
            <a:ext cx="1831784" cy="3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://engiprof.com/uploads/LOGO%20ESEN%20sem%20fund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71" y="192640"/>
            <a:ext cx="1092779" cy="62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9716" y="141619"/>
            <a:ext cx="826206" cy="826206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1656" y="85172"/>
            <a:ext cx="713027" cy="100908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873" y="1757033"/>
            <a:ext cx="4687911" cy="4687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9"/>
          <a:srcRect l="328" t="779" r="49891" b="-779"/>
          <a:stretch/>
        </p:blipFill>
        <p:spPr>
          <a:xfrm>
            <a:off x="355393" y="822289"/>
            <a:ext cx="2072114" cy="175260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9"/>
          <a:srcRect l="48142"/>
          <a:stretch/>
        </p:blipFill>
        <p:spPr>
          <a:xfrm>
            <a:off x="9133751" y="880733"/>
            <a:ext cx="2158549" cy="1752600"/>
          </a:xfrm>
          <a:prstGeom prst="rect">
            <a:avLst/>
          </a:prstGeom>
        </p:spPr>
      </p:pic>
      <p:sp>
        <p:nvSpPr>
          <p:cNvPr id="2" name="Rectângulo 1"/>
          <p:cNvSpPr/>
          <p:nvPr/>
        </p:nvSpPr>
        <p:spPr>
          <a:xfrm>
            <a:off x="750571" y="2448667"/>
            <a:ext cx="17415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 smtClean="0"/>
              <a:t>-Boa localização;</a:t>
            </a:r>
            <a:endParaRPr lang="pt-PT" dirty="0"/>
          </a:p>
        </p:txBody>
      </p:sp>
      <p:sp>
        <p:nvSpPr>
          <p:cNvPr id="3" name="Rectângulo 2"/>
          <p:cNvSpPr/>
          <p:nvPr/>
        </p:nvSpPr>
        <p:spPr>
          <a:xfrm>
            <a:off x="728367" y="3109383"/>
            <a:ext cx="18813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 smtClean="0"/>
              <a:t>-Edifício devoluto;</a:t>
            </a:r>
            <a:endParaRPr lang="pt-PT" dirty="0"/>
          </a:p>
        </p:txBody>
      </p:sp>
      <p:sp>
        <p:nvSpPr>
          <p:cNvPr id="14" name="Rectângulo 13"/>
          <p:cNvSpPr/>
          <p:nvPr/>
        </p:nvSpPr>
        <p:spPr>
          <a:xfrm>
            <a:off x="566830" y="3478715"/>
            <a:ext cx="24208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 smtClean="0"/>
              <a:t>-Investimento reduzido;</a:t>
            </a:r>
            <a:endParaRPr lang="pt-PT" dirty="0"/>
          </a:p>
        </p:txBody>
      </p:sp>
      <p:sp>
        <p:nvSpPr>
          <p:cNvPr id="16" name="Rectângulo 15"/>
          <p:cNvSpPr/>
          <p:nvPr/>
        </p:nvSpPr>
        <p:spPr>
          <a:xfrm>
            <a:off x="405293" y="5986697"/>
            <a:ext cx="22990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 smtClean="0"/>
              <a:t>-Próximo de parques de estacionamento. </a:t>
            </a:r>
            <a:endParaRPr lang="pt-PT" i="1" dirty="0"/>
          </a:p>
        </p:txBody>
      </p:sp>
      <p:sp>
        <p:nvSpPr>
          <p:cNvPr id="17" name="Rectângulo 16"/>
          <p:cNvSpPr/>
          <p:nvPr/>
        </p:nvSpPr>
        <p:spPr>
          <a:xfrm>
            <a:off x="609732" y="5617365"/>
            <a:ext cx="19800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 smtClean="0"/>
              <a:t>-Grande dimensão;</a:t>
            </a:r>
            <a:endParaRPr lang="pt-PT" dirty="0"/>
          </a:p>
        </p:txBody>
      </p:sp>
      <p:sp>
        <p:nvSpPr>
          <p:cNvPr id="18" name="Rectângulo 17"/>
          <p:cNvSpPr/>
          <p:nvPr/>
        </p:nvSpPr>
        <p:spPr>
          <a:xfrm>
            <a:off x="510740" y="4456648"/>
            <a:ext cx="26180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 smtClean="0"/>
              <a:t>-Passado ligado à música; </a:t>
            </a:r>
            <a:endParaRPr lang="pt-PT" i="1" dirty="0"/>
          </a:p>
        </p:txBody>
      </p:sp>
      <p:sp>
        <p:nvSpPr>
          <p:cNvPr id="19" name="Rectângulo 18"/>
          <p:cNvSpPr/>
          <p:nvPr/>
        </p:nvSpPr>
        <p:spPr>
          <a:xfrm>
            <a:off x="405293" y="3985188"/>
            <a:ext cx="31720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 smtClean="0"/>
              <a:t>-Pertence à  Câmara Municipal; </a:t>
            </a:r>
            <a:endParaRPr lang="pt-PT" i="1" dirty="0"/>
          </a:p>
        </p:txBody>
      </p:sp>
      <p:sp>
        <p:nvSpPr>
          <p:cNvPr id="11" name="Rectângulo 10"/>
          <p:cNvSpPr/>
          <p:nvPr/>
        </p:nvSpPr>
        <p:spPr>
          <a:xfrm>
            <a:off x="398885" y="4982310"/>
            <a:ext cx="26674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 smtClean="0"/>
              <a:t>-Próximo </a:t>
            </a:r>
            <a:r>
              <a:rPr lang="pt-PT" dirty="0"/>
              <a:t>do Teatro </a:t>
            </a:r>
            <a:r>
              <a:rPr lang="pt-PT" i="1" dirty="0"/>
              <a:t>Viriato </a:t>
            </a:r>
            <a:r>
              <a:rPr lang="pt-PT" dirty="0"/>
              <a:t>e</a:t>
            </a:r>
            <a:r>
              <a:rPr lang="pt-PT" i="1" dirty="0"/>
              <a:t> Lugar </a:t>
            </a:r>
            <a:r>
              <a:rPr lang="pt-PT" i="1" dirty="0" smtClean="0"/>
              <a:t>Presente;</a:t>
            </a:r>
            <a:endParaRPr lang="pt-PT" i="1" dirty="0"/>
          </a:p>
        </p:txBody>
      </p:sp>
      <p:sp>
        <p:nvSpPr>
          <p:cNvPr id="21" name="Título 1"/>
          <p:cNvSpPr txBox="1">
            <a:spLocks/>
          </p:cNvSpPr>
          <p:nvPr/>
        </p:nvSpPr>
        <p:spPr>
          <a:xfrm>
            <a:off x="750571" y="1043821"/>
            <a:ext cx="10515600" cy="132556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PT" sz="3200" b="1" dirty="0" smtClean="0">
                <a:latin typeface="Bodoni MT" panose="02070603080606020203" pitchFamily="18" charset="0"/>
              </a:rPr>
              <a:t>Antigo posto da GNR</a:t>
            </a:r>
            <a:endParaRPr lang="pt-PT" sz="3200" b="1" dirty="0">
              <a:latin typeface="Bodoni MT" panose="02070603080606020203" pitchFamily="18" charset="0"/>
            </a:endParaRPr>
          </a:p>
          <a:p>
            <a:pPr algn="ctr"/>
            <a:r>
              <a:rPr lang="pt-PT" sz="2800" b="1" dirty="0" smtClean="0">
                <a:latin typeface="Bodoni MT" panose="02070603080606020203" pitchFamily="18" charset="0"/>
              </a:rPr>
              <a:t>	</a:t>
            </a:r>
            <a:r>
              <a:rPr lang="pt-PT" sz="2400" b="1" dirty="0" smtClean="0">
                <a:latin typeface="Bodoni MT" panose="02070603080606020203" pitchFamily="18" charset="0"/>
              </a:rPr>
              <a:t>Pontos </a:t>
            </a:r>
            <a:r>
              <a:rPr lang="pt-PT" sz="2400" b="1" dirty="0" smtClean="0">
                <a:latin typeface="Bodoni MT" panose="02070603080606020203" pitchFamily="18" charset="0"/>
              </a:rPr>
              <a:t>fortes e fracos…</a:t>
            </a:r>
            <a:r>
              <a:rPr lang="pt-PT" sz="3600" dirty="0" smtClean="0"/>
              <a:t/>
            </a:r>
            <a:br>
              <a:rPr lang="pt-PT" sz="3600" dirty="0" smtClean="0"/>
            </a:br>
            <a:endParaRPr lang="pt-PT" sz="3600" dirty="0"/>
          </a:p>
        </p:txBody>
      </p:sp>
      <p:sp>
        <p:nvSpPr>
          <p:cNvPr id="23" name="Rectângulo 22"/>
          <p:cNvSpPr/>
          <p:nvPr/>
        </p:nvSpPr>
        <p:spPr>
          <a:xfrm>
            <a:off x="566830" y="2740051"/>
            <a:ext cx="23315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 smtClean="0"/>
              <a:t>-Está na zona histórica;</a:t>
            </a:r>
            <a:endParaRPr lang="pt-PT" dirty="0"/>
          </a:p>
        </p:txBody>
      </p:sp>
      <p:sp>
        <p:nvSpPr>
          <p:cNvPr id="15" name="Multiplicar 14"/>
          <p:cNvSpPr/>
          <p:nvPr/>
        </p:nvSpPr>
        <p:spPr>
          <a:xfrm>
            <a:off x="9297134" y="3206338"/>
            <a:ext cx="1831784" cy="2315688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2" name="CaixaDeTexto 21"/>
          <p:cNvSpPr txBox="1"/>
          <p:nvPr/>
        </p:nvSpPr>
        <p:spPr>
          <a:xfrm>
            <a:off x="8265959" y="6202297"/>
            <a:ext cx="274834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b="1" dirty="0" smtClean="0"/>
              <a:t>Fig. 9</a:t>
            </a:r>
            <a:r>
              <a:rPr lang="pt-PT" sz="1050" dirty="0" smtClean="0"/>
              <a:t>– Montagem de fotos do Antigo posto da GNR.</a:t>
            </a:r>
            <a:endParaRPr lang="pt-PT" sz="1050" dirty="0"/>
          </a:p>
        </p:txBody>
      </p:sp>
    </p:spTree>
    <p:extLst>
      <p:ext uri="{BB962C8B-B14F-4D97-AF65-F5344CB8AC3E}">
        <p14:creationId xmlns:p14="http://schemas.microsoft.com/office/powerpoint/2010/main" val="381493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84892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t-PT" sz="3600" b="1" dirty="0">
                <a:latin typeface="Bodoni MT" panose="02070603080606020203" pitchFamily="18" charset="0"/>
              </a:rPr>
              <a:t>A nossa proposta…</a:t>
            </a:r>
            <a:endParaRPr lang="pt-PT" sz="3600" dirty="0">
              <a:latin typeface="Bodoni MT" panose="02070603080606020203" pitchFamily="18" charset="0"/>
            </a:endParaRPr>
          </a:p>
        </p:txBody>
      </p:sp>
      <p:pic>
        <p:nvPicPr>
          <p:cNvPr id="5" name="Imagem 4" descr="C:\Users\Elsa\Pictures\sem nome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261" y="334593"/>
            <a:ext cx="1234746" cy="516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m 5" descr="C:\Users\Elsa\Pictures\sem nome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8642" y="365073"/>
            <a:ext cx="736285" cy="457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m 6" descr="C:\Users\Elsa\Pictures\sem nome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97134" y="517820"/>
            <a:ext cx="1831784" cy="3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://engiprof.com/uploads/LOGO%20ESEN%20sem%20fund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71" y="192640"/>
            <a:ext cx="1092779" cy="62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9716" y="141619"/>
            <a:ext cx="826206" cy="826206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1656" y="85172"/>
            <a:ext cx="713027" cy="100908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203696" y="1695201"/>
            <a:ext cx="99252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 smtClean="0"/>
              <a:t>Criação </a:t>
            </a:r>
            <a:r>
              <a:rPr lang="pt-PT" sz="2000" b="1" dirty="0"/>
              <a:t>de uma escola de artes </a:t>
            </a:r>
            <a:r>
              <a:rPr lang="pt-PT" sz="2000" b="1" i="1" dirty="0" err="1"/>
              <a:t>low</a:t>
            </a:r>
            <a:r>
              <a:rPr lang="pt-PT" sz="2000" b="1" i="1" dirty="0"/>
              <a:t> </a:t>
            </a:r>
            <a:r>
              <a:rPr lang="pt-PT" sz="2000" b="1" i="1" dirty="0" err="1" smtClean="0"/>
              <a:t>cost</a:t>
            </a:r>
            <a:r>
              <a:rPr lang="pt-PT" sz="2000" dirty="0" smtClean="0"/>
              <a:t>.</a:t>
            </a:r>
          </a:p>
          <a:p>
            <a:pPr algn="just"/>
            <a:endParaRPr lang="pt-PT" dirty="0" smtClean="0"/>
          </a:p>
          <a:p>
            <a:pPr algn="just"/>
            <a:r>
              <a:rPr lang="pt-PT" u="sng" dirty="0" smtClean="0"/>
              <a:t>Conceito:</a:t>
            </a:r>
          </a:p>
          <a:p>
            <a:pPr algn="just"/>
            <a:r>
              <a:rPr lang="pt-PT" dirty="0" smtClean="0"/>
              <a:t>	Aberta </a:t>
            </a:r>
            <a:r>
              <a:rPr lang="pt-PT" dirty="0"/>
              <a:t>a toda a população (principalmente aquela que não dispõe de recursos financeiros para ingressar numa das várias de escolas artísticas existentes na cidade de Viseu); inclusiva; </a:t>
            </a:r>
            <a:r>
              <a:rPr lang="pt-PT" dirty="0" smtClean="0"/>
              <a:t>com música, dança</a:t>
            </a:r>
            <a:r>
              <a:rPr lang="pt-PT" dirty="0"/>
              <a:t>, escultura, pintura, </a:t>
            </a:r>
            <a:r>
              <a:rPr lang="pt-PT" dirty="0" smtClean="0"/>
              <a:t>fotografia e </a:t>
            </a:r>
            <a:r>
              <a:rPr lang="pt-PT" dirty="0"/>
              <a:t>o </a:t>
            </a:r>
            <a:r>
              <a:rPr lang="pt-PT" dirty="0" smtClean="0"/>
              <a:t>cinema no currículo; com professores de qualidade; com instalações e equipamentos adequados; a funcionar em regime de parcerias com instituições de artes locais.</a:t>
            </a:r>
          </a:p>
          <a:p>
            <a:pPr algn="just"/>
            <a:endParaRPr lang="pt-PT" dirty="0"/>
          </a:p>
          <a:p>
            <a:pPr algn="just"/>
            <a:r>
              <a:rPr lang="pt-PT" u="sng" dirty="0" smtClean="0"/>
              <a:t>Suportes financeiro:</a:t>
            </a:r>
          </a:p>
          <a:p>
            <a:pPr algn="just"/>
            <a:r>
              <a:rPr lang="pt-PT" dirty="0" smtClean="0"/>
              <a:t>	Aproveitamento de fundos comunitários; apoios camarários e estaduais; patrocínios de empresas privadas; voluntariado.</a:t>
            </a:r>
          </a:p>
          <a:p>
            <a:pPr algn="just"/>
            <a:endParaRPr lang="pt-PT" dirty="0"/>
          </a:p>
          <a:p>
            <a:pPr algn="just"/>
            <a:r>
              <a:rPr lang="pt-PT" u="sng" dirty="0" smtClean="0"/>
              <a:t>Localização:</a:t>
            </a:r>
          </a:p>
          <a:p>
            <a:pPr algn="just"/>
            <a:r>
              <a:rPr lang="pt-PT" dirty="0"/>
              <a:t>	</a:t>
            </a:r>
            <a:r>
              <a:rPr lang="pt-PT" dirty="0" smtClean="0"/>
              <a:t>Antigo posto da GNR na Rua Prebenda.</a:t>
            </a:r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39042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3318" y="68457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t-PT" sz="3600" b="1" dirty="0" smtClean="0">
                <a:latin typeface="Bodoni MT" panose="02070603080606020203" pitchFamily="18" charset="0"/>
              </a:rPr>
              <a:t>Webgrafia</a:t>
            </a:r>
            <a:endParaRPr lang="pt-PT" sz="3600" dirty="0">
              <a:latin typeface="Bodoni MT" panose="02070603080606020203" pitchFamily="18" charset="0"/>
            </a:endParaRPr>
          </a:p>
        </p:txBody>
      </p:sp>
      <p:sp>
        <p:nvSpPr>
          <p:cNvPr id="4" name="Marcador de Posição de Conteúdo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sz="1600" dirty="0">
                <a:hlinkClick r:id="rId2"/>
              </a:rPr>
              <a:t>http://</a:t>
            </a:r>
            <a:r>
              <a:rPr lang="pt-PT" sz="1600" dirty="0" smtClean="0">
                <a:hlinkClick r:id="rId2"/>
              </a:rPr>
              <a:t>www.cm-viseu.pt/index.php/multimedia/multimedia-9/category/13-gemeos-de-viseu-dao-rosto-ao-2-selo-de-excelencia-da-agua</a:t>
            </a:r>
            <a:r>
              <a:rPr lang="pt-PT" sz="1600" dirty="0" smtClean="0"/>
              <a:t> ;</a:t>
            </a:r>
          </a:p>
          <a:p>
            <a:r>
              <a:rPr lang="pt-PT" sz="1600" dirty="0" smtClean="0"/>
              <a:t>Google 	</a:t>
            </a:r>
            <a:r>
              <a:rPr lang="pt-PT" sz="1600" dirty="0" err="1" smtClean="0"/>
              <a:t>Earth</a:t>
            </a:r>
            <a:r>
              <a:rPr lang="pt-PT" sz="1600" dirty="0" smtClean="0"/>
              <a:t>;</a:t>
            </a:r>
          </a:p>
          <a:p>
            <a:r>
              <a:rPr lang="pt-PT" sz="1600" dirty="0">
                <a:hlinkClick r:id="rId3"/>
              </a:rPr>
              <a:t>http://www.viseunovo.pt</a:t>
            </a:r>
            <a:r>
              <a:rPr lang="pt-PT" sz="1600" dirty="0" smtClean="0">
                <a:hlinkClick r:id="rId3"/>
              </a:rPr>
              <a:t>/</a:t>
            </a:r>
            <a:r>
              <a:rPr lang="pt-PT" sz="1600" dirty="0" smtClean="0"/>
              <a:t> ;</a:t>
            </a:r>
          </a:p>
          <a:p>
            <a:r>
              <a:rPr lang="pt-PT" sz="1600" dirty="0">
                <a:hlinkClick r:id="rId4"/>
              </a:rPr>
              <a:t>https://</a:t>
            </a:r>
            <a:r>
              <a:rPr lang="pt-PT" sz="1600" dirty="0" smtClean="0">
                <a:hlinkClick r:id="rId4"/>
              </a:rPr>
              <a:t>pt-pt.facebook.com/municipioviseu</a:t>
            </a:r>
            <a:r>
              <a:rPr lang="pt-PT" sz="1600" dirty="0" smtClean="0"/>
              <a:t> </a:t>
            </a:r>
          </a:p>
          <a:p>
            <a:endParaRPr lang="pt-PT" sz="1600" dirty="0"/>
          </a:p>
        </p:txBody>
      </p:sp>
      <p:pic>
        <p:nvPicPr>
          <p:cNvPr id="5" name="Imagem 4" descr="C:\Users\Elsa\Pictures\sem nome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62261" y="334593"/>
            <a:ext cx="1234746" cy="516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m 5" descr="C:\Users\Elsa\Pictures\sem nome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38642" y="365073"/>
            <a:ext cx="736285" cy="457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m 6" descr="C:\Users\Elsa\Pictures\sem nome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297134" y="517820"/>
            <a:ext cx="1831784" cy="3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://engiprof.com/uploads/LOGO%20ESEN%20sem%20fund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71" y="192640"/>
            <a:ext cx="1092779" cy="62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09716" y="141619"/>
            <a:ext cx="826206" cy="826206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11656" y="85172"/>
            <a:ext cx="713027" cy="100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44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C:\Users\Elsa\Pictures\sem nome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6797" y="409103"/>
            <a:ext cx="1234746" cy="516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m 4" descr="C:\Users\Elsa\Pictures\sem nome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93178" y="439583"/>
            <a:ext cx="736285" cy="457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m 5" descr="C:\Users\Elsa\Pictures\sem nome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51670" y="592330"/>
            <a:ext cx="1831784" cy="3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http://engiprof.com/uploads/LOGO%20ESEN%20sem%20fund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107" y="267150"/>
            <a:ext cx="1092779" cy="62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4252" y="216129"/>
            <a:ext cx="826206" cy="826206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6192" y="159682"/>
            <a:ext cx="713027" cy="100908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6011" y="4117303"/>
            <a:ext cx="2490181" cy="2490181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9"/>
          <a:srcRect l="23143" t="30942" r="24594" b="45643"/>
          <a:stretch/>
        </p:blipFill>
        <p:spPr>
          <a:xfrm>
            <a:off x="6180436" y="1464406"/>
            <a:ext cx="5699629" cy="1435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357305">
            <a:off x="166363" y="1629993"/>
            <a:ext cx="4756914" cy="1754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715" y="2991013"/>
            <a:ext cx="2052156" cy="237138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04224" y="5076303"/>
            <a:ext cx="4293294" cy="1589175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98154" y="3231013"/>
            <a:ext cx="4542010" cy="1674866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1170699"/>
            <a:ext cx="12091916" cy="579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6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m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634" y="5555796"/>
            <a:ext cx="3109854" cy="1749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694" y="4648013"/>
            <a:ext cx="2118025" cy="1588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3067">
            <a:off x="21471" y="3666131"/>
            <a:ext cx="2047380" cy="1151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48447" y="66819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t-PT" sz="3600" b="1" dirty="0" smtClean="0">
                <a:latin typeface="Bodoni MT" panose="02070603080606020203" pitchFamily="18" charset="0"/>
              </a:rPr>
              <a:t>Metodologia</a:t>
            </a:r>
            <a:endParaRPr lang="pt-PT" sz="3600" b="1" dirty="0">
              <a:latin typeface="Bodoni MT" panose="02070603080606020203" pitchFamily="18" charset="0"/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-56308" y="896799"/>
            <a:ext cx="6000884" cy="3811217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pt-PT" sz="1400" u="sng" dirty="0" smtClean="0"/>
              <a:t>Entrevistados:</a:t>
            </a:r>
          </a:p>
          <a:p>
            <a:pPr lvl="1"/>
            <a:r>
              <a:rPr lang="pt-PT" sz="1400" dirty="0" smtClean="0"/>
              <a:t>Viseu Novo- Arquiteto Carlos;</a:t>
            </a:r>
          </a:p>
          <a:p>
            <a:pPr lvl="1"/>
            <a:r>
              <a:rPr lang="pt-PT" sz="1400" dirty="0" smtClean="0"/>
              <a:t>Departamento de Planeamento- </a:t>
            </a:r>
            <a:r>
              <a:rPr lang="pt-PT" sz="1400" dirty="0" err="1" smtClean="0"/>
              <a:t>Eng</a:t>
            </a:r>
            <a:r>
              <a:rPr lang="pt-PT" sz="1400" dirty="0" smtClean="0"/>
              <a:t>. Figueiredo;</a:t>
            </a:r>
          </a:p>
          <a:p>
            <a:pPr lvl="1"/>
            <a:r>
              <a:rPr lang="pt-PT" sz="1400" dirty="0" smtClean="0"/>
              <a:t>Representante do Teatro Viriato, Viseu- José Fernandes;</a:t>
            </a:r>
          </a:p>
          <a:p>
            <a:pPr lvl="1"/>
            <a:r>
              <a:rPr lang="pt-PT" sz="1400" dirty="0" smtClean="0"/>
              <a:t>Diretora da escola “Lugar Presente”- Ana Cristina Pereira;</a:t>
            </a:r>
          </a:p>
          <a:p>
            <a:pPr lvl="1"/>
            <a:r>
              <a:rPr lang="pt-PT" sz="1400" dirty="0" smtClean="0"/>
              <a:t>Conservatória de Música- Dra. Eugénia Homem;</a:t>
            </a:r>
          </a:p>
          <a:p>
            <a:pPr lvl="1"/>
            <a:r>
              <a:rPr lang="pt-PT" sz="1400" dirty="0" smtClean="0"/>
              <a:t>Professora de História da </a:t>
            </a:r>
            <a:r>
              <a:rPr lang="pt-PT" sz="1400" dirty="0" err="1" smtClean="0"/>
              <a:t>Esen</a:t>
            </a:r>
            <a:r>
              <a:rPr lang="pt-PT" sz="1400" dirty="0" smtClean="0"/>
              <a:t>, Viseu- Teresa Pinheiro;</a:t>
            </a:r>
          </a:p>
          <a:p>
            <a:pPr lvl="1"/>
            <a:r>
              <a:rPr lang="pt-PT" sz="1400" dirty="0" smtClean="0"/>
              <a:t>“Casa dos Pais”- Sr. Fernando Ferreira;</a:t>
            </a:r>
          </a:p>
          <a:p>
            <a:pPr lvl="1"/>
            <a:r>
              <a:rPr lang="pt-PT" sz="1400" dirty="0" smtClean="0"/>
              <a:t>Centro de Recrutamento de Viseu que ocupa o prédio militar nº10-Capitão </a:t>
            </a:r>
            <a:r>
              <a:rPr lang="pt-PT" sz="1400" dirty="0"/>
              <a:t>José </a:t>
            </a:r>
            <a:r>
              <a:rPr lang="pt-PT" sz="1400" dirty="0" smtClean="0"/>
              <a:t>Carvalho;</a:t>
            </a:r>
          </a:p>
          <a:p>
            <a:pPr lvl="1"/>
            <a:r>
              <a:rPr lang="pt-PT" sz="1400" dirty="0" smtClean="0"/>
              <a:t>Centro </a:t>
            </a:r>
            <a:r>
              <a:rPr lang="pt-PT" sz="1400" dirty="0" err="1" smtClean="0"/>
              <a:t>Ecovil</a:t>
            </a:r>
            <a:r>
              <a:rPr lang="pt-PT" sz="1400" dirty="0" smtClean="0"/>
              <a:t> :     - Sr. Joaquim Batista (Vigilante)</a:t>
            </a:r>
          </a:p>
          <a:p>
            <a:pPr marL="914400" lvl="2" indent="0">
              <a:buNone/>
            </a:pPr>
            <a:r>
              <a:rPr lang="pt-PT" sz="1400" dirty="0"/>
              <a:t>	</a:t>
            </a:r>
            <a:r>
              <a:rPr lang="pt-PT" sz="1400" dirty="0" smtClean="0"/>
              <a:t>     - Sr. Aristides Mariana (Administrador)</a:t>
            </a:r>
          </a:p>
          <a:p>
            <a:pPr marL="914400" lvl="2" indent="0">
              <a:buNone/>
            </a:pPr>
            <a:r>
              <a:rPr lang="pt-PT" sz="1400" dirty="0"/>
              <a:t>	</a:t>
            </a:r>
            <a:r>
              <a:rPr lang="pt-PT" sz="1400" dirty="0" smtClean="0"/>
              <a:t>     -Bruno Santos ( Lojista- Fotografo). </a:t>
            </a:r>
          </a:p>
          <a:p>
            <a:pPr marL="914400" lvl="2" indent="0">
              <a:buNone/>
            </a:pPr>
            <a:endParaRPr lang="pt-PT" sz="1600" dirty="0" smtClean="0"/>
          </a:p>
          <a:p>
            <a:pPr marL="914400" lvl="2" indent="0">
              <a:buNone/>
            </a:pPr>
            <a:endParaRPr lang="pt-PT" sz="1600" dirty="0" smtClean="0"/>
          </a:p>
          <a:p>
            <a:pPr marL="914400" lvl="2" indent="0">
              <a:buNone/>
            </a:pPr>
            <a:r>
              <a:rPr lang="pt-PT" sz="1600" dirty="0"/>
              <a:t>	</a:t>
            </a:r>
            <a:r>
              <a:rPr lang="pt-PT" sz="1600" dirty="0" smtClean="0"/>
              <a:t>  </a:t>
            </a:r>
          </a:p>
          <a:p>
            <a:pPr lvl="1"/>
            <a:endParaRPr lang="pt-PT" sz="1600" dirty="0" smtClean="0"/>
          </a:p>
          <a:p>
            <a:endParaRPr lang="pt-PT" sz="1600" u="sng" dirty="0"/>
          </a:p>
        </p:txBody>
      </p:sp>
      <p:pic>
        <p:nvPicPr>
          <p:cNvPr id="4" name="Imagem 3" descr="C:\Users\Elsa\Pictures\sem nome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85040" y="409103"/>
            <a:ext cx="1234746" cy="516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m 4" descr="C:\Users\Elsa\Pictures\sem nome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93178" y="439583"/>
            <a:ext cx="736285" cy="457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m 5" descr="C:\Users\Elsa\Pictures\sem nome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451670" y="592330"/>
            <a:ext cx="1831784" cy="3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http://engiprof.com/uploads/LOGO%20ESEN%20sem%20fund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107" y="267150"/>
            <a:ext cx="1092779" cy="62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64252" y="216129"/>
            <a:ext cx="826206" cy="826206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66192" y="159682"/>
            <a:ext cx="713027" cy="1009080"/>
          </a:xfrm>
          <a:prstGeom prst="rect">
            <a:avLst/>
          </a:prstGeom>
        </p:spPr>
      </p:pic>
      <p:sp>
        <p:nvSpPr>
          <p:cNvPr id="10" name="Marcador de Posição de Conteúdo 2"/>
          <p:cNvSpPr txBox="1">
            <a:spLocks/>
          </p:cNvSpPr>
          <p:nvPr/>
        </p:nvSpPr>
        <p:spPr>
          <a:xfrm>
            <a:off x="6254623" y="1853360"/>
            <a:ext cx="5709424" cy="20629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pt-PT" sz="1400" u="sng" dirty="0" smtClean="0"/>
              <a:t>Inquiridos dos questionários:</a:t>
            </a:r>
            <a:r>
              <a:rPr lang="pt-PT" sz="1400" u="sng" dirty="0"/>
              <a:t> </a:t>
            </a:r>
            <a:r>
              <a:rPr lang="pt-PT" sz="1400" dirty="0" smtClean="0"/>
              <a:t>- Caracterização da amostra</a:t>
            </a:r>
          </a:p>
          <a:p>
            <a:pPr lvl="1"/>
            <a:r>
              <a:rPr lang="pt-PT" sz="1400" dirty="0" smtClean="0"/>
              <a:t>Alunos da </a:t>
            </a:r>
            <a:r>
              <a:rPr lang="pt-PT" sz="1400" dirty="0" err="1" smtClean="0"/>
              <a:t>Esen</a:t>
            </a:r>
            <a:r>
              <a:rPr lang="pt-PT" sz="1400" dirty="0" smtClean="0"/>
              <a:t>;</a:t>
            </a:r>
          </a:p>
          <a:p>
            <a:pPr lvl="1"/>
            <a:r>
              <a:rPr lang="pt-PT" sz="1400" dirty="0" smtClean="0"/>
              <a:t>Pessoas de lojas e cafés da proximidade da escola (centro da cidade</a:t>
            </a:r>
            <a:r>
              <a:rPr lang="pt-PT" sz="1400" dirty="0" smtClean="0"/>
              <a:t>).</a:t>
            </a:r>
            <a:endParaRPr lang="pt-PT" sz="1400" dirty="0" smtClean="0"/>
          </a:p>
          <a:p>
            <a:pPr lvl="1"/>
            <a:endParaRPr lang="pt-PT" sz="1400" dirty="0" smtClean="0"/>
          </a:p>
          <a:p>
            <a:endParaRPr lang="pt-PT" sz="1400" u="sng" dirty="0"/>
          </a:p>
        </p:txBody>
      </p:sp>
      <p:sp>
        <p:nvSpPr>
          <p:cNvPr id="11" name="Marcador de Posição de Conteúdo 2"/>
          <p:cNvSpPr txBox="1">
            <a:spLocks/>
          </p:cNvSpPr>
          <p:nvPr/>
        </p:nvSpPr>
        <p:spPr>
          <a:xfrm>
            <a:off x="4941651" y="3960733"/>
            <a:ext cx="3121523" cy="312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pt-PT" sz="1400" u="sng" dirty="0" smtClean="0"/>
              <a:t>Observação direta</a:t>
            </a:r>
            <a:endParaRPr lang="pt-PT" sz="1400" dirty="0" smtClean="0"/>
          </a:p>
          <a:p>
            <a:pPr lvl="1"/>
            <a:endParaRPr lang="pt-PT" sz="1400" dirty="0" smtClean="0"/>
          </a:p>
          <a:p>
            <a:endParaRPr lang="pt-PT" u="sng" dirty="0"/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9" t="6435" r="3130" b="11479"/>
          <a:stretch/>
        </p:blipFill>
        <p:spPr>
          <a:xfrm>
            <a:off x="1766750" y="5392374"/>
            <a:ext cx="2228045" cy="1519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768">
            <a:off x="-62463" y="4724557"/>
            <a:ext cx="1935512" cy="1451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6537" y="4426831"/>
            <a:ext cx="2066458" cy="1377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Marcador de Posição de Conteúdo 2"/>
          <p:cNvSpPr txBox="1">
            <a:spLocks/>
          </p:cNvSpPr>
          <p:nvPr/>
        </p:nvSpPr>
        <p:spPr>
          <a:xfrm>
            <a:off x="6254623" y="2800922"/>
            <a:ext cx="5709424" cy="13161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pt-PT" sz="1400" u="sng" dirty="0" smtClean="0"/>
              <a:t>Pesquisa documental:</a:t>
            </a:r>
          </a:p>
          <a:p>
            <a:pPr lvl="2"/>
            <a:r>
              <a:rPr lang="pt-PT" sz="1400" dirty="0" smtClean="0"/>
              <a:t>Google </a:t>
            </a:r>
            <a:r>
              <a:rPr lang="pt-PT" sz="1400" dirty="0" err="1" smtClean="0"/>
              <a:t>Earth</a:t>
            </a:r>
            <a:r>
              <a:rPr lang="pt-PT" sz="1400" dirty="0" smtClean="0"/>
              <a:t> e Google </a:t>
            </a:r>
            <a:r>
              <a:rPr lang="pt-PT" sz="1400" dirty="0" err="1" smtClean="0"/>
              <a:t>Maps</a:t>
            </a:r>
            <a:r>
              <a:rPr lang="pt-PT" sz="1400" dirty="0" smtClean="0"/>
              <a:t>;</a:t>
            </a:r>
          </a:p>
          <a:p>
            <a:pPr lvl="2"/>
            <a:r>
              <a:rPr lang="pt-PT" sz="1400" dirty="0" smtClean="0"/>
              <a:t>Google</a:t>
            </a:r>
            <a:r>
              <a:rPr lang="pt-PT" sz="1400" dirty="0"/>
              <a:t>;</a:t>
            </a:r>
            <a:endParaRPr lang="pt-PT" sz="1400" dirty="0" smtClean="0"/>
          </a:p>
          <a:p>
            <a:pPr lvl="2"/>
            <a:r>
              <a:rPr lang="pt-PT" sz="1400" dirty="0" smtClean="0"/>
              <a:t>Sítios da Câmara Municipal de Viseu;</a:t>
            </a:r>
          </a:p>
          <a:p>
            <a:pPr lvl="2"/>
            <a:r>
              <a:rPr lang="pt-PT" sz="1400" dirty="0" err="1" smtClean="0"/>
              <a:t>Facebook</a:t>
            </a:r>
            <a:r>
              <a:rPr lang="pt-PT" sz="1400" dirty="0" smtClean="0"/>
              <a:t> do Município de Viseu.</a:t>
            </a:r>
          </a:p>
          <a:p>
            <a:pPr lvl="1"/>
            <a:endParaRPr lang="pt-PT" sz="1400" dirty="0" smtClean="0"/>
          </a:p>
          <a:p>
            <a:endParaRPr lang="pt-PT" sz="1400" u="sng" dirty="0"/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3" r="16872"/>
          <a:stretch/>
        </p:blipFill>
        <p:spPr>
          <a:xfrm>
            <a:off x="-144521" y="5823860"/>
            <a:ext cx="2099256" cy="1522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8686">
            <a:off x="1648156" y="4293108"/>
            <a:ext cx="2317156" cy="130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6836">
            <a:off x="5768071" y="4495379"/>
            <a:ext cx="2301667" cy="1726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4506">
            <a:off x="8138197" y="4614686"/>
            <a:ext cx="1983519" cy="1487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996" y="6022072"/>
            <a:ext cx="2026044" cy="1139650"/>
          </a:xfrm>
          <a:prstGeom prst="rect">
            <a:avLst/>
          </a:prstGeom>
        </p:spPr>
      </p:pic>
      <p:sp>
        <p:nvSpPr>
          <p:cNvPr id="24" name="CaixaDeTexto 23"/>
          <p:cNvSpPr txBox="1"/>
          <p:nvPr/>
        </p:nvSpPr>
        <p:spPr>
          <a:xfrm>
            <a:off x="6536761" y="6430442"/>
            <a:ext cx="22336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b="1" dirty="0" smtClean="0"/>
              <a:t>Fig.1</a:t>
            </a:r>
            <a:r>
              <a:rPr lang="pt-PT" sz="1050" dirty="0" smtClean="0"/>
              <a:t>- Conjunto fotografias tiradas em trabalho de campo.</a:t>
            </a:r>
            <a:endParaRPr lang="pt-PT" sz="1050" dirty="0"/>
          </a:p>
        </p:txBody>
      </p:sp>
    </p:spTree>
    <p:extLst>
      <p:ext uri="{BB962C8B-B14F-4D97-AF65-F5344CB8AC3E}">
        <p14:creationId xmlns:p14="http://schemas.microsoft.com/office/powerpoint/2010/main" val="216897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C:\Users\Elsa\Pictures\sem nome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9890" y="265560"/>
            <a:ext cx="1234746" cy="516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m 5" descr="C:\Users\Elsa\Pictures\sem nome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26271" y="296040"/>
            <a:ext cx="736285" cy="457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m 6" descr="C:\Users\Elsa\Pictures\sem nome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84763" y="448787"/>
            <a:ext cx="1831784" cy="3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://engiprof.com/uploads/LOGO%20ESEN%20sem%20fund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3607"/>
            <a:ext cx="1092779" cy="62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7345" y="72586"/>
            <a:ext cx="826206" cy="826206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9285" y="16139"/>
            <a:ext cx="713027" cy="1009080"/>
          </a:xfrm>
          <a:prstGeom prst="rect">
            <a:avLst/>
          </a:prstGeom>
        </p:spPr>
      </p:pic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789486" y="782299"/>
            <a:ext cx="10515600" cy="1325562"/>
          </a:xfrm>
        </p:spPr>
        <p:txBody>
          <a:bodyPr>
            <a:normAutofit/>
          </a:bodyPr>
          <a:lstStyle/>
          <a:p>
            <a:pPr algn="ctr"/>
            <a:r>
              <a:rPr lang="pt-PT" sz="3600" b="1" dirty="0" smtClean="0">
                <a:latin typeface="Bodoni MT" panose="02070603080606020203" pitchFamily="18" charset="0"/>
              </a:rPr>
              <a:t>Opinião dos inquiridos…</a:t>
            </a:r>
            <a:endParaRPr lang="pt-PT" sz="3600" b="1" dirty="0">
              <a:latin typeface="Bodoni MT" panose="02070603080606020203" pitchFamily="18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15910" y="1287887"/>
            <a:ext cx="22022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 smtClean="0"/>
              <a:t>Femininos       </a:t>
            </a:r>
            <a:r>
              <a:rPr lang="pt-PT" sz="1600" dirty="0" smtClean="0"/>
              <a:t>= 60</a:t>
            </a:r>
          </a:p>
          <a:p>
            <a:r>
              <a:rPr lang="pt-PT" sz="1600" dirty="0" smtClean="0"/>
              <a:t>Masculinos     = 56</a:t>
            </a:r>
          </a:p>
          <a:p>
            <a:r>
              <a:rPr lang="pt-PT" sz="1600" b="1" dirty="0" smtClean="0"/>
              <a:t>Total da amostra=116</a:t>
            </a:r>
          </a:p>
          <a:p>
            <a:endParaRPr lang="pt-PT" dirty="0"/>
          </a:p>
        </p:txBody>
      </p:sp>
      <p:sp>
        <p:nvSpPr>
          <p:cNvPr id="4" name="Retângulo 3"/>
          <p:cNvSpPr/>
          <p:nvPr/>
        </p:nvSpPr>
        <p:spPr>
          <a:xfrm>
            <a:off x="1120461" y="1365758"/>
            <a:ext cx="193183" cy="141667"/>
          </a:xfrm>
          <a:prstGeom prst="rect">
            <a:avLst/>
          </a:prstGeom>
          <a:solidFill>
            <a:srgbClr val="FF6699"/>
          </a:solidFill>
          <a:ln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Retângulo 12"/>
          <p:cNvSpPr/>
          <p:nvPr/>
        </p:nvSpPr>
        <p:spPr>
          <a:xfrm>
            <a:off x="1185076" y="1649759"/>
            <a:ext cx="193183" cy="141667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aphicFrame>
        <p:nvGraphicFramePr>
          <p:cNvPr id="1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2155296"/>
              </p:ext>
            </p:extLst>
          </p:nvPr>
        </p:nvGraphicFramePr>
        <p:xfrm>
          <a:off x="9384763" y="958487"/>
          <a:ext cx="2544356" cy="2356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9" name="Espaço Reservado para Conteú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0814516"/>
              </p:ext>
            </p:extLst>
          </p:nvPr>
        </p:nvGraphicFramePr>
        <p:xfrm>
          <a:off x="3106246" y="1791426"/>
          <a:ext cx="5087288" cy="27723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0" name="Espaço Reservado para Conteú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8354943"/>
              </p:ext>
            </p:extLst>
          </p:nvPr>
        </p:nvGraphicFramePr>
        <p:xfrm>
          <a:off x="6640643" y="3235912"/>
          <a:ext cx="5551357" cy="35002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23" name="Espaço Reservado para Conteú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6149233"/>
              </p:ext>
            </p:extLst>
          </p:nvPr>
        </p:nvGraphicFramePr>
        <p:xfrm>
          <a:off x="374673" y="3164245"/>
          <a:ext cx="4537639" cy="3539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16" name="CaixaDeTexto 15"/>
          <p:cNvSpPr txBox="1"/>
          <p:nvPr/>
        </p:nvSpPr>
        <p:spPr>
          <a:xfrm>
            <a:off x="250113" y="6412951"/>
            <a:ext cx="394917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b="1" dirty="0" smtClean="0"/>
              <a:t>Gráfico 1– </a:t>
            </a:r>
            <a:r>
              <a:rPr lang="en-US" sz="1050" dirty="0"/>
              <a:t>O(s) </a:t>
            </a:r>
            <a:r>
              <a:rPr lang="en-US" sz="1050" dirty="0" err="1"/>
              <a:t>grupo</a:t>
            </a:r>
            <a:r>
              <a:rPr lang="en-US" sz="1050" dirty="0"/>
              <a:t>(s) de </a:t>
            </a:r>
            <a:r>
              <a:rPr lang="en-US" sz="1050" dirty="0" err="1"/>
              <a:t>pessoa</a:t>
            </a:r>
            <a:r>
              <a:rPr lang="en-US" sz="1050" dirty="0"/>
              <a:t>(s) para </a:t>
            </a:r>
            <a:r>
              <a:rPr lang="en-US" sz="1050" dirty="0" err="1"/>
              <a:t>quem</a:t>
            </a:r>
            <a:r>
              <a:rPr lang="en-US" sz="1050" dirty="0"/>
              <a:t> </a:t>
            </a:r>
            <a:r>
              <a:rPr lang="en-US" sz="1050" dirty="0" err="1"/>
              <a:t>deve</a:t>
            </a:r>
            <a:r>
              <a:rPr lang="en-US" sz="1050" dirty="0"/>
              <a:t> </a:t>
            </a:r>
            <a:r>
              <a:rPr lang="en-US" sz="1050" dirty="0" err="1"/>
              <a:t>ser</a:t>
            </a:r>
            <a:r>
              <a:rPr lang="en-US" sz="1050" dirty="0"/>
              <a:t> </a:t>
            </a:r>
            <a:r>
              <a:rPr lang="en-US" sz="1050" dirty="0" err="1"/>
              <a:t>pensada</a:t>
            </a:r>
            <a:r>
              <a:rPr lang="en-US" sz="1050" dirty="0"/>
              <a:t> a </a:t>
            </a:r>
            <a:r>
              <a:rPr lang="en-US" sz="1050" dirty="0" err="1"/>
              <a:t>referida</a:t>
            </a:r>
            <a:r>
              <a:rPr lang="en-US" sz="1050" dirty="0"/>
              <a:t> </a:t>
            </a:r>
            <a:r>
              <a:rPr lang="en-US" sz="1050" dirty="0" err="1"/>
              <a:t>escola</a:t>
            </a:r>
            <a:endParaRPr lang="en-US" sz="1050" dirty="0"/>
          </a:p>
          <a:p>
            <a:r>
              <a:rPr lang="pt-PT" sz="1050" dirty="0" smtClean="0"/>
              <a:t> </a:t>
            </a:r>
            <a:endParaRPr lang="pt-PT" sz="1050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3877099" y="4178411"/>
            <a:ext cx="39491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b="1" dirty="0" smtClean="0"/>
              <a:t>Gráfico 2– </a:t>
            </a:r>
            <a:r>
              <a:rPr lang="en-US" sz="1050" dirty="0" err="1" smtClean="0"/>
              <a:t>Residência</a:t>
            </a:r>
            <a:r>
              <a:rPr lang="en-US" sz="1050" dirty="0" smtClean="0"/>
              <a:t> dos </a:t>
            </a:r>
            <a:r>
              <a:rPr lang="en-US" sz="1050" dirty="0" err="1" smtClean="0"/>
              <a:t>inquiridos</a:t>
            </a:r>
            <a:r>
              <a:rPr lang="en-US" sz="1050" dirty="0"/>
              <a:t>.</a:t>
            </a:r>
            <a:r>
              <a:rPr lang="pt-PT" sz="1050" b="1" dirty="0" smtClean="0"/>
              <a:t> </a:t>
            </a:r>
            <a:r>
              <a:rPr lang="pt-PT" sz="1050" dirty="0" smtClean="0"/>
              <a:t> </a:t>
            </a:r>
            <a:endParaRPr lang="pt-PT" sz="1050" dirty="0"/>
          </a:p>
        </p:txBody>
      </p:sp>
      <p:sp>
        <p:nvSpPr>
          <p:cNvPr id="21" name="CaixaDeTexto 20"/>
          <p:cNvSpPr txBox="1"/>
          <p:nvPr/>
        </p:nvSpPr>
        <p:spPr>
          <a:xfrm>
            <a:off x="7461906" y="2972490"/>
            <a:ext cx="39491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b="1" dirty="0" smtClean="0"/>
              <a:t>Gráfico 3– </a:t>
            </a:r>
            <a:r>
              <a:rPr lang="en-US" sz="1050" dirty="0" err="1" smtClean="0"/>
              <a:t>Idade</a:t>
            </a:r>
            <a:r>
              <a:rPr lang="en-US" sz="1050" dirty="0" smtClean="0"/>
              <a:t> dos </a:t>
            </a:r>
            <a:r>
              <a:rPr lang="en-US" sz="1050" dirty="0" err="1" smtClean="0"/>
              <a:t>inquiridos</a:t>
            </a:r>
            <a:r>
              <a:rPr lang="en-US" sz="1050" dirty="0"/>
              <a:t>.</a:t>
            </a:r>
            <a:r>
              <a:rPr lang="pt-PT" sz="1050" b="1" dirty="0" smtClean="0"/>
              <a:t> </a:t>
            </a:r>
            <a:r>
              <a:rPr lang="pt-PT" sz="1050" dirty="0" smtClean="0"/>
              <a:t> </a:t>
            </a:r>
            <a:endParaRPr lang="pt-PT" sz="1050" dirty="0"/>
          </a:p>
        </p:txBody>
      </p:sp>
      <p:sp>
        <p:nvSpPr>
          <p:cNvPr id="22" name="CaixaDeTexto 21"/>
          <p:cNvSpPr txBox="1"/>
          <p:nvPr/>
        </p:nvSpPr>
        <p:spPr>
          <a:xfrm>
            <a:off x="8194413" y="6447575"/>
            <a:ext cx="394917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b="1" dirty="0" smtClean="0"/>
              <a:t>Gráfico 4–</a:t>
            </a:r>
            <a:r>
              <a:rPr lang="pt-PT" sz="1050" dirty="0"/>
              <a:t>Grau de importância atribuído à implementação de uma escola de artes </a:t>
            </a:r>
            <a:r>
              <a:rPr lang="pt-PT" sz="1050" i="1" dirty="0" err="1"/>
              <a:t>low</a:t>
            </a:r>
            <a:r>
              <a:rPr lang="pt-PT" sz="1050" i="1" dirty="0"/>
              <a:t> </a:t>
            </a:r>
            <a:r>
              <a:rPr lang="pt-PT" sz="1050" i="1" dirty="0" err="1"/>
              <a:t>cost</a:t>
            </a:r>
            <a:r>
              <a:rPr lang="pt-PT" sz="1050" i="1" dirty="0"/>
              <a:t> </a:t>
            </a:r>
            <a:r>
              <a:rPr lang="pt-PT" sz="1050" dirty="0"/>
              <a:t>em Viseu</a:t>
            </a:r>
          </a:p>
          <a:p>
            <a:r>
              <a:rPr lang="pt-PT" sz="1050" b="1" dirty="0" smtClean="0"/>
              <a:t>  </a:t>
            </a:r>
            <a:r>
              <a:rPr lang="pt-PT" sz="1050" dirty="0" smtClean="0"/>
              <a:t> </a:t>
            </a:r>
            <a:endParaRPr lang="pt-PT" sz="1050" dirty="0"/>
          </a:p>
        </p:txBody>
      </p:sp>
    </p:spTree>
    <p:extLst>
      <p:ext uri="{BB962C8B-B14F-4D97-AF65-F5344CB8AC3E}">
        <p14:creationId xmlns:p14="http://schemas.microsoft.com/office/powerpoint/2010/main" val="38716358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C:\Users\Elsa\Pictures\sem nome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9890" y="265560"/>
            <a:ext cx="1234746" cy="516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m 5" descr="C:\Users\Elsa\Pictures\sem nome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26271" y="296040"/>
            <a:ext cx="736285" cy="457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m 6" descr="C:\Users\Elsa\Pictures\sem nome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84763" y="448787"/>
            <a:ext cx="1831784" cy="3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://engiprof.com/uploads/LOGO%20ESEN%20sem%20fund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3607"/>
            <a:ext cx="1092779" cy="62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7345" y="72586"/>
            <a:ext cx="826206" cy="826206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9285" y="16139"/>
            <a:ext cx="713027" cy="1009080"/>
          </a:xfrm>
          <a:prstGeom prst="rect">
            <a:avLst/>
          </a:prstGeom>
        </p:spPr>
      </p:pic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3920089" y="524648"/>
            <a:ext cx="10515600" cy="1325562"/>
          </a:xfrm>
        </p:spPr>
        <p:txBody>
          <a:bodyPr>
            <a:normAutofit/>
          </a:bodyPr>
          <a:lstStyle/>
          <a:p>
            <a:pPr algn="ctr"/>
            <a:r>
              <a:rPr lang="pt-PT" sz="3600" b="1" dirty="0" smtClean="0">
                <a:latin typeface="Bodoni MT" panose="02070603080606020203" pitchFamily="18" charset="0"/>
              </a:rPr>
              <a:t>Opinião </a:t>
            </a:r>
            <a:r>
              <a:rPr lang="pt-PT" sz="3600" b="1" dirty="0" smtClean="0">
                <a:latin typeface="Bodoni MT" panose="02070603080606020203" pitchFamily="18" charset="0"/>
              </a:rPr>
              <a:t>dos </a:t>
            </a:r>
            <a:r>
              <a:rPr lang="pt-PT" sz="3600" b="1" dirty="0" smtClean="0">
                <a:latin typeface="Bodoni MT" panose="02070603080606020203" pitchFamily="18" charset="0"/>
              </a:rPr>
              <a:t>inquiridos…</a:t>
            </a:r>
            <a:endParaRPr lang="pt-PT" sz="3600" b="1" dirty="0">
              <a:latin typeface="Bodoni MT" panose="02070603080606020203" pitchFamily="18" charset="0"/>
            </a:endParaRPr>
          </a:p>
        </p:txBody>
      </p:sp>
      <p:graphicFrame>
        <p:nvGraphicFramePr>
          <p:cNvPr id="24" name="Gráfico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6820158"/>
              </p:ext>
            </p:extLst>
          </p:nvPr>
        </p:nvGraphicFramePr>
        <p:xfrm>
          <a:off x="3363889" y="4114800"/>
          <a:ext cx="5525277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6" name="Gráfico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4049673"/>
              </p:ext>
            </p:extLst>
          </p:nvPr>
        </p:nvGraphicFramePr>
        <p:xfrm>
          <a:off x="0" y="1025219"/>
          <a:ext cx="6691205" cy="308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8" name="Gráfico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9424460"/>
              </p:ext>
            </p:extLst>
          </p:nvPr>
        </p:nvGraphicFramePr>
        <p:xfrm>
          <a:off x="7052349" y="1479668"/>
          <a:ext cx="4960689" cy="2918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13" name="CaixaDeTexto 12"/>
          <p:cNvSpPr txBox="1"/>
          <p:nvPr/>
        </p:nvSpPr>
        <p:spPr>
          <a:xfrm>
            <a:off x="0" y="4238765"/>
            <a:ext cx="394917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b="1" dirty="0" smtClean="0"/>
              <a:t>Gráfico 5</a:t>
            </a:r>
            <a:r>
              <a:rPr lang="pt-PT" sz="1050" dirty="0" smtClean="0"/>
              <a:t>– </a:t>
            </a:r>
            <a:r>
              <a:rPr lang="pt-PT" sz="1050" dirty="0">
                <a:solidFill>
                  <a:sysClr val="windowText" lastClr="000000"/>
                </a:solidFill>
              </a:rPr>
              <a:t>Grau de importância atribuídos aos possíveis fatores a considerar na escolha do espaço para a instalação da </a:t>
            </a:r>
            <a:r>
              <a:rPr lang="pt-PT" sz="1050" dirty="0" smtClean="0">
                <a:solidFill>
                  <a:sysClr val="windowText" lastClr="000000"/>
                </a:solidFill>
              </a:rPr>
              <a:t>escola.</a:t>
            </a:r>
            <a:endParaRPr lang="pt-PT" sz="1050" dirty="0">
              <a:solidFill>
                <a:sysClr val="windowText" lastClr="000000"/>
              </a:solidFill>
            </a:endParaRPr>
          </a:p>
          <a:p>
            <a:r>
              <a:rPr lang="pt-PT" sz="1050" dirty="0" smtClean="0"/>
              <a:t>    </a:t>
            </a:r>
            <a:endParaRPr lang="pt-PT" sz="1050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8562556" y="4278751"/>
            <a:ext cx="394917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b="1" dirty="0" smtClean="0"/>
              <a:t>Gráfico 6</a:t>
            </a:r>
            <a:r>
              <a:rPr lang="pt-PT" sz="1050" dirty="0" smtClean="0"/>
              <a:t>– </a:t>
            </a:r>
            <a:r>
              <a:rPr lang="pt-PT" sz="1050" dirty="0">
                <a:solidFill>
                  <a:sysClr val="windowText" lastClr="000000"/>
                </a:solidFill>
              </a:rPr>
              <a:t>Ordem de importância das várias áreas de arte a considerar na </a:t>
            </a:r>
            <a:r>
              <a:rPr lang="pt-PT" sz="1050" dirty="0" smtClean="0">
                <a:solidFill>
                  <a:sysClr val="windowText" lastClr="000000"/>
                </a:solidFill>
              </a:rPr>
              <a:t>escola.</a:t>
            </a:r>
            <a:endParaRPr lang="pt-PT" sz="1050" dirty="0">
              <a:solidFill>
                <a:sysClr val="windowText" lastClr="000000"/>
              </a:solidFill>
            </a:endParaRPr>
          </a:p>
          <a:p>
            <a:r>
              <a:rPr lang="pt-PT" sz="1050" dirty="0" smtClean="0"/>
              <a:t>     </a:t>
            </a:r>
            <a:endParaRPr lang="pt-PT" sz="1050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8798083" y="5618683"/>
            <a:ext cx="33939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b="1" dirty="0" smtClean="0"/>
              <a:t>Gráfico 7</a:t>
            </a:r>
            <a:r>
              <a:rPr lang="pt-PT" sz="1050" dirty="0" smtClean="0"/>
              <a:t>–</a:t>
            </a:r>
            <a:r>
              <a:rPr lang="pt-PT" sz="1050" dirty="0"/>
              <a:t>Grau de importância que atribui aos seguintes impactos da implementação de uma escola de artes </a:t>
            </a:r>
            <a:r>
              <a:rPr lang="pt-PT" sz="1050" i="1" dirty="0" err="1"/>
              <a:t>low</a:t>
            </a:r>
            <a:r>
              <a:rPr lang="pt-PT" sz="1050" i="1" dirty="0"/>
              <a:t> </a:t>
            </a:r>
            <a:r>
              <a:rPr lang="pt-PT" sz="1050" i="1" dirty="0" err="1"/>
              <a:t>cost</a:t>
            </a:r>
            <a:r>
              <a:rPr lang="pt-PT" sz="1050" i="1" dirty="0"/>
              <a:t> </a:t>
            </a:r>
            <a:r>
              <a:rPr lang="pt-PT" sz="1050" dirty="0"/>
              <a:t>em </a:t>
            </a:r>
            <a:r>
              <a:rPr lang="pt-PT" sz="1050" dirty="0" smtClean="0"/>
              <a:t>Viseu.</a:t>
            </a:r>
            <a:endParaRPr lang="pt-PT" sz="1050" dirty="0"/>
          </a:p>
          <a:p>
            <a:r>
              <a:rPr lang="pt-PT" sz="1050" dirty="0" smtClean="0"/>
              <a:t>      </a:t>
            </a:r>
            <a:endParaRPr lang="pt-PT" sz="1050" dirty="0"/>
          </a:p>
        </p:txBody>
      </p:sp>
    </p:spTree>
    <p:extLst>
      <p:ext uri="{BB962C8B-B14F-4D97-AF65-F5344CB8AC3E}">
        <p14:creationId xmlns:p14="http://schemas.microsoft.com/office/powerpoint/2010/main" val="58002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93956" y="608770"/>
            <a:ext cx="10515600" cy="981040"/>
          </a:xfrm>
        </p:spPr>
        <p:txBody>
          <a:bodyPr>
            <a:normAutofit/>
          </a:bodyPr>
          <a:lstStyle/>
          <a:p>
            <a:pPr algn="ctr"/>
            <a:r>
              <a:rPr lang="pt-PT" sz="3600" b="1" dirty="0" smtClean="0">
                <a:latin typeface="Bodoni MT" panose="02070603080606020203" pitchFamily="18" charset="0"/>
              </a:rPr>
              <a:t>Hipóteses </a:t>
            </a:r>
            <a:r>
              <a:rPr lang="pt-PT" sz="3600" b="1" dirty="0" smtClean="0">
                <a:latin typeface="Bodoni MT" panose="02070603080606020203" pitchFamily="18" charset="0"/>
              </a:rPr>
              <a:t>de localização da escola de artes…</a:t>
            </a:r>
            <a:endParaRPr lang="pt-PT" sz="3600" b="1" dirty="0">
              <a:latin typeface="Bodoni MT" panose="02070603080606020203" pitchFamily="18" charset="0"/>
            </a:endParaRPr>
          </a:p>
        </p:txBody>
      </p:sp>
      <p:pic>
        <p:nvPicPr>
          <p:cNvPr id="5" name="Imagem 4" descr="C:\Users\Elsa\Pictures\sem nome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42899" y="386711"/>
            <a:ext cx="1234746" cy="516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m 5" descr="C:\Users\Elsa\Pictures\sem nome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19280" y="417191"/>
            <a:ext cx="736285" cy="457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m 6" descr="C:\Users\Elsa\Pictures\sem nome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77772" y="569938"/>
            <a:ext cx="1831784" cy="3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://engiprof.com/uploads/LOGO%20ESEN%20sem%20fund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209" y="244758"/>
            <a:ext cx="1092779" cy="62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0354" y="193737"/>
            <a:ext cx="826206" cy="826206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4990" y="244758"/>
            <a:ext cx="520556" cy="736694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113" y="1473712"/>
            <a:ext cx="2733410" cy="22319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40"/>
          <a:stretch/>
        </p:blipFill>
        <p:spPr>
          <a:xfrm>
            <a:off x="3356581" y="1513394"/>
            <a:ext cx="2370214" cy="21922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160" y="1513393"/>
            <a:ext cx="2823309" cy="21765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11"/>
          <a:srcRect l="28863" t="9119" b="5493"/>
          <a:stretch/>
        </p:blipFill>
        <p:spPr>
          <a:xfrm>
            <a:off x="3151121" y="4405862"/>
            <a:ext cx="2781135" cy="1876854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12"/>
          <a:srcRect l="35892" t="9138" b="5237"/>
          <a:stretch/>
        </p:blipFill>
        <p:spPr>
          <a:xfrm>
            <a:off x="6077143" y="4363473"/>
            <a:ext cx="2607344" cy="1961631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13"/>
          <a:srcRect l="24890" t="17770" b="7062"/>
          <a:stretch/>
        </p:blipFill>
        <p:spPr>
          <a:xfrm>
            <a:off x="32722" y="4342785"/>
            <a:ext cx="3041901" cy="1961631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14"/>
          <a:srcRect l="24805" t="8958" r="561" b="5878"/>
          <a:stretch/>
        </p:blipFill>
        <p:spPr>
          <a:xfrm>
            <a:off x="8880207" y="4408052"/>
            <a:ext cx="2948955" cy="189190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82" y="1529088"/>
            <a:ext cx="2999042" cy="21608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Seta para baixo 19"/>
          <p:cNvSpPr/>
          <p:nvPr/>
        </p:nvSpPr>
        <p:spPr>
          <a:xfrm>
            <a:off x="4353336" y="3862387"/>
            <a:ext cx="411932" cy="404011"/>
          </a:xfrm>
          <a:prstGeom prst="downArrow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CaixaDeTexto 15"/>
          <p:cNvSpPr txBox="1"/>
          <p:nvPr/>
        </p:nvSpPr>
        <p:spPr>
          <a:xfrm>
            <a:off x="142008" y="6377573"/>
            <a:ext cx="2748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b="1" dirty="0" smtClean="0"/>
              <a:t>Fig. 2</a:t>
            </a:r>
            <a:r>
              <a:rPr lang="pt-PT" sz="1050" dirty="0" smtClean="0"/>
              <a:t>– Centro Comercial </a:t>
            </a:r>
            <a:r>
              <a:rPr lang="pt-PT" sz="1050" dirty="0" err="1" smtClean="0"/>
              <a:t>Ecovil</a:t>
            </a:r>
            <a:r>
              <a:rPr lang="pt-PT" sz="1050" dirty="0"/>
              <a:t>.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3114391" y="6366434"/>
            <a:ext cx="2748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b="1" dirty="0" smtClean="0"/>
              <a:t>Fig.3</a:t>
            </a:r>
            <a:r>
              <a:rPr lang="pt-PT" sz="1050" dirty="0" smtClean="0"/>
              <a:t> – Casa dos “Pais”.</a:t>
            </a:r>
            <a:endParaRPr lang="pt-PT" sz="1050" dirty="0"/>
          </a:p>
        </p:txBody>
      </p:sp>
      <p:sp>
        <p:nvSpPr>
          <p:cNvPr id="24" name="CaixaDeTexto 23"/>
          <p:cNvSpPr txBox="1"/>
          <p:nvPr/>
        </p:nvSpPr>
        <p:spPr>
          <a:xfrm>
            <a:off x="5981087" y="6390247"/>
            <a:ext cx="274834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b="1" dirty="0" smtClean="0"/>
              <a:t>Fig. 4</a:t>
            </a:r>
            <a:r>
              <a:rPr lang="pt-PT" sz="1050" dirty="0" smtClean="0"/>
              <a:t>– Casa particular na Rua Alberto  Sampaio.</a:t>
            </a:r>
            <a:endParaRPr lang="pt-PT" sz="1050" dirty="0"/>
          </a:p>
        </p:txBody>
      </p:sp>
      <p:sp>
        <p:nvSpPr>
          <p:cNvPr id="25" name="CaixaDeTexto 24"/>
          <p:cNvSpPr txBox="1"/>
          <p:nvPr/>
        </p:nvSpPr>
        <p:spPr>
          <a:xfrm>
            <a:off x="8903358" y="6416037"/>
            <a:ext cx="2748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b="1" dirty="0" smtClean="0"/>
              <a:t>Fig. 5</a:t>
            </a:r>
            <a:r>
              <a:rPr lang="pt-PT" sz="1050" dirty="0" smtClean="0"/>
              <a:t>– Antigo posto GNR.</a:t>
            </a:r>
            <a:endParaRPr lang="pt-PT" sz="105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581" y="3787734"/>
            <a:ext cx="554037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005" y="3773638"/>
            <a:ext cx="554037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7665" y="3795353"/>
            <a:ext cx="554037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95469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6" grpId="0"/>
      <p:bldP spid="23" grpId="0"/>
      <p:bldP spid="24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C:\Users\Elsa\Pictures\sem nome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261" y="334593"/>
            <a:ext cx="1234746" cy="516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m 5" descr="C:\Users\Elsa\Pictures\sem nome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8642" y="365073"/>
            <a:ext cx="736285" cy="457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m 6" descr="C:\Users\Elsa\Pictures\sem nome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97134" y="517820"/>
            <a:ext cx="1831784" cy="3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://engiprof.com/uploads/LOGO%20ESEN%20sem%20fund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71" y="192640"/>
            <a:ext cx="1092779" cy="62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9716" y="141619"/>
            <a:ext cx="826206" cy="826206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1656" y="85172"/>
            <a:ext cx="713027" cy="100908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150" y="1823179"/>
            <a:ext cx="4754777" cy="47547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ítulo 1"/>
          <p:cNvSpPr txBox="1">
            <a:spLocks/>
          </p:cNvSpPr>
          <p:nvPr/>
        </p:nvSpPr>
        <p:spPr>
          <a:xfrm>
            <a:off x="750571" y="1043821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PT" sz="3200" b="1" dirty="0" smtClean="0">
                <a:latin typeface="Bodoni MT" panose="02070603080606020203" pitchFamily="18" charset="0"/>
              </a:rPr>
              <a:t>Centro Comercial </a:t>
            </a:r>
            <a:r>
              <a:rPr lang="pt-PT" sz="3200" b="1" dirty="0" err="1" smtClean="0">
                <a:latin typeface="Bodoni MT" panose="02070603080606020203" pitchFamily="18" charset="0"/>
              </a:rPr>
              <a:t>Ecovil</a:t>
            </a:r>
            <a:endParaRPr lang="pt-PT" sz="3200" b="1" dirty="0">
              <a:latin typeface="Bodoni MT" panose="02070603080606020203" pitchFamily="18" charset="0"/>
            </a:endParaRPr>
          </a:p>
          <a:p>
            <a:pPr algn="ctr"/>
            <a:r>
              <a:rPr lang="pt-PT" sz="2800" b="1" dirty="0" smtClean="0">
                <a:latin typeface="Bodoni MT" panose="02070603080606020203" pitchFamily="18" charset="0"/>
              </a:rPr>
              <a:t>	</a:t>
            </a:r>
            <a:r>
              <a:rPr lang="pt-PT" sz="2400" b="1" dirty="0" smtClean="0">
                <a:latin typeface="Bodoni MT" panose="02070603080606020203" pitchFamily="18" charset="0"/>
              </a:rPr>
              <a:t>Pontos </a:t>
            </a:r>
            <a:r>
              <a:rPr lang="pt-PT" sz="2400" b="1" dirty="0" smtClean="0">
                <a:latin typeface="Bodoni MT" panose="02070603080606020203" pitchFamily="18" charset="0"/>
              </a:rPr>
              <a:t>fortes e fracos…</a:t>
            </a:r>
            <a:r>
              <a:rPr lang="pt-PT" sz="2000" dirty="0" smtClean="0"/>
              <a:t/>
            </a:r>
            <a:br>
              <a:rPr lang="pt-PT" sz="2000" dirty="0" smtClean="0"/>
            </a:br>
            <a:endParaRPr lang="pt-PT" sz="20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9"/>
          <a:srcRect l="328" t="779" r="49891" b="-779"/>
          <a:stretch/>
        </p:blipFill>
        <p:spPr>
          <a:xfrm>
            <a:off x="355393" y="822289"/>
            <a:ext cx="2072114" cy="17526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9"/>
          <a:srcRect l="48142"/>
          <a:stretch/>
        </p:blipFill>
        <p:spPr>
          <a:xfrm>
            <a:off x="9571721" y="830303"/>
            <a:ext cx="2158549" cy="1752600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9237165" y="2695647"/>
            <a:ext cx="19517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-Grande fragmentação da propriedade;</a:t>
            </a:r>
            <a:endParaRPr lang="pt-PT" dirty="0"/>
          </a:p>
        </p:txBody>
      </p:sp>
      <p:sp>
        <p:nvSpPr>
          <p:cNvPr id="14" name="Rectângulo 13"/>
          <p:cNvSpPr/>
          <p:nvPr/>
        </p:nvSpPr>
        <p:spPr>
          <a:xfrm>
            <a:off x="9114936" y="3779080"/>
            <a:ext cx="20585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 smtClean="0"/>
              <a:t>-Divisões pequenas;</a:t>
            </a:r>
            <a:endParaRPr lang="pt-PT" dirty="0"/>
          </a:p>
        </p:txBody>
      </p:sp>
      <p:sp>
        <p:nvSpPr>
          <p:cNvPr id="15" name="Rectângulo 14"/>
          <p:cNvSpPr/>
          <p:nvPr/>
        </p:nvSpPr>
        <p:spPr>
          <a:xfrm>
            <a:off x="9114936" y="4228240"/>
            <a:ext cx="32235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 smtClean="0"/>
              <a:t>-Exigência de obras de requalificação muito onerosas.</a:t>
            </a:r>
            <a:endParaRPr lang="pt-PT" dirty="0"/>
          </a:p>
        </p:txBody>
      </p:sp>
      <p:sp>
        <p:nvSpPr>
          <p:cNvPr id="17" name="Rectângulo 16"/>
          <p:cNvSpPr/>
          <p:nvPr/>
        </p:nvSpPr>
        <p:spPr>
          <a:xfrm>
            <a:off x="355393" y="2695986"/>
            <a:ext cx="20776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 smtClean="0"/>
              <a:t>-Localização central;</a:t>
            </a:r>
            <a:endParaRPr lang="pt-PT" dirty="0"/>
          </a:p>
        </p:txBody>
      </p:sp>
      <p:sp>
        <p:nvSpPr>
          <p:cNvPr id="18" name="Rectângulo 17"/>
          <p:cNvSpPr/>
          <p:nvPr/>
        </p:nvSpPr>
        <p:spPr>
          <a:xfrm>
            <a:off x="368410" y="3421776"/>
            <a:ext cx="21784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 smtClean="0"/>
              <a:t>-Centro comercial de primeira geração com espaços devolutos;</a:t>
            </a:r>
            <a:endParaRPr lang="pt-PT" dirty="0"/>
          </a:p>
        </p:txBody>
      </p:sp>
      <p:sp>
        <p:nvSpPr>
          <p:cNvPr id="20" name="Rectângulo 19"/>
          <p:cNvSpPr/>
          <p:nvPr/>
        </p:nvSpPr>
        <p:spPr>
          <a:xfrm>
            <a:off x="368410" y="4689905"/>
            <a:ext cx="3018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 smtClean="0"/>
              <a:t>-Edifício de grande dimensão; </a:t>
            </a:r>
            <a:endParaRPr lang="pt-PT" dirty="0"/>
          </a:p>
        </p:txBody>
      </p:sp>
      <p:sp>
        <p:nvSpPr>
          <p:cNvPr id="21" name="Rectângulo 20"/>
          <p:cNvSpPr/>
          <p:nvPr/>
        </p:nvSpPr>
        <p:spPr>
          <a:xfrm>
            <a:off x="355394" y="5103174"/>
            <a:ext cx="35040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 smtClean="0"/>
              <a:t>-Próximo do </a:t>
            </a:r>
            <a:r>
              <a:rPr lang="pt-PT" i="1" dirty="0" smtClean="0"/>
              <a:t>Conservatório de música .</a:t>
            </a:r>
            <a:endParaRPr lang="pt-PT" i="1" dirty="0"/>
          </a:p>
        </p:txBody>
      </p:sp>
      <p:sp>
        <p:nvSpPr>
          <p:cNvPr id="19" name="CaixaDeTexto 18"/>
          <p:cNvSpPr txBox="1"/>
          <p:nvPr/>
        </p:nvSpPr>
        <p:spPr>
          <a:xfrm>
            <a:off x="784504" y="6442502"/>
            <a:ext cx="274834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b="1" dirty="0" smtClean="0"/>
              <a:t>Fig. 6</a:t>
            </a:r>
            <a:r>
              <a:rPr lang="pt-PT" sz="1050" dirty="0" smtClean="0"/>
              <a:t>– Montagem de fotos do Centro Comercial </a:t>
            </a:r>
            <a:r>
              <a:rPr lang="pt-PT" sz="1050" dirty="0" err="1" smtClean="0"/>
              <a:t>Ecovil</a:t>
            </a:r>
            <a:r>
              <a:rPr lang="pt-PT" sz="1050" dirty="0" smtClean="0"/>
              <a:t>.</a:t>
            </a:r>
            <a:endParaRPr lang="pt-PT" sz="1050" dirty="0"/>
          </a:p>
        </p:txBody>
      </p:sp>
      <p:sp>
        <p:nvSpPr>
          <p:cNvPr id="22" name="Rectângulo 21"/>
          <p:cNvSpPr/>
          <p:nvPr/>
        </p:nvSpPr>
        <p:spPr>
          <a:xfrm>
            <a:off x="368410" y="3052444"/>
            <a:ext cx="23315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 smtClean="0"/>
              <a:t>-Está na zona histórica;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36937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C:\Users\Elsa\Pictures\sem nome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261" y="334593"/>
            <a:ext cx="1234746" cy="516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m 5" descr="C:\Users\Elsa\Pictures\sem nome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8642" y="365073"/>
            <a:ext cx="736285" cy="457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m 6" descr="C:\Users\Elsa\Pictures\sem nome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97134" y="517820"/>
            <a:ext cx="1831784" cy="3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://engiprof.com/uploads/LOGO%20ESEN%20sem%20fund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71" y="192640"/>
            <a:ext cx="1092779" cy="62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9716" y="141619"/>
            <a:ext cx="826206" cy="826206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1656" y="85172"/>
            <a:ext cx="713027" cy="100908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785" y="1833301"/>
            <a:ext cx="4813305" cy="4813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CaixaDeTexto 1"/>
          <p:cNvSpPr txBox="1"/>
          <p:nvPr/>
        </p:nvSpPr>
        <p:spPr>
          <a:xfrm>
            <a:off x="9504184" y="3672731"/>
            <a:ext cx="1712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-Vendido.</a:t>
            </a:r>
            <a:endParaRPr lang="pt-PT" dirty="0"/>
          </a:p>
        </p:txBody>
      </p:sp>
      <p:sp>
        <p:nvSpPr>
          <p:cNvPr id="3" name="CaixaDeTexto 2"/>
          <p:cNvSpPr txBox="1"/>
          <p:nvPr/>
        </p:nvSpPr>
        <p:spPr>
          <a:xfrm>
            <a:off x="502926" y="3267927"/>
            <a:ext cx="2012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-Valor arquitetónico;</a:t>
            </a:r>
            <a:endParaRPr lang="pt-PT" dirty="0"/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9"/>
          <a:srcRect l="328" t="779" r="49891" b="-779"/>
          <a:stretch/>
        </p:blipFill>
        <p:spPr>
          <a:xfrm>
            <a:off x="355393" y="822289"/>
            <a:ext cx="2072114" cy="1752600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9"/>
          <a:srcRect l="48142"/>
          <a:stretch/>
        </p:blipFill>
        <p:spPr>
          <a:xfrm>
            <a:off x="9571721" y="830303"/>
            <a:ext cx="2158549" cy="1752600"/>
          </a:xfrm>
          <a:prstGeom prst="rect">
            <a:avLst/>
          </a:prstGeom>
        </p:spPr>
      </p:pic>
      <p:sp>
        <p:nvSpPr>
          <p:cNvPr id="4" name="Rectângulo 3"/>
          <p:cNvSpPr/>
          <p:nvPr/>
        </p:nvSpPr>
        <p:spPr>
          <a:xfrm>
            <a:off x="569140" y="3856298"/>
            <a:ext cx="17415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 smtClean="0"/>
              <a:t>-Boa localização;</a:t>
            </a:r>
            <a:endParaRPr lang="pt-PT" dirty="0"/>
          </a:p>
        </p:txBody>
      </p:sp>
      <p:sp>
        <p:nvSpPr>
          <p:cNvPr id="12" name="Rectângulo 11"/>
          <p:cNvSpPr/>
          <p:nvPr/>
        </p:nvSpPr>
        <p:spPr>
          <a:xfrm>
            <a:off x="569140" y="4675909"/>
            <a:ext cx="29120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 smtClean="0"/>
              <a:t>-Lugar tranquilo e inspirador;</a:t>
            </a:r>
            <a:endParaRPr lang="pt-PT" dirty="0"/>
          </a:p>
        </p:txBody>
      </p:sp>
      <p:sp>
        <p:nvSpPr>
          <p:cNvPr id="13" name="Rectângulo 12"/>
          <p:cNvSpPr/>
          <p:nvPr/>
        </p:nvSpPr>
        <p:spPr>
          <a:xfrm>
            <a:off x="569140" y="5179435"/>
            <a:ext cx="19800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 smtClean="0"/>
              <a:t>-Grande dimensão;</a:t>
            </a:r>
            <a:endParaRPr lang="pt-PT" dirty="0"/>
          </a:p>
        </p:txBody>
      </p:sp>
      <p:sp>
        <p:nvSpPr>
          <p:cNvPr id="16" name="Rectângulo 15"/>
          <p:cNvSpPr/>
          <p:nvPr/>
        </p:nvSpPr>
        <p:spPr>
          <a:xfrm>
            <a:off x="569140" y="5868182"/>
            <a:ext cx="28246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 smtClean="0"/>
              <a:t>-Parque de estacionamento.</a:t>
            </a:r>
            <a:endParaRPr lang="pt-PT" dirty="0"/>
          </a:p>
        </p:txBody>
      </p:sp>
      <p:sp>
        <p:nvSpPr>
          <p:cNvPr id="17" name="Rectângulo 16"/>
          <p:cNvSpPr/>
          <p:nvPr/>
        </p:nvSpPr>
        <p:spPr>
          <a:xfrm>
            <a:off x="9504184" y="3270140"/>
            <a:ext cx="2260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 smtClean="0"/>
              <a:t>-Ligeiras degradações;</a:t>
            </a:r>
            <a:endParaRPr lang="pt-PT" dirty="0"/>
          </a:p>
        </p:txBody>
      </p:sp>
      <p:sp>
        <p:nvSpPr>
          <p:cNvPr id="19" name="Rectângulo 18"/>
          <p:cNvSpPr/>
          <p:nvPr/>
        </p:nvSpPr>
        <p:spPr>
          <a:xfrm>
            <a:off x="502926" y="2582903"/>
            <a:ext cx="25198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 smtClean="0"/>
              <a:t>-Perto do Teatro </a:t>
            </a:r>
            <a:r>
              <a:rPr lang="pt-PT" i="1" dirty="0" smtClean="0"/>
              <a:t>Viriato </a:t>
            </a:r>
            <a:r>
              <a:rPr lang="pt-PT" dirty="0" smtClean="0"/>
              <a:t>e</a:t>
            </a:r>
            <a:r>
              <a:rPr lang="pt-PT" i="1" dirty="0" smtClean="0"/>
              <a:t> Lugar Presente;</a:t>
            </a:r>
            <a:endParaRPr lang="pt-PT" i="1" dirty="0"/>
          </a:p>
        </p:txBody>
      </p:sp>
      <p:sp>
        <p:nvSpPr>
          <p:cNvPr id="20" name="Título 1"/>
          <p:cNvSpPr txBox="1">
            <a:spLocks/>
          </p:cNvSpPr>
          <p:nvPr/>
        </p:nvSpPr>
        <p:spPr>
          <a:xfrm>
            <a:off x="750571" y="1043821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PT" sz="3200" b="1" dirty="0" smtClean="0">
                <a:latin typeface="Bodoni MT" panose="02070603080606020203" pitchFamily="18" charset="0"/>
              </a:rPr>
              <a:t>Casa dos “Pais”</a:t>
            </a:r>
            <a:endParaRPr lang="pt-PT" sz="3200" b="1" dirty="0">
              <a:latin typeface="Bodoni MT" panose="02070603080606020203" pitchFamily="18" charset="0"/>
            </a:endParaRPr>
          </a:p>
          <a:p>
            <a:pPr algn="ctr"/>
            <a:r>
              <a:rPr lang="pt-PT" sz="2400" b="1" dirty="0" smtClean="0">
                <a:latin typeface="Bodoni MT" panose="02070603080606020203" pitchFamily="18" charset="0"/>
              </a:rPr>
              <a:t>Pontos </a:t>
            </a:r>
            <a:r>
              <a:rPr lang="pt-PT" sz="2400" b="1" dirty="0" smtClean="0">
                <a:latin typeface="Bodoni MT" panose="02070603080606020203" pitchFamily="18" charset="0"/>
              </a:rPr>
              <a:t>fortes e fracos…</a:t>
            </a:r>
            <a:r>
              <a:rPr lang="pt-PT" sz="2000" dirty="0" smtClean="0"/>
              <a:t/>
            </a:r>
            <a:br>
              <a:rPr lang="pt-PT" sz="2000" dirty="0" smtClean="0"/>
            </a:br>
            <a:endParaRPr lang="pt-PT" sz="2000" dirty="0"/>
          </a:p>
        </p:txBody>
      </p:sp>
      <p:sp>
        <p:nvSpPr>
          <p:cNvPr id="21" name="Rectângulo 20"/>
          <p:cNvSpPr/>
          <p:nvPr/>
        </p:nvSpPr>
        <p:spPr>
          <a:xfrm>
            <a:off x="584535" y="4225630"/>
            <a:ext cx="23315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 smtClean="0"/>
              <a:t>-Está na zona histórica;</a:t>
            </a:r>
            <a:endParaRPr lang="pt-PT" dirty="0"/>
          </a:p>
        </p:txBody>
      </p:sp>
      <p:sp>
        <p:nvSpPr>
          <p:cNvPr id="22" name="CaixaDeTexto 21"/>
          <p:cNvSpPr txBox="1"/>
          <p:nvPr/>
        </p:nvSpPr>
        <p:spPr>
          <a:xfrm>
            <a:off x="1141503" y="6460453"/>
            <a:ext cx="27483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b="1" dirty="0" smtClean="0"/>
              <a:t>Fig. </a:t>
            </a:r>
            <a:r>
              <a:rPr lang="pt-PT" sz="1050" b="1" dirty="0"/>
              <a:t>7</a:t>
            </a:r>
            <a:r>
              <a:rPr lang="pt-PT" sz="1050" dirty="0" smtClean="0"/>
              <a:t>– Montagem da Casa dos “Pais”.</a:t>
            </a:r>
            <a:endParaRPr lang="pt-PT" sz="1050" dirty="0"/>
          </a:p>
        </p:txBody>
      </p:sp>
    </p:spTree>
    <p:extLst>
      <p:ext uri="{BB962C8B-B14F-4D97-AF65-F5344CB8AC3E}">
        <p14:creationId xmlns:p14="http://schemas.microsoft.com/office/powerpoint/2010/main" val="350798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C:\Users\Elsa\Pictures\sem nome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261" y="334593"/>
            <a:ext cx="1234746" cy="516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m 5" descr="C:\Users\Elsa\Pictures\sem nome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8642" y="365073"/>
            <a:ext cx="736285" cy="457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m 6" descr="C:\Users\Elsa\Pictures\sem nome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97134" y="517820"/>
            <a:ext cx="1831784" cy="3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://engiprof.com/uploads/LOGO%20ESEN%20sem%20fund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71" y="192640"/>
            <a:ext cx="1092779" cy="62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9716" y="141619"/>
            <a:ext cx="826206" cy="826206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1656" y="85172"/>
            <a:ext cx="713027" cy="100908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728" y="2203370"/>
            <a:ext cx="4461840" cy="44618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9"/>
          <a:srcRect l="328" t="779" r="49891" b="-779"/>
          <a:stretch/>
        </p:blipFill>
        <p:spPr>
          <a:xfrm>
            <a:off x="355393" y="822289"/>
            <a:ext cx="2072114" cy="175260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9"/>
          <a:srcRect l="48142"/>
          <a:stretch/>
        </p:blipFill>
        <p:spPr>
          <a:xfrm>
            <a:off x="9571721" y="830303"/>
            <a:ext cx="2158549" cy="1752600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750571" y="2691245"/>
            <a:ext cx="227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-Localização central;</a:t>
            </a:r>
            <a:endParaRPr lang="pt-PT" dirty="0"/>
          </a:p>
        </p:txBody>
      </p:sp>
      <p:sp>
        <p:nvSpPr>
          <p:cNvPr id="3" name="Rectângulo 2"/>
          <p:cNvSpPr/>
          <p:nvPr/>
        </p:nvSpPr>
        <p:spPr>
          <a:xfrm>
            <a:off x="689318" y="3348243"/>
            <a:ext cx="2169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 smtClean="0"/>
              <a:t>-Valor arquitetónico; </a:t>
            </a:r>
            <a:endParaRPr lang="pt-PT" dirty="0"/>
          </a:p>
        </p:txBody>
      </p:sp>
      <p:sp>
        <p:nvSpPr>
          <p:cNvPr id="13" name="Rectângulo 12"/>
          <p:cNvSpPr/>
          <p:nvPr/>
        </p:nvSpPr>
        <p:spPr>
          <a:xfrm>
            <a:off x="750571" y="4073838"/>
            <a:ext cx="1646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 smtClean="0"/>
              <a:t>-Boa dimensão;</a:t>
            </a:r>
            <a:endParaRPr lang="pt-PT" dirty="0"/>
          </a:p>
        </p:txBody>
      </p:sp>
      <p:sp>
        <p:nvSpPr>
          <p:cNvPr id="15" name="Rectângulo 14"/>
          <p:cNvSpPr/>
          <p:nvPr/>
        </p:nvSpPr>
        <p:spPr>
          <a:xfrm>
            <a:off x="8822581" y="2646267"/>
            <a:ext cx="25223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 smtClean="0"/>
              <a:t>-Afastado de locais relacionados com a arte;</a:t>
            </a:r>
            <a:endParaRPr lang="pt-PT" i="1" dirty="0"/>
          </a:p>
        </p:txBody>
      </p:sp>
      <p:sp>
        <p:nvSpPr>
          <p:cNvPr id="17" name="Rectângulo 16"/>
          <p:cNvSpPr/>
          <p:nvPr/>
        </p:nvSpPr>
        <p:spPr>
          <a:xfrm>
            <a:off x="8964086" y="4064958"/>
            <a:ext cx="11872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 smtClean="0"/>
              <a:t>-Particular.</a:t>
            </a:r>
            <a:endParaRPr lang="pt-PT" i="1" dirty="0"/>
          </a:p>
        </p:txBody>
      </p:sp>
      <p:sp>
        <p:nvSpPr>
          <p:cNvPr id="19" name="Título 1"/>
          <p:cNvSpPr txBox="1">
            <a:spLocks/>
          </p:cNvSpPr>
          <p:nvPr/>
        </p:nvSpPr>
        <p:spPr>
          <a:xfrm>
            <a:off x="750571" y="1043821"/>
            <a:ext cx="10515600" cy="132556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PT" sz="3200" b="1" dirty="0" smtClean="0">
                <a:latin typeface="Bodoni MT" panose="02070603080606020203" pitchFamily="18" charset="0"/>
              </a:rPr>
              <a:t>Casa Privada na Rua Alberto Sampaio</a:t>
            </a:r>
            <a:endParaRPr lang="pt-PT" sz="3200" b="1" dirty="0">
              <a:latin typeface="Bodoni MT" panose="02070603080606020203" pitchFamily="18" charset="0"/>
            </a:endParaRPr>
          </a:p>
          <a:p>
            <a:pPr algn="ctr"/>
            <a:r>
              <a:rPr lang="pt-PT" sz="2800" b="1" dirty="0" smtClean="0">
                <a:latin typeface="Bodoni MT" panose="02070603080606020203" pitchFamily="18" charset="0"/>
              </a:rPr>
              <a:t>	</a:t>
            </a:r>
            <a:r>
              <a:rPr lang="pt-PT" sz="2400" b="1" dirty="0" smtClean="0">
                <a:latin typeface="Bodoni MT" panose="02070603080606020203" pitchFamily="18" charset="0"/>
              </a:rPr>
              <a:t>Pontos </a:t>
            </a:r>
            <a:r>
              <a:rPr lang="pt-PT" sz="2400" b="1" dirty="0" smtClean="0">
                <a:latin typeface="Bodoni MT" panose="02070603080606020203" pitchFamily="18" charset="0"/>
              </a:rPr>
              <a:t>fortes e fracos…</a:t>
            </a:r>
            <a:r>
              <a:rPr lang="pt-PT" sz="3600" dirty="0" smtClean="0"/>
              <a:t/>
            </a:r>
            <a:br>
              <a:rPr lang="pt-PT" sz="3600" dirty="0" smtClean="0"/>
            </a:br>
            <a:endParaRPr lang="pt-PT" sz="3600" dirty="0"/>
          </a:p>
        </p:txBody>
      </p:sp>
      <p:sp>
        <p:nvSpPr>
          <p:cNvPr id="20" name="Rectângulo 19"/>
          <p:cNvSpPr/>
          <p:nvPr/>
        </p:nvSpPr>
        <p:spPr>
          <a:xfrm>
            <a:off x="799123" y="4812502"/>
            <a:ext cx="32887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 smtClean="0"/>
              <a:t>-Em bom estado de conservação;</a:t>
            </a:r>
            <a:endParaRPr lang="pt-PT" dirty="0"/>
          </a:p>
        </p:txBody>
      </p:sp>
      <p:sp>
        <p:nvSpPr>
          <p:cNvPr id="21" name="Rectângulo 20"/>
          <p:cNvSpPr/>
          <p:nvPr/>
        </p:nvSpPr>
        <p:spPr>
          <a:xfrm>
            <a:off x="902969" y="5371528"/>
            <a:ext cx="14850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 smtClean="0"/>
              <a:t>-Está à venda.</a:t>
            </a:r>
            <a:endParaRPr lang="pt-PT" dirty="0"/>
          </a:p>
        </p:txBody>
      </p:sp>
      <p:sp>
        <p:nvSpPr>
          <p:cNvPr id="22" name="Rectângulo 21"/>
          <p:cNvSpPr/>
          <p:nvPr/>
        </p:nvSpPr>
        <p:spPr>
          <a:xfrm>
            <a:off x="8856962" y="3532909"/>
            <a:ext cx="2757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 smtClean="0"/>
              <a:t>-Está fora da zona histórica;</a:t>
            </a:r>
            <a:endParaRPr lang="pt-PT" dirty="0"/>
          </a:p>
        </p:txBody>
      </p:sp>
      <p:sp>
        <p:nvSpPr>
          <p:cNvPr id="23" name="CaixaDeTexto 22"/>
          <p:cNvSpPr txBox="1"/>
          <p:nvPr/>
        </p:nvSpPr>
        <p:spPr>
          <a:xfrm>
            <a:off x="1373151" y="6252704"/>
            <a:ext cx="274834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b="1" dirty="0" smtClean="0"/>
              <a:t>Fig. 8</a:t>
            </a:r>
            <a:r>
              <a:rPr lang="pt-PT" sz="1050" dirty="0" smtClean="0"/>
              <a:t>– Montagem de fotos da Casa Privada na Rua Alberto Sampaio.</a:t>
            </a:r>
            <a:endParaRPr lang="pt-PT" sz="1050" dirty="0"/>
          </a:p>
        </p:txBody>
      </p:sp>
    </p:spTree>
    <p:extLst>
      <p:ext uri="{BB962C8B-B14F-4D97-AF65-F5344CB8AC3E}">
        <p14:creationId xmlns:p14="http://schemas.microsoft.com/office/powerpoint/2010/main" val="247101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1068</TotalTime>
  <Words>749</Words>
  <Application>Microsoft Office PowerPoint</Application>
  <PresentationFormat>Personalizados</PresentationFormat>
  <Paragraphs>126</Paragraphs>
  <Slides>12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12</vt:i4>
      </vt:variant>
    </vt:vector>
  </HeadingPairs>
  <TitlesOfParts>
    <vt:vector size="13" baseType="lpstr">
      <vt:lpstr>Tema do Office</vt:lpstr>
      <vt:lpstr>Criação de uma escola de artes Low Cost  em Viseu</vt:lpstr>
      <vt:lpstr>Apresentação do PowerPoint</vt:lpstr>
      <vt:lpstr>Metodologia</vt:lpstr>
      <vt:lpstr>Opinião dos inquiridos…</vt:lpstr>
      <vt:lpstr>Opinião dos inquiridos…</vt:lpstr>
      <vt:lpstr>Hipóteses de localização da escola de artes…</vt:lpstr>
      <vt:lpstr>Apresentação do PowerPoint</vt:lpstr>
      <vt:lpstr>Apresentação do PowerPoint</vt:lpstr>
      <vt:lpstr>Apresentação do PowerPoint</vt:lpstr>
      <vt:lpstr>Apresentação do PowerPoint</vt:lpstr>
      <vt:lpstr>A nossa proposta…</vt:lpstr>
      <vt:lpstr>Webgrafia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Élia</dc:creator>
  <cp:lastModifiedBy>Isabel</cp:lastModifiedBy>
  <cp:revision>104</cp:revision>
  <dcterms:created xsi:type="dcterms:W3CDTF">2015-04-09T23:07:51Z</dcterms:created>
  <dcterms:modified xsi:type="dcterms:W3CDTF">2015-04-23T01:09:46Z</dcterms:modified>
</cp:coreProperties>
</file>