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4660"/>
  </p:normalViewPr>
  <p:slideViewPr>
    <p:cSldViewPr>
      <p:cViewPr>
        <p:scale>
          <a:sx n="71" d="100"/>
          <a:sy n="71" d="100"/>
        </p:scale>
        <p:origin x="-210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 sz="2400" dirty="0"/>
              <a:t>Concorda que o </a:t>
            </a:r>
            <a:r>
              <a:rPr lang="pt-PT" sz="2400" dirty="0" smtClean="0"/>
              <a:t>Parque </a:t>
            </a:r>
            <a:r>
              <a:rPr lang="pt-PT" sz="2400" dirty="0"/>
              <a:t>de Campismo seja requalificado?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Concorda que o Paque de Campismo seja requalificado?</c:v>
                </c:pt>
              </c:strCache>
            </c:strRef>
          </c:tx>
          <c:cat>
            <c:strRef>
              <c:f>Folha1!$A$2:$A$5</c:f>
              <c:strCache>
                <c:ptCount val="2"/>
                <c:pt idx="0">
                  <c:v>SIM </c:v>
                </c:pt>
                <c:pt idx="1">
                  <c:v>NÃO</c:v>
                </c:pt>
              </c:strCache>
            </c:strRef>
          </c:cat>
          <c:val>
            <c:numRef>
              <c:f>Folha1!$B$2:$B$5</c:f>
              <c:numCache>
                <c:formatCode>0.00%</c:formatCode>
                <c:ptCount val="4"/>
                <c:pt idx="0">
                  <c:v>0.78700000000000003</c:v>
                </c:pt>
                <c:pt idx="1">
                  <c:v>0.21300000000000008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 sz="2400" dirty="0"/>
              <a:t>Concorda com a criação de uma piscina/parque de merendas no Parque de Campismo?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Concorda com a criação de uma piscina/parque de merendas no Parque de Campismo?</c:v>
                </c:pt>
              </c:strCache>
            </c:strRef>
          </c:tx>
          <c:cat>
            <c:numRef>
              <c:f>Folha1!$A$2:$A$5</c:f>
              <c:numCache>
                <c:formatCode>General</c:formatCode>
                <c:ptCount val="4"/>
              </c:numCache>
            </c:numRef>
          </c:cat>
          <c:val>
            <c:numRef>
              <c:f>Folha1!$B$2:$B$5</c:f>
              <c:numCache>
                <c:formatCode>0.00%</c:formatCode>
                <c:ptCount val="4"/>
                <c:pt idx="0">
                  <c:v>0.85300000000000031</c:v>
                </c:pt>
                <c:pt idx="1">
                  <c:v>0.15700000000000008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0.74576</cdr:x>
      <cdr:y>0.38981</cdr:y>
    </cdr:from>
    <cdr:to>
      <cdr:x>0.7812</cdr:x>
      <cdr:y>0.44296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6336704" y="1584176"/>
          <a:ext cx="301106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  <cdr:relSizeAnchor xmlns:cdr="http://schemas.openxmlformats.org/drawingml/2006/chartDrawing">
    <cdr:from>
      <cdr:x>0.78814</cdr:x>
      <cdr:y>0.37209</cdr:y>
    </cdr:from>
    <cdr:to>
      <cdr:x>0.98305</cdr:x>
      <cdr:y>0.44296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696744" y="1512168"/>
          <a:ext cx="165618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2000" dirty="0" smtClean="0"/>
            <a:t>SIM</a:t>
          </a:r>
          <a:endParaRPr lang="pt-PT" sz="2000" dirty="0"/>
        </a:p>
      </cdr:txBody>
    </cdr:sp>
  </cdr:relSizeAnchor>
  <cdr:relSizeAnchor xmlns:cdr="http://schemas.openxmlformats.org/drawingml/2006/chartDrawing">
    <cdr:from>
      <cdr:x>0.74576</cdr:x>
      <cdr:y>0.51384</cdr:y>
    </cdr:from>
    <cdr:to>
      <cdr:x>0.77966</cdr:x>
      <cdr:y>0.56699</cdr:y>
    </cdr:to>
    <cdr:sp macro="" textlink="">
      <cdr:nvSpPr>
        <cdr:cNvPr id="4" name="Rectângulo 3"/>
        <cdr:cNvSpPr/>
      </cdr:nvSpPr>
      <cdr:spPr>
        <a:xfrm xmlns:a="http://schemas.openxmlformats.org/drawingml/2006/main">
          <a:off x="6336704" y="2088232"/>
          <a:ext cx="288032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  <cdr:relSizeAnchor xmlns:cdr="http://schemas.openxmlformats.org/drawingml/2006/chartDrawing">
    <cdr:from>
      <cdr:x>0.78814</cdr:x>
      <cdr:y>0.49612</cdr:y>
    </cdr:from>
    <cdr:to>
      <cdr:x>0.98305</cdr:x>
      <cdr:y>0.56699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6696744" y="2016224"/>
          <a:ext cx="165618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2000" dirty="0" smtClean="0"/>
            <a:t>NÃO</a:t>
          </a:r>
          <a:endParaRPr lang="pt-PT" sz="2000" dirty="0"/>
        </a:p>
      </cdr:txBody>
    </cdr:sp>
  </cdr:relSizeAnchor>
  <cdr:relSizeAnchor xmlns:cdr="http://schemas.openxmlformats.org/drawingml/2006/chartDrawing">
    <cdr:from>
      <cdr:x>0.37706</cdr:x>
      <cdr:y>0.28997</cdr:y>
    </cdr:from>
    <cdr:to>
      <cdr:x>0.49595</cdr:x>
      <cdr:y>0.39628</cdr:y>
    </cdr:to>
    <cdr:sp macro="" textlink="">
      <cdr:nvSpPr>
        <cdr:cNvPr id="6" name="CaixaDeTexto 5"/>
        <cdr:cNvSpPr txBox="1"/>
      </cdr:nvSpPr>
      <cdr:spPr>
        <a:xfrm xmlns:a="http://schemas.openxmlformats.org/drawingml/2006/main" rot="19596215">
          <a:off x="3203858" y="1178449"/>
          <a:ext cx="101017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800" dirty="0" smtClean="0"/>
            <a:t>21,3%</a:t>
          </a:r>
          <a:endParaRPr lang="pt-PT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0.74286</cdr:x>
      <cdr:y>0.38981</cdr:y>
    </cdr:from>
    <cdr:to>
      <cdr:x>0.79048</cdr:x>
      <cdr:y>0.46068</cdr:y>
    </cdr:to>
    <cdr:sp macro="" textlink="">
      <cdr:nvSpPr>
        <cdr:cNvPr id="2" name="Rectângulo 1"/>
        <cdr:cNvSpPr/>
      </cdr:nvSpPr>
      <cdr:spPr>
        <a:xfrm xmlns:a="http://schemas.openxmlformats.org/drawingml/2006/main">
          <a:off x="5616624" y="1584176"/>
          <a:ext cx="360040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  <cdr:relSizeAnchor xmlns:cdr="http://schemas.openxmlformats.org/drawingml/2006/chartDrawing">
    <cdr:from>
      <cdr:x>0.79048</cdr:x>
      <cdr:y>0.37209</cdr:y>
    </cdr:from>
    <cdr:to>
      <cdr:x>0.98095</cdr:x>
      <cdr:y>0.46068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976664" y="1512168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2000" dirty="0" smtClean="0"/>
            <a:t>SIM</a:t>
          </a:r>
          <a:endParaRPr lang="pt-PT" sz="2000" dirty="0"/>
        </a:p>
      </cdr:txBody>
    </cdr:sp>
  </cdr:relSizeAnchor>
  <cdr:relSizeAnchor xmlns:cdr="http://schemas.openxmlformats.org/drawingml/2006/chartDrawing">
    <cdr:from>
      <cdr:x>0.74286</cdr:x>
      <cdr:y>0.51384</cdr:y>
    </cdr:from>
    <cdr:to>
      <cdr:x>0.79048</cdr:x>
      <cdr:y>0.58471</cdr:y>
    </cdr:to>
    <cdr:sp macro="" textlink="">
      <cdr:nvSpPr>
        <cdr:cNvPr id="4" name="Rectângulo 3"/>
        <cdr:cNvSpPr/>
      </cdr:nvSpPr>
      <cdr:spPr>
        <a:xfrm xmlns:a="http://schemas.openxmlformats.org/drawingml/2006/main">
          <a:off x="5616624" y="2088232"/>
          <a:ext cx="360040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  <cdr:relSizeAnchor xmlns:cdr="http://schemas.openxmlformats.org/drawingml/2006/chartDrawing">
    <cdr:from>
      <cdr:x>0.79048</cdr:x>
      <cdr:y>0.51384</cdr:y>
    </cdr:from>
    <cdr:to>
      <cdr:x>0.99048</cdr:x>
      <cdr:y>0.60243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5976664" y="2088232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2000" dirty="0" smtClean="0"/>
            <a:t>NÃO</a:t>
          </a:r>
          <a:endParaRPr lang="pt-PT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ângulo arredondad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ângulo arredondad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ângulo arredondad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ângulo arredondad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3E8DB8-39F1-44FE-A940-A4E97994144A}" type="datetimeFigureOut">
              <a:rPr lang="pt-PT" smtClean="0"/>
              <a:pPr/>
              <a:t>22-04-2015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269009F-1E83-4986-8683-727453B85EE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33265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latin typeface="Calibri" panose="020F0502020204030204" pitchFamily="34" charset="0"/>
              </a:rPr>
              <a:t>Escola Secundária Dona Inês de Castro</a:t>
            </a:r>
          </a:p>
          <a:p>
            <a:pPr algn="ctr"/>
            <a:r>
              <a:rPr lang="pt-PT" sz="2000" dirty="0" smtClean="0">
                <a:latin typeface="Calibri" panose="020F0502020204030204" pitchFamily="34" charset="0"/>
              </a:rPr>
              <a:t>Curso Cientifico-Humanístico de Línguas e Humanidades</a:t>
            </a:r>
          </a:p>
          <a:p>
            <a:pPr algn="ctr"/>
            <a:r>
              <a:rPr lang="pt-PT" sz="2000" dirty="0" smtClean="0">
                <a:latin typeface="Calibri" panose="020F0502020204030204" pitchFamily="34" charset="0"/>
              </a:rPr>
              <a:t>Geografia A – 11ºLHC </a:t>
            </a:r>
            <a:endParaRPr lang="pt-PT" sz="2000" dirty="0"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1556792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Projeto</a:t>
            </a:r>
            <a:r>
              <a:rPr lang="pt-PT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Nós Propomos</a:t>
            </a:r>
          </a:p>
          <a:p>
            <a:pPr algn="ctr"/>
            <a:r>
              <a:rPr lang="pt-PT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Cidadania, Sustentabilidade e Inovação na Educação Geográfica</a:t>
            </a:r>
          </a:p>
          <a:p>
            <a:pPr algn="ctr"/>
            <a:r>
              <a:rPr lang="pt-PT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2014/15</a:t>
            </a:r>
            <a:r>
              <a:rPr lang="pt-PT" sz="3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</a:t>
            </a:r>
            <a:endParaRPr lang="pt-PT" sz="3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15118" y="4917609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 err="1" smtClean="0">
                <a:latin typeface="Calibri" panose="020F0502020204030204" pitchFamily="34" charset="0"/>
              </a:rPr>
              <a:t>Projeto</a:t>
            </a:r>
            <a:r>
              <a:rPr lang="pt-PT" u="sng" dirty="0" smtClean="0">
                <a:latin typeface="Calibri" panose="020F0502020204030204" pitchFamily="34" charset="0"/>
              </a:rPr>
              <a:t> Realizado</a:t>
            </a:r>
            <a:r>
              <a:rPr lang="pt-PT" dirty="0" smtClean="0">
                <a:latin typeface="Calibri" panose="020F0502020204030204" pitchFamily="34" charset="0"/>
              </a:rPr>
              <a:t>:</a:t>
            </a:r>
          </a:p>
          <a:p>
            <a:r>
              <a:rPr lang="pt-PT" dirty="0" smtClean="0">
                <a:latin typeface="Calibri" panose="020F0502020204030204" pitchFamily="34" charset="0"/>
              </a:rPr>
              <a:t>Beatriz Silva </a:t>
            </a:r>
          </a:p>
          <a:p>
            <a:r>
              <a:rPr lang="pt-PT" dirty="0" smtClean="0">
                <a:latin typeface="Calibri" panose="020F0502020204030204" pitchFamily="34" charset="0"/>
              </a:rPr>
              <a:t>Jaqueline Catarino</a:t>
            </a:r>
          </a:p>
          <a:p>
            <a:r>
              <a:rPr lang="pt-PT" dirty="0" smtClean="0">
                <a:latin typeface="Calibri" panose="020F0502020204030204" pitchFamily="34" charset="0"/>
              </a:rPr>
              <a:t>Guilherme Gomes</a:t>
            </a:r>
          </a:p>
          <a:p>
            <a:r>
              <a:rPr lang="pt-PT" dirty="0" smtClean="0">
                <a:latin typeface="Calibri" panose="020F0502020204030204" pitchFamily="34" charset="0"/>
              </a:rPr>
              <a:t>Rita Bernardo</a:t>
            </a:r>
            <a:endParaRPr lang="pt-PT" dirty="0">
              <a:latin typeface="Calibri" panose="020F0502020204030204" pitchFamily="34" charset="0"/>
            </a:endParaRPr>
          </a:p>
        </p:txBody>
      </p:sp>
      <p:pic>
        <p:nvPicPr>
          <p:cNvPr id="1028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1763688" y="116632"/>
            <a:ext cx="66011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6"/>
          <a:stretch/>
        </p:blipFill>
        <p:spPr>
          <a:xfrm>
            <a:off x="2423798" y="3138379"/>
            <a:ext cx="4176464" cy="2234837"/>
          </a:xfrm>
          <a:prstGeom prst="rect">
            <a:avLst/>
          </a:prstGeom>
        </p:spPr>
      </p:pic>
      <p:pic>
        <p:nvPicPr>
          <p:cNvPr id="9" name="Imagem 8" descr="soihfqus.png"/>
          <p:cNvPicPr>
            <a:picLocks noChangeAspect="1"/>
          </p:cNvPicPr>
          <p:nvPr/>
        </p:nvPicPr>
        <p:blipFill>
          <a:blip r:embed="rId4" cstate="print"/>
          <a:srcRect t="24504" r="169"/>
          <a:stretch>
            <a:fillRect/>
          </a:stretch>
        </p:blipFill>
        <p:spPr>
          <a:xfrm>
            <a:off x="251520" y="5589240"/>
            <a:ext cx="5067454" cy="972054"/>
          </a:xfrm>
          <a:prstGeom prst="rect">
            <a:avLst/>
          </a:prstGeom>
        </p:spPr>
      </p:pic>
      <p:pic>
        <p:nvPicPr>
          <p:cNvPr id="10" name="Imagem 9" descr="index.jpg"/>
          <p:cNvPicPr>
            <a:picLocks noChangeAspect="1"/>
          </p:cNvPicPr>
          <p:nvPr/>
        </p:nvPicPr>
        <p:blipFill>
          <a:blip r:embed="rId5" cstate="print"/>
          <a:srcRect t="12411" r="14350" b="13361"/>
          <a:stretch>
            <a:fillRect/>
          </a:stretch>
        </p:blipFill>
        <p:spPr>
          <a:xfrm>
            <a:off x="2802768" y="5589240"/>
            <a:ext cx="859532" cy="97205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37811" y="63766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</a:t>
            </a:r>
            <a:endParaRPr lang="pt-PT" dirty="0"/>
          </a:p>
        </p:txBody>
      </p:sp>
      <p:pic>
        <p:nvPicPr>
          <p:cNvPr id="11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45" y="5700558"/>
            <a:ext cx="509270" cy="71691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92932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547664" y="28609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cxnSp>
        <p:nvCxnSpPr>
          <p:cNvPr id="6" name="Conexão recta 5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83568" y="885346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Parque de merendas ( 6 bancos de madeira):</a:t>
            </a:r>
          </a:p>
          <a:p>
            <a:endParaRPr lang="pt-PT" sz="2000" b="1" dirty="0" smtClean="0"/>
          </a:p>
          <a:p>
            <a:pPr>
              <a:buFont typeface="Wingdings" pitchFamily="2" charset="2"/>
              <a:buChar char="v"/>
            </a:pPr>
            <a:r>
              <a:rPr lang="pt-PT" sz="2000" b="1" dirty="0" smtClean="0"/>
              <a:t>  </a:t>
            </a:r>
            <a:r>
              <a:rPr lang="pt-PT" sz="2000" dirty="0" smtClean="0"/>
              <a:t>Cada banco: 400€</a:t>
            </a:r>
          </a:p>
          <a:p>
            <a:endParaRPr lang="pt-PT" sz="2000" dirty="0" smtClean="0"/>
          </a:p>
          <a:p>
            <a:pPr>
              <a:buFont typeface="Wingdings" pitchFamily="2" charset="2"/>
              <a:buChar char="v"/>
            </a:pPr>
            <a:endParaRPr lang="pt-PT" sz="2000" b="1" u="sng" dirty="0" smtClean="0"/>
          </a:p>
          <a:p>
            <a:pPr>
              <a:buFont typeface="Wingdings" pitchFamily="2" charset="2"/>
              <a:buChar char="v"/>
            </a:pPr>
            <a:endParaRPr lang="pt-PT" sz="2000" b="1" u="sng" dirty="0" smtClean="0"/>
          </a:p>
          <a:p>
            <a:pPr>
              <a:buFont typeface="Wingdings" pitchFamily="2" charset="2"/>
              <a:buChar char="v"/>
            </a:pPr>
            <a:endParaRPr lang="pt-PT" sz="2000" b="1" u="sng" dirty="0" smtClean="0"/>
          </a:p>
          <a:p>
            <a:endParaRPr lang="pt-PT" sz="2000" b="1" u="sng" dirty="0" smtClean="0"/>
          </a:p>
          <a:p>
            <a:endParaRPr lang="pt-PT" sz="2000" b="1" u="sng" dirty="0" smtClean="0"/>
          </a:p>
          <a:p>
            <a:endParaRPr lang="pt-PT" sz="2000" dirty="0" smtClean="0"/>
          </a:p>
          <a:p>
            <a:endParaRPr lang="pt-PT" sz="2000" b="1" u="sng" dirty="0" smtClean="0"/>
          </a:p>
          <a:p>
            <a:endParaRPr lang="pt-PT" sz="2000" b="1" u="sng" dirty="0"/>
          </a:p>
          <a:p>
            <a:endParaRPr lang="pt-PT" sz="2000" b="1" u="sng" dirty="0" smtClean="0"/>
          </a:p>
          <a:p>
            <a:endParaRPr lang="pt-PT" sz="2000" b="1" u="sng" dirty="0"/>
          </a:p>
          <a:p>
            <a:endParaRPr lang="pt-PT" sz="2000" b="1" u="sng" dirty="0" smtClean="0"/>
          </a:p>
          <a:p>
            <a:endParaRPr lang="pt-PT" sz="2000" b="1" u="sng" dirty="0" smtClean="0"/>
          </a:p>
        </p:txBody>
      </p:sp>
      <p:pic>
        <p:nvPicPr>
          <p:cNvPr id="8" name="Imagem 7" descr="parque de merendas da pena.jpg"/>
          <p:cNvPicPr>
            <a:picLocks noChangeAspect="1"/>
          </p:cNvPicPr>
          <p:nvPr/>
        </p:nvPicPr>
        <p:blipFill>
          <a:blip r:embed="rId3" cstate="print"/>
          <a:srcRect l="46033" t="39457" b="3550"/>
          <a:stretch>
            <a:fillRect/>
          </a:stretch>
        </p:blipFill>
        <p:spPr>
          <a:xfrm>
            <a:off x="3419872" y="1412776"/>
            <a:ext cx="2363755" cy="1872208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323528" y="378904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u="sng" dirty="0"/>
              <a:t>CUSTO TOTAL DO PROJETO:  </a:t>
            </a:r>
            <a:r>
              <a:rPr lang="pt-PT" sz="2400" b="1" u="sng" dirty="0" smtClean="0"/>
              <a:t>8.030€</a:t>
            </a:r>
            <a:endParaRPr lang="pt-PT" sz="2400" b="1" u="sng" dirty="0"/>
          </a:p>
          <a:p>
            <a:endParaRPr lang="pt-PT" sz="2400" b="1" u="sng" dirty="0" smtClean="0"/>
          </a:p>
          <a:p>
            <a:endParaRPr lang="pt-PT" sz="2400" b="1" u="sng" dirty="0"/>
          </a:p>
          <a:p>
            <a:r>
              <a:rPr lang="pt-PT" sz="2400" u="sng" dirty="0"/>
              <a:t>Pagamento do investimento no geral: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/>
              <a:t> Uma das soluções será a abertura da piscina à população com o custo de entrada de 3,50</a:t>
            </a:r>
            <a:r>
              <a:rPr lang="pt-PT" sz="2400" dirty="0" smtClean="0"/>
              <a:t>€.</a:t>
            </a:r>
            <a:endParaRPr lang="pt-PT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8458690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10</a:t>
            </a:r>
            <a:endParaRPr lang="pt-P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u="sng" dirty="0" smtClean="0"/>
              <a:t>Fatores externos ao projeto:</a:t>
            </a:r>
            <a:endParaRPr lang="pt-BR" dirty="0" smtClean="0">
              <a:ln>
                <a:solidFill>
                  <a:schemeClr val="tx1"/>
                </a:solidFill>
              </a:ln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pt-PT" dirty="0" smtClean="0"/>
              <a:t> Condições climatéricas;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pt-PT" dirty="0" smtClean="0"/>
              <a:t> Dificuldades económicas;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pt-PT" dirty="0" smtClean="0"/>
              <a:t> Falta de recursos humanos.</a:t>
            </a:r>
          </a:p>
          <a:p>
            <a:pPr marL="0" indent="0">
              <a:buClrTx/>
              <a:buNone/>
            </a:pPr>
            <a:endParaRPr lang="pt-PT" dirty="0"/>
          </a:p>
          <a:p>
            <a:pPr marL="0" indent="0">
              <a:buClrTx/>
              <a:buNone/>
            </a:pPr>
            <a:endParaRPr lang="pt-PT" dirty="0" smtClean="0"/>
          </a:p>
          <a:p>
            <a:pPr marL="0" indent="0">
              <a:buClrTx/>
              <a:buNone/>
            </a:pPr>
            <a:r>
              <a:rPr lang="pt-PT" u="sng" dirty="0" smtClean="0"/>
              <a:t>O que fazer com que o projeto seja bem sucedido?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pt-PT" dirty="0" smtClean="0"/>
              <a:t> Divulgar de forma correta o projeto;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pt-PT" dirty="0" smtClean="0"/>
              <a:t>Ter espirito empreendedor;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pt-PT" dirty="0"/>
              <a:t> </a:t>
            </a:r>
            <a:r>
              <a:rPr lang="pt-PT" dirty="0" smtClean="0"/>
              <a:t>Saber gerir o lucro e aplic</a:t>
            </a:r>
            <a:r>
              <a:rPr lang="pt-PT" dirty="0"/>
              <a:t>a</a:t>
            </a:r>
            <a:r>
              <a:rPr lang="pt-PT" dirty="0" smtClean="0"/>
              <a:t>-lo da melhor forma;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pt-PT" dirty="0"/>
              <a:t> </a:t>
            </a:r>
            <a:r>
              <a:rPr lang="pt-PT" dirty="0" smtClean="0"/>
              <a:t>Conhecer bem o local onde o projeto se irá realizar.</a:t>
            </a:r>
            <a:endParaRPr lang="pt-BR" dirty="0" smtClean="0"/>
          </a:p>
          <a:p>
            <a:pPr>
              <a:buFont typeface="Wingdings" pitchFamily="2" charset="2"/>
              <a:buChar char="v"/>
            </a:pPr>
            <a:endParaRPr lang="pt-PT" sz="2400" u="sng" dirty="0"/>
          </a:p>
        </p:txBody>
      </p:sp>
      <p:sp>
        <p:nvSpPr>
          <p:cNvPr id="4" name="Rectângulo 3"/>
          <p:cNvSpPr/>
          <p:nvPr/>
        </p:nvSpPr>
        <p:spPr>
          <a:xfrm>
            <a:off x="1547664" y="2606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pic>
        <p:nvPicPr>
          <p:cNvPr id="5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cta 5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8532440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11</a:t>
            </a:r>
            <a:endParaRPr lang="pt-P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547664" y="2606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pic>
        <p:nvPicPr>
          <p:cNvPr id="5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cta 5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82888" y="1556792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u="sng" dirty="0" smtClean="0"/>
              <a:t>Modelo</a:t>
            </a:r>
            <a:r>
              <a:rPr lang="pt-PT" dirty="0" smtClean="0"/>
              <a:t>:</a:t>
            </a:r>
          </a:p>
          <a:p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r="21642" b="18674"/>
          <a:stretch/>
        </p:blipFill>
        <p:spPr>
          <a:xfrm>
            <a:off x="462198" y="2132856"/>
            <a:ext cx="3899124" cy="265854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4032448" cy="26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61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547664" y="18864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cxnSp>
        <p:nvCxnSpPr>
          <p:cNvPr id="6" name="Conexão recta 5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39552" y="141277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 smtClean="0"/>
              <a:t>No que consiste o projeto?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 smtClean="0"/>
              <a:t>O nosso projeto consiste na criação de uma </a:t>
            </a:r>
            <a:r>
              <a:rPr lang="pt-PT" sz="2400" b="1" dirty="0" smtClean="0"/>
              <a:t>piscina aberta a toda a população</a:t>
            </a:r>
            <a:r>
              <a:rPr lang="pt-PT" sz="2400" dirty="0" smtClean="0"/>
              <a:t> </a:t>
            </a:r>
            <a:r>
              <a:rPr lang="pt-PT" sz="2400" b="1" dirty="0" smtClean="0"/>
              <a:t>e um parque de merendas </a:t>
            </a:r>
            <a:r>
              <a:rPr lang="pt-PT" sz="2400" dirty="0" smtClean="0"/>
              <a:t>no Parque de Campismo Municipal de Alcobaça na Avenida Professor Engenheiro Vieira Natividade com uma área de 15000m</a:t>
            </a:r>
            <a:r>
              <a:rPr lang="pt-PT" sz="2400" baseline="30000" dirty="0" smtClean="0"/>
              <a:t>2</a:t>
            </a:r>
            <a:r>
              <a:rPr lang="pt-PT" sz="2400" dirty="0" smtClean="0"/>
              <a:t>.</a:t>
            </a:r>
          </a:p>
          <a:p>
            <a:endParaRPr lang="pt-PT" sz="2400" dirty="0"/>
          </a:p>
        </p:txBody>
      </p:sp>
      <p:pic>
        <p:nvPicPr>
          <p:cNvPr id="7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7544" y="371703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 smtClean="0"/>
              <a:t>Porquê a idealização deste projeto?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 smtClean="0"/>
              <a:t> É necessário referir que um projeto é uma resposta a um determinado problema percebido.  Neste contexto, o atual Parque de Campismo não está em utilização e uma das soluções poderá ser a requalificação do espaço, tornando-o mais ativo, visto que se encontra no centro da cidade e numa zona bastante movimentada, especialmente por jovens.</a:t>
            </a:r>
            <a:endParaRPr lang="pt-PT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8460432" y="6394688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28405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547664" y="2606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cxnSp>
        <p:nvCxnSpPr>
          <p:cNvPr id="6" name="Conexão recta 5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27584" y="1124744"/>
            <a:ext cx="61206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 smtClean="0"/>
              <a:t>Objetivos do </a:t>
            </a:r>
            <a:r>
              <a:rPr lang="pt-PT" sz="2400" b="1" u="sng" dirty="0" err="1" smtClean="0"/>
              <a:t>projeto</a:t>
            </a:r>
            <a:r>
              <a:rPr lang="pt-PT" sz="2400" b="1" u="sng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Promover a aproximação do participante ao meio natural;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 </a:t>
            </a:r>
            <a:r>
              <a:rPr lang="pt-PT" sz="2400" dirty="0" smtClean="0"/>
              <a:t>Combater a vida sedentária;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 </a:t>
            </a:r>
            <a:r>
              <a:rPr lang="pt-PT" sz="2400" dirty="0" smtClean="0"/>
              <a:t>Promover o desenvolvimento sustentável para a região;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Criar um espaço para o convívio</a:t>
            </a:r>
            <a:r>
              <a:rPr lang="pt-PT" sz="20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smtClean="0"/>
              <a:t> </a:t>
            </a:r>
            <a:r>
              <a:rPr lang="pt-PT" sz="2400" dirty="0" smtClean="0"/>
              <a:t>Dinamização do Parque de Campismo.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5576" y="4365104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 smtClean="0"/>
              <a:t>População- alvo: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 smtClean="0"/>
              <a:t> As atividades deste projeto não têm uma população-alvo específica. Enquadram-se todo o tipo de pessoas, exceto crianças sem acompanhamento de um adulto  que lhe assegure a sua segurança.</a:t>
            </a:r>
          </a:p>
          <a:p>
            <a:endParaRPr lang="pt-PT" sz="2400" dirty="0" smtClean="0"/>
          </a:p>
          <a:p>
            <a:endParaRPr lang="pt-PT" sz="2400" dirty="0"/>
          </a:p>
        </p:txBody>
      </p:sp>
      <p:pic>
        <p:nvPicPr>
          <p:cNvPr id="7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460432" y="6309320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04632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sz="2000" b="1" u="sng" dirty="0" smtClean="0"/>
              <a:t>Metodologia:</a:t>
            </a:r>
          </a:p>
          <a:p>
            <a:pPr>
              <a:buNone/>
            </a:pPr>
            <a:r>
              <a:rPr lang="pt-PT" sz="2000" b="1" u="sng" dirty="0" smtClean="0"/>
              <a:t>1.</a:t>
            </a:r>
            <a:r>
              <a:rPr lang="pt-PT" sz="2000" dirty="0" smtClean="0"/>
              <a:t>Inquéritos:</a:t>
            </a:r>
          </a:p>
          <a:p>
            <a:pPr marL="457200" indent="-457200">
              <a:buNone/>
            </a:pPr>
            <a:endParaRPr lang="pt-PT" sz="2000" dirty="0"/>
          </a:p>
        </p:txBody>
      </p:sp>
      <p:sp>
        <p:nvSpPr>
          <p:cNvPr id="4" name="Rectângulo 3"/>
          <p:cNvSpPr/>
          <p:nvPr/>
        </p:nvSpPr>
        <p:spPr>
          <a:xfrm>
            <a:off x="1547664" y="2606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pic>
        <p:nvPicPr>
          <p:cNvPr id="5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cta 5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49553899"/>
              </p:ext>
            </p:extLst>
          </p:nvPr>
        </p:nvGraphicFramePr>
        <p:xfrm>
          <a:off x="179512" y="2348880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 rot="20831692">
            <a:off x="4065136" y="5852253"/>
            <a:ext cx="101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78,7%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8532440" y="63297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4</a:t>
            </a:r>
            <a:endParaRPr lang="pt-P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547664" y="2606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pic>
        <p:nvPicPr>
          <p:cNvPr id="5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cta 5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75564406"/>
              </p:ext>
            </p:extLst>
          </p:nvPr>
        </p:nvGraphicFramePr>
        <p:xfrm>
          <a:off x="395536" y="1556792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 rot="20583719">
            <a:off x="4139952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85,3%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 rot="20206827">
            <a:off x="3419872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15,7%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8532440" y="630932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5</a:t>
            </a:r>
            <a:endParaRPr lang="pt-P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27584" y="126876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400" dirty="0" smtClean="0"/>
              <a:t>2.Observação sistemática</a:t>
            </a:r>
          </a:p>
          <a:p>
            <a:pPr>
              <a:buNone/>
            </a:pPr>
            <a:endParaRPr lang="pt-PT" sz="2000" dirty="0"/>
          </a:p>
        </p:txBody>
      </p:sp>
      <p:sp>
        <p:nvSpPr>
          <p:cNvPr id="4" name="Rectângulo 3"/>
          <p:cNvSpPr/>
          <p:nvPr/>
        </p:nvSpPr>
        <p:spPr>
          <a:xfrm>
            <a:off x="1547664" y="2606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pic>
        <p:nvPicPr>
          <p:cNvPr id="5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cta 5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Image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678" y="1700808"/>
            <a:ext cx="8659794" cy="1527123"/>
          </a:xfrm>
          <a:prstGeom prst="rect">
            <a:avLst/>
          </a:prstGeom>
        </p:spPr>
      </p:pic>
      <p:pic>
        <p:nvPicPr>
          <p:cNvPr id="11" name="Imagem 10" descr="bvuh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7032"/>
            <a:ext cx="8784976" cy="238795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532440" y="637483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6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547664" y="2606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pic>
        <p:nvPicPr>
          <p:cNvPr id="5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xão recta 6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www.jf-alcobacaevestiaria.pt/uploads/projetos/p18v8ojlt51fch14q9gk41u8khk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816424" cy="2540007"/>
          </a:xfrm>
          <a:prstGeom prst="rect">
            <a:avLst/>
          </a:prstGeom>
          <a:noFill/>
        </p:spPr>
      </p:pic>
      <p:pic>
        <p:nvPicPr>
          <p:cNvPr id="6" name="Imagem 5" descr="11160169_785735301523196_162267924_n.jpg"/>
          <p:cNvPicPr>
            <a:picLocks noChangeAspect="1"/>
          </p:cNvPicPr>
          <p:nvPr/>
        </p:nvPicPr>
        <p:blipFill>
          <a:blip r:embed="rId4" cstate="print"/>
          <a:srcRect t="29919" r="7476" b="26375"/>
          <a:stretch>
            <a:fillRect/>
          </a:stretch>
        </p:blipFill>
        <p:spPr>
          <a:xfrm>
            <a:off x="1979712" y="3933056"/>
            <a:ext cx="3760192" cy="2664296"/>
          </a:xfrm>
          <a:prstGeom prst="rect">
            <a:avLst/>
          </a:prstGeom>
        </p:spPr>
      </p:pic>
      <p:pic>
        <p:nvPicPr>
          <p:cNvPr id="9" name="Imagem 8" descr="11158087_785735288189864_1942618397_n.jpg"/>
          <p:cNvPicPr>
            <a:picLocks noChangeAspect="1"/>
          </p:cNvPicPr>
          <p:nvPr/>
        </p:nvPicPr>
        <p:blipFill>
          <a:blip r:embed="rId5" cstate="print"/>
          <a:srcRect t="14563" r="13179" b="11019"/>
          <a:stretch>
            <a:fillRect/>
          </a:stretch>
        </p:blipFill>
        <p:spPr>
          <a:xfrm>
            <a:off x="5403907" y="868902"/>
            <a:ext cx="2799010" cy="359872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604448" y="638132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7</a:t>
            </a:r>
            <a:endParaRPr lang="pt-P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268760"/>
            <a:ext cx="51845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3. Viabilidade financeira:</a:t>
            </a:r>
          </a:p>
          <a:p>
            <a:endParaRPr lang="pt-PT" sz="24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1547664" y="2606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pic>
        <p:nvPicPr>
          <p:cNvPr id="6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xão recta 6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539552" y="2276872"/>
            <a:ext cx="6840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400" dirty="0" smtClean="0"/>
              <a:t> Projeto da obra e licença camarária: 3500 €</a:t>
            </a:r>
          </a:p>
          <a:p>
            <a:pPr>
              <a:buFont typeface="Wingdings" pitchFamily="2" charset="2"/>
              <a:buChar char="v"/>
            </a:pPr>
            <a:r>
              <a:rPr lang="pt-PT" sz="2400" dirty="0" smtClean="0"/>
              <a:t>  Marcação da obra:150 €</a:t>
            </a:r>
          </a:p>
          <a:p>
            <a:pPr>
              <a:buFont typeface="Wingdings" pitchFamily="2" charset="2"/>
              <a:buChar char="v"/>
            </a:pPr>
            <a:r>
              <a:rPr lang="pt-PT" sz="2400" dirty="0" smtClean="0"/>
              <a:t>Abertura do buraco-&gt;retroescavadora + camião: 500€ + 200 € para compactamente do buraco. </a:t>
            </a:r>
          </a:p>
          <a:p>
            <a:pPr>
              <a:buFont typeface="Wingdings" pitchFamily="2" charset="2"/>
              <a:buChar char="v"/>
            </a:pPr>
            <a:r>
              <a:rPr lang="pt-PT" sz="2400" dirty="0" smtClean="0"/>
              <a:t>20 metros de betão c20/25</a:t>
            </a:r>
          </a:p>
          <a:p>
            <a:pPr>
              <a:buFont typeface="Wingdings" pitchFamily="2" charset="2"/>
              <a:buChar char="v"/>
            </a:pPr>
            <a:r>
              <a:rPr lang="pt-PT" sz="2400" dirty="0" smtClean="0"/>
              <a:t>Metro bombado: 60 €</a:t>
            </a:r>
          </a:p>
          <a:p>
            <a:pPr>
              <a:buFont typeface="Wingdings" pitchFamily="2" charset="2"/>
              <a:buChar char="v"/>
            </a:pPr>
            <a:r>
              <a:rPr lang="pt-PT" sz="2400" dirty="0" smtClean="0"/>
              <a:t>2800kg de ferro diâmetro 10</a:t>
            </a:r>
          </a:p>
          <a:p>
            <a:pPr>
              <a:buFont typeface="Wingdings" pitchFamily="2" charset="2"/>
              <a:buChar char="v"/>
            </a:pPr>
            <a:r>
              <a:rPr lang="pt-PT" sz="2400" dirty="0" smtClean="0"/>
              <a:t>Mão de obra: 380 € </a:t>
            </a:r>
          </a:p>
          <a:p>
            <a:pPr>
              <a:buFont typeface="Wingdings" pitchFamily="2" charset="2"/>
              <a:buChar char="v"/>
            </a:pPr>
            <a:r>
              <a:rPr lang="pt-PT" sz="2400" dirty="0" smtClean="0"/>
              <a:t>Cofragem +enchimento :12 € o metro-&gt;960 €(A piscina terá 80 metros de confrangem )</a:t>
            </a:r>
          </a:p>
          <a:p>
            <a:pPr>
              <a:buFont typeface="Wingdings" pitchFamily="2" charset="2"/>
              <a:buChar char="v"/>
            </a:pPr>
            <a:r>
              <a:rPr lang="pt-PT" sz="2400" dirty="0" smtClean="0"/>
              <a:t>Produtos de impermeabilização :280 € </a:t>
            </a:r>
            <a:endParaRPr lang="pt-PT" sz="2400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467544" y="170080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u="sng" dirty="0" smtClean="0"/>
              <a:t>Piscina com largura- 4.30m e de comprimento- 8.80m</a:t>
            </a:r>
            <a:endParaRPr lang="pt-PT" sz="2000" b="1" u="sng" dirty="0"/>
          </a:p>
        </p:txBody>
      </p:sp>
      <p:sp>
        <p:nvSpPr>
          <p:cNvPr id="2" name="CaixaDeTexto 1"/>
          <p:cNvSpPr txBox="1"/>
          <p:nvPr/>
        </p:nvSpPr>
        <p:spPr>
          <a:xfrm>
            <a:off x="8532440" y="63657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8</a:t>
            </a:r>
            <a:endParaRPr lang="pt-P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547664" y="2606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Escola Secundária Dona Inês de </a:t>
            </a:r>
            <a:r>
              <a:rPr lang="pt-PT" dirty="0" smtClean="0"/>
              <a:t>Castro</a:t>
            </a:r>
            <a:endParaRPr lang="pt-PT" dirty="0" smtClean="0">
              <a:effectLst/>
            </a:endParaRPr>
          </a:p>
        </p:txBody>
      </p:sp>
      <p:pic>
        <p:nvPicPr>
          <p:cNvPr id="5" name="Picture 4" descr="http://www.aecister.pt/imagens/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0"/>
          <a:stretch/>
        </p:blipFill>
        <p:spPr bwMode="auto">
          <a:xfrm>
            <a:off x="2411760" y="188640"/>
            <a:ext cx="534893" cy="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cta 5"/>
          <p:cNvCxnSpPr/>
          <p:nvPr/>
        </p:nvCxnSpPr>
        <p:spPr>
          <a:xfrm>
            <a:off x="2051720" y="710506"/>
            <a:ext cx="5184576" cy="1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8_aguarela_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8177719" cy="544559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573255" y="6381328"/>
            <a:ext cx="75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9</a:t>
            </a:r>
            <a:endParaRPr lang="pt-P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quidade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e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956</TotalTime>
  <Words>553</Words>
  <Application>Microsoft Office PowerPoint</Application>
  <PresentationFormat>Apresentação no Ecrã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Equidade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f125</cp:lastModifiedBy>
  <cp:revision>94</cp:revision>
  <dcterms:created xsi:type="dcterms:W3CDTF">2015-01-23T09:00:41Z</dcterms:created>
  <dcterms:modified xsi:type="dcterms:W3CDTF">2015-04-22T08:45:49Z</dcterms:modified>
</cp:coreProperties>
</file>