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Default Extension="jpeg" ContentType="image/jpeg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layout2.xml" ContentType="application/vnd.openxmlformats-officedocument.drawingml.diagramLayou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8" r:id="rId2"/>
    <p:sldId id="288" r:id="rId3"/>
    <p:sldId id="285" r:id="rId4"/>
    <p:sldId id="269" r:id="rId5"/>
    <p:sldId id="265" r:id="rId6"/>
    <p:sldId id="262" r:id="rId7"/>
    <p:sldId id="280" r:id="rId8"/>
    <p:sldId id="281" r:id="rId9"/>
    <p:sldId id="283" r:id="rId10"/>
    <p:sldId id="286" r:id="rId11"/>
    <p:sldId id="263" r:id="rId12"/>
    <p:sldId id="264" r:id="rId13"/>
    <p:sldId id="256" r:id="rId14"/>
    <p:sldId id="284" r:id="rId15"/>
    <p:sldId id="261" r:id="rId16"/>
    <p:sldId id="266" r:id="rId17"/>
    <p:sldId id="267" r:id="rId18"/>
    <p:sldId id="257" r:id="rId19"/>
    <p:sldId id="289" r:id="rId20"/>
    <p:sldId id="270" r:id="rId21"/>
    <p:sldId id="292" r:id="rId22"/>
    <p:sldId id="290" r:id="rId23"/>
    <p:sldId id="276" r:id="rId24"/>
    <p:sldId id="271" r:id="rId25"/>
    <p:sldId id="272" r:id="rId26"/>
    <p:sldId id="273" r:id="rId27"/>
    <p:sldId id="274" r:id="rId28"/>
    <p:sldId id="293" r:id="rId29"/>
    <p:sldId id="291" r:id="rId30"/>
    <p:sldId id="277" r:id="rId31"/>
    <p:sldId id="275" r:id="rId32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3" d="100"/>
          <a:sy n="73" d="100"/>
        </p:scale>
        <p:origin x="-107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16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População em Braga</c:v>
                </c:pt>
              </c:strCache>
            </c:strRef>
          </c:tx>
          <c:cat>
            <c:strRef>
              <c:f>Plan1!$A$2:$A$4</c:f>
              <c:strCache>
                <c:ptCount val="3"/>
                <c:pt idx="0">
                  <c:v>População não jovem</c:v>
                </c:pt>
                <c:pt idx="1">
                  <c:v>População jovem com residência fixa</c:v>
                </c:pt>
                <c:pt idx="2">
                  <c:v>População jovem sem residência fixa, população estudantil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43.4</c:v>
                </c:pt>
                <c:pt idx="1">
                  <c:v>47.2</c:v>
                </c:pt>
                <c:pt idx="2">
                  <c:v>9.4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6400492125984301"/>
          <c:y val="0.14269291338582676"/>
          <c:w val="0.31516174540682412"/>
          <c:h val="0.73450492125984268"/>
        </c:manualLayout>
      </c:layout>
    </c:legend>
    <c:plotVisOnly val="1"/>
    <c:dispBlanksAs val="zero"/>
  </c:chart>
  <c:txPr>
    <a:bodyPr/>
    <a:lstStyle/>
    <a:p>
      <a:pPr>
        <a:defRPr sz="1800"/>
      </a:pPr>
      <a:endParaRPr lang="pt-PT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8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Se continuada a construção, a zona do estádio seria propícia?</c:v>
                </c:pt>
              </c:strCache>
            </c:strRef>
          </c:tx>
          <c:cat>
            <c:strRef>
              <c:f>Folha1!$A$2:$A$3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Folha1!$B$2:$B$3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>
          <a:latin typeface="Century Gothic" pitchFamily="34" charset="0"/>
        </a:defRPr>
      </a:pPr>
      <a:endParaRPr lang="pt-PT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8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Que faixas etárias aproveitariam mais desta construção?</c:v>
                </c:pt>
              </c:strCache>
            </c:strRef>
          </c:tx>
          <c:cat>
            <c:strRef>
              <c:f>Folha1!$A$2:$A$6</c:f>
              <c:strCache>
                <c:ptCount val="5"/>
                <c:pt idx="0">
                  <c:v>[0-10[</c:v>
                </c:pt>
                <c:pt idx="1">
                  <c:v>[10-20[</c:v>
                </c:pt>
                <c:pt idx="2">
                  <c:v>[20-30[</c:v>
                </c:pt>
                <c:pt idx="3">
                  <c:v>[+30</c:v>
                </c:pt>
                <c:pt idx="4">
                  <c:v>Nulo</c:v>
                </c:pt>
              </c:strCache>
            </c:strRef>
          </c:cat>
          <c:val>
            <c:numRef>
              <c:f>Folha1!$B$2:$B$6</c:f>
              <c:numCache>
                <c:formatCode>General</c:formatCode>
                <c:ptCount val="5"/>
                <c:pt idx="0">
                  <c:v>2</c:v>
                </c:pt>
                <c:pt idx="1">
                  <c:v>30</c:v>
                </c:pt>
                <c:pt idx="2">
                  <c:v>34</c:v>
                </c:pt>
                <c:pt idx="3">
                  <c:v>14</c:v>
                </c:pt>
                <c:pt idx="4">
                  <c:v>20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>
          <a:latin typeface="Century Gothic" pitchFamily="34" charset="0"/>
        </a:defRPr>
      </a:pPr>
      <a:endParaRPr lang="pt-PT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8"/>
  <c:chart>
    <c:title>
      <c:layout/>
      <c:txPr>
        <a:bodyPr/>
        <a:lstStyle/>
        <a:p>
          <a:pPr>
            <a:defRPr>
              <a:latin typeface="Century Gothic" pitchFamily="34" charset="0"/>
            </a:defRPr>
          </a:pPr>
          <a:endParaRPr lang="pt-PT"/>
        </a:p>
      </c:txPr>
    </c:title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Acha que Braga tem um centro dinamizado/ativo?</c:v>
                </c:pt>
              </c:strCache>
            </c:strRef>
          </c:tx>
          <c:cat>
            <c:strRef>
              <c:f>Folha1!$A$2:$A$3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Folha1!$B$2:$B$3</c:f>
              <c:numCache>
                <c:formatCode>General</c:formatCode>
                <c:ptCount val="2"/>
                <c:pt idx="0">
                  <c:v>22</c:v>
                </c:pt>
                <c:pt idx="1">
                  <c:v>78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pt-PT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8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Se não, acha que necessita de dinamização?</c:v>
                </c:pt>
              </c:strCache>
            </c:strRef>
          </c:tx>
          <c:cat>
            <c:strRef>
              <c:f>Folha1!$A$2:$A$3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Folha1!$B$2:$B$3</c:f>
              <c:numCache>
                <c:formatCode>0%</c:formatCode>
                <c:ptCount val="2"/>
                <c:pt idx="0">
                  <c:v>0.88</c:v>
                </c:pt>
                <c:pt idx="1">
                  <c:v>0.12000000000000002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>
          <a:latin typeface="Century Gothic" pitchFamily="34" charset="0"/>
        </a:defRPr>
      </a:pPr>
      <a:endParaRPr lang="pt-PT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style val="8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Considera que artistas de rua seriam um bom investimento?</c:v>
                </c:pt>
              </c:strCache>
            </c:strRef>
          </c:tx>
          <c:cat>
            <c:strRef>
              <c:f>Folha1!$A$2:$A$3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Folha1!$B$2:$B$3</c:f>
              <c:numCache>
                <c:formatCode>General</c:formatCode>
                <c:ptCount val="2"/>
                <c:pt idx="0">
                  <c:v>86</c:v>
                </c:pt>
                <c:pt idx="1">
                  <c:v>14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>
          <a:latin typeface="Century Gothic" pitchFamily="34" charset="0"/>
        </a:defRPr>
      </a:pPr>
      <a:endParaRPr lang="pt-PT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8"/>
  <c:chart>
    <c:title>
      <c:tx>
        <c:rich>
          <a:bodyPr/>
          <a:lstStyle/>
          <a:p>
            <a:pPr>
              <a:defRPr/>
            </a:pPr>
            <a:r>
              <a:rPr lang="pt-PT" dirty="0"/>
              <a:t>Acha que tais artistas deveriam receber um subsídio de </a:t>
            </a:r>
            <a:r>
              <a:rPr lang="pt-PT" dirty="0" smtClean="0"/>
              <a:t>alimentação</a:t>
            </a:r>
            <a:r>
              <a:rPr lang="pt-PT" dirty="0"/>
              <a:t>, visto que não receberiam salário?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Acha que tais artistas deveriam receber um subsídio de alimetnação, visto que não receberiam salário?</c:v>
                </c:pt>
              </c:strCache>
            </c:strRef>
          </c:tx>
          <c:cat>
            <c:strRef>
              <c:f>Folha1!$A$2:$A$3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Folha1!$B$2:$B$3</c:f>
              <c:numCache>
                <c:formatCode>0%</c:formatCode>
                <c:ptCount val="2"/>
                <c:pt idx="0">
                  <c:v>0.92</c:v>
                </c:pt>
                <c:pt idx="1">
                  <c:v>8.0000000000000043E-2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>
          <a:latin typeface="Century Gothic" pitchFamily="34" charset="0"/>
        </a:defRPr>
      </a:pPr>
      <a:endParaRPr lang="pt-PT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8"/>
  <c:chart>
    <c:title>
      <c:tx>
        <c:rich>
          <a:bodyPr/>
          <a:lstStyle/>
          <a:p>
            <a:pPr>
              <a:defRPr/>
            </a:pPr>
            <a:r>
              <a:rPr lang="pt-PT" dirty="0"/>
              <a:t>Que </a:t>
            </a:r>
            <a:r>
              <a:rPr lang="pt-PT" dirty="0" smtClean="0"/>
              <a:t>tipo </a:t>
            </a:r>
            <a:r>
              <a:rPr lang="pt-PT" dirty="0"/>
              <a:t>de artista de rua preferia ver?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Que tipos de artista de rua preferia ver?</c:v>
                </c:pt>
              </c:strCache>
            </c:strRef>
          </c:tx>
          <c:cat>
            <c:strRef>
              <c:f>Folha1!$A$2:$A$9</c:f>
              <c:strCache>
                <c:ptCount val="8"/>
                <c:pt idx="0">
                  <c:v>Cantores</c:v>
                </c:pt>
                <c:pt idx="1">
                  <c:v>Pintores</c:v>
                </c:pt>
                <c:pt idx="2">
                  <c:v>Música instrumental</c:v>
                </c:pt>
                <c:pt idx="3">
                  <c:v>Magia/Artistas de circo</c:v>
                </c:pt>
                <c:pt idx="4">
                  <c:v>Dança</c:v>
                </c:pt>
                <c:pt idx="5">
                  <c:v>Mimos</c:v>
                </c:pt>
                <c:pt idx="6">
                  <c:v>Estátuas vivas</c:v>
                </c:pt>
                <c:pt idx="7">
                  <c:v>Nulo</c:v>
                </c:pt>
              </c:strCache>
            </c:strRef>
          </c:cat>
          <c:val>
            <c:numRef>
              <c:f>Folha1!$B$2:$B$9</c:f>
              <c:numCache>
                <c:formatCode>General</c:formatCode>
                <c:ptCount val="8"/>
                <c:pt idx="0">
                  <c:v>14</c:v>
                </c:pt>
                <c:pt idx="1">
                  <c:v>22</c:v>
                </c:pt>
                <c:pt idx="2">
                  <c:v>18</c:v>
                </c:pt>
                <c:pt idx="3">
                  <c:v>18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22</c:v>
                </c:pt>
              </c:numCache>
            </c:numRef>
          </c:val>
        </c:ser>
        <c:firstSliceAng val="0"/>
      </c:pieChart>
    </c:plotArea>
    <c:legend>
      <c:legendPos val="r"/>
      <c:legendEntry>
        <c:idx val="2"/>
        <c:txPr>
          <a:bodyPr/>
          <a:lstStyle/>
          <a:p>
            <a:pPr>
              <a:defRPr sz="1600"/>
            </a:pPr>
            <a:endParaRPr lang="pt-PT"/>
          </a:p>
        </c:txPr>
      </c:legendEntry>
      <c:legendEntry>
        <c:idx val="3"/>
        <c:txPr>
          <a:bodyPr/>
          <a:lstStyle/>
          <a:p>
            <a:pPr>
              <a:defRPr sz="1600" b="0"/>
            </a:pPr>
            <a:endParaRPr lang="pt-PT"/>
          </a:p>
        </c:txPr>
      </c:legendEntry>
      <c:layout/>
      <c:txPr>
        <a:bodyPr/>
        <a:lstStyle/>
        <a:p>
          <a:pPr>
            <a:defRPr sz="1600"/>
          </a:pPr>
          <a:endParaRPr lang="pt-PT"/>
        </a:p>
      </c:txPr>
    </c:legend>
    <c:plotVisOnly val="1"/>
    <c:dispBlanksAs val="zero"/>
  </c:chart>
  <c:txPr>
    <a:bodyPr/>
    <a:lstStyle/>
    <a:p>
      <a:pPr>
        <a:defRPr sz="1800">
          <a:latin typeface="Century Gothic" pitchFamily="34" charset="0"/>
        </a:defRPr>
      </a:pPr>
      <a:endParaRPr lang="pt-PT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style val="8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Considera a Nave, no Parque de Exposições, uma boa localização para concertos?</c:v>
                </c:pt>
              </c:strCache>
            </c:strRef>
          </c:tx>
          <c:cat>
            <c:strRef>
              <c:f>Folha1!$A$2:$A$3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Folha1!$B$2:$B$3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>
          <a:latin typeface="Century Gothic" pitchFamily="34" charset="0"/>
        </a:defRPr>
      </a:pPr>
      <a:endParaRPr lang="pt-PT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style val="8"/>
  <c:chart>
    <c:title>
      <c:tx>
        <c:rich>
          <a:bodyPr/>
          <a:lstStyle/>
          <a:p>
            <a:pPr>
              <a:defRPr/>
            </a:pPr>
            <a:r>
              <a:rPr lang="pt-PT" dirty="0"/>
              <a:t>Acha que estas modificações atrairiam mais população e </a:t>
            </a:r>
            <a:r>
              <a:rPr lang="pt-PT" dirty="0" smtClean="0"/>
              <a:t>trariam </a:t>
            </a:r>
            <a:r>
              <a:rPr lang="pt-PT" dirty="0"/>
              <a:t>mais destaque a Braga?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Acha que estas modificações atrairiam mais população e tratriam mais destaque a Braga?</c:v>
                </c:pt>
              </c:strCache>
            </c:strRef>
          </c:tx>
          <c:cat>
            <c:strRef>
              <c:f>Folha1!$A$2:$A$3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Folha1!$B$2:$B$3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>
          <a:latin typeface="Century Gothic" pitchFamily="34" charset="0"/>
        </a:defRPr>
      </a:pPr>
      <a:endParaRPr lang="pt-PT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8"/>
  <c:chart>
    <c:title>
      <c:tx>
        <c:rich>
          <a:bodyPr/>
          <a:lstStyle/>
          <a:p>
            <a:pPr>
              <a:defRPr/>
            </a:pPr>
            <a:r>
              <a:rPr lang="pt-PT" dirty="0"/>
              <a:t>Acha </a:t>
            </a:r>
            <a:r>
              <a:rPr lang="pt-PT" dirty="0" smtClean="0"/>
              <a:t>que é importante </a:t>
            </a:r>
            <a:r>
              <a:rPr lang="pt-PT" dirty="0"/>
              <a:t>haver um parque da cidade?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Acha que é bom haver um parque da cidade?</c:v>
                </c:pt>
              </c:strCache>
            </c:strRef>
          </c:tx>
          <c:cat>
            <c:strRef>
              <c:f>Folha1!$A$2:$A$3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Folha1!$B$2:$B$3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>
          <a:latin typeface="Century Gothic" pitchFamily="34" charset="0"/>
        </a:defRPr>
      </a:pPr>
      <a:endParaRPr lang="pt-PT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style val="8"/>
  <c:chart>
    <c:title>
      <c:tx>
        <c:rich>
          <a:bodyPr/>
          <a:lstStyle/>
          <a:p>
            <a:pPr>
              <a:defRPr/>
            </a:pPr>
            <a:r>
              <a:rPr lang="pt-PT" dirty="0"/>
              <a:t>Acha que </a:t>
            </a:r>
            <a:r>
              <a:rPr lang="pt-PT" dirty="0" smtClean="0"/>
              <a:t>é</a:t>
            </a:r>
            <a:r>
              <a:rPr lang="pt-PT" baseline="0" dirty="0" smtClean="0"/>
              <a:t> importante</a:t>
            </a:r>
            <a:r>
              <a:rPr lang="pt-PT" dirty="0" smtClean="0"/>
              <a:t> </a:t>
            </a:r>
            <a:r>
              <a:rPr lang="pt-PT" dirty="0"/>
              <a:t>haver um parque aquático?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Acha que é bom haver um parque aquático?</c:v>
                </c:pt>
              </c:strCache>
            </c:strRef>
          </c:tx>
          <c:cat>
            <c:strRef>
              <c:f>Folha1!$A$2:$A$3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Folha1!$B$2:$B$3</c:f>
              <c:numCache>
                <c:formatCode>0%</c:formatCode>
                <c:ptCount val="2"/>
                <c:pt idx="0">
                  <c:v>0.92</c:v>
                </c:pt>
                <c:pt idx="1">
                  <c:v>8.0000000000000043E-2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>
          <a:latin typeface="Century Gothic" pitchFamily="34" charset="0"/>
        </a:defRPr>
      </a:pPr>
      <a:endParaRPr lang="pt-PT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8"/>
  <c:chart>
    <c:title>
      <c:tx>
        <c:rich>
          <a:bodyPr/>
          <a:lstStyle/>
          <a:p>
            <a:pPr>
              <a:defRPr/>
            </a:pPr>
            <a:r>
              <a:rPr lang="pt-PT" dirty="0"/>
              <a:t>Seria melhor criar um novo parque ou desenvolver </a:t>
            </a:r>
            <a:r>
              <a:rPr lang="pt-PT" dirty="0" smtClean="0"/>
              <a:t>o já </a:t>
            </a:r>
            <a:r>
              <a:rPr lang="pt-PT" dirty="0"/>
              <a:t>existente, Parque da Ponte?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Seria melhor criar um novo parque ou desenvolver o existente, Parque da Ponte?</c:v>
                </c:pt>
              </c:strCache>
            </c:strRef>
          </c:tx>
          <c:cat>
            <c:strRef>
              <c:f>Folha1!$A$2:$A$4</c:f>
              <c:strCache>
                <c:ptCount val="3"/>
                <c:pt idx="0">
                  <c:v>Criar</c:v>
                </c:pt>
                <c:pt idx="1">
                  <c:v>Desenvolver</c:v>
                </c:pt>
                <c:pt idx="2">
                  <c:v>Nulo</c:v>
                </c:pt>
              </c:strCache>
            </c:strRef>
          </c:cat>
          <c:val>
            <c:numRef>
              <c:f>Folha1!$B$2:$B$4</c:f>
              <c:numCache>
                <c:formatCode>General</c:formatCode>
                <c:ptCount val="3"/>
                <c:pt idx="0">
                  <c:v>58</c:v>
                </c:pt>
                <c:pt idx="1">
                  <c:v>40</c:v>
                </c:pt>
                <c:pt idx="2">
                  <c:v>2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1600"/>
          </a:pPr>
          <a:endParaRPr lang="pt-PT"/>
        </a:p>
      </c:txPr>
    </c:legend>
    <c:plotVisOnly val="1"/>
    <c:dispBlanksAs val="zero"/>
  </c:chart>
  <c:txPr>
    <a:bodyPr/>
    <a:lstStyle/>
    <a:p>
      <a:pPr>
        <a:defRPr sz="1800">
          <a:latin typeface="Century Gothic" pitchFamily="34" charset="0"/>
        </a:defRPr>
      </a:pPr>
      <a:endParaRPr lang="pt-PT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8"/>
  <c:chart>
    <c:title>
      <c:tx>
        <c:rich>
          <a:bodyPr/>
          <a:lstStyle/>
          <a:p>
            <a:pPr>
              <a:defRPr/>
            </a:pPr>
            <a:r>
              <a:rPr lang="pt-PT" dirty="0"/>
              <a:t>O novo, se criado, seria perto do Estádio AXA. </a:t>
            </a:r>
            <a:r>
              <a:rPr lang="pt-PT" dirty="0" smtClean="0"/>
              <a:t>Acha a localização é </a:t>
            </a:r>
            <a:r>
              <a:rPr lang="pt-PT" dirty="0"/>
              <a:t>favorável? 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O novo, se criado, seria perto do Estádio AXA. A localização é favorável? </c:v>
                </c:pt>
              </c:strCache>
            </c:strRef>
          </c:tx>
          <c:cat>
            <c:strRef>
              <c:f>Folha1!$A$2:$A$3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Folha1!$B$2:$B$3</c:f>
              <c:numCache>
                <c:formatCode>General</c:formatCode>
                <c:ptCount val="2"/>
                <c:pt idx="0">
                  <c:v>68</c:v>
                </c:pt>
                <c:pt idx="1">
                  <c:v>32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>
          <a:latin typeface="Century Gothic" pitchFamily="34" charset="0"/>
        </a:defRPr>
      </a:pPr>
      <a:endParaRPr lang="pt-PT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8"/>
  <c:chart>
    <c:title>
      <c:layout/>
    </c:title>
    <c:plotArea>
      <c:layout>
        <c:manualLayout>
          <c:layoutTarget val="inner"/>
          <c:xMode val="edge"/>
          <c:yMode val="edge"/>
          <c:x val="3.3167456481068197E-2"/>
          <c:y val="0.27110158653525152"/>
          <c:w val="0.72653254066990158"/>
          <c:h val="0.56132333314011884"/>
        </c:manualLayout>
      </c:layout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Acha que a maioria da população beneficiaria desse parque?</c:v>
                </c:pt>
              </c:strCache>
            </c:strRef>
          </c:tx>
          <c:cat>
            <c:strRef>
              <c:f>Folha1!$A$2:$A$3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Folha1!$B$2:$B$3</c:f>
              <c:numCache>
                <c:formatCode>General</c:formatCode>
                <c:ptCount val="2"/>
                <c:pt idx="0">
                  <c:v>98</c:v>
                </c:pt>
                <c:pt idx="1">
                  <c:v>2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>
          <a:latin typeface="Century Gothic" pitchFamily="34" charset="0"/>
        </a:defRPr>
      </a:pPr>
      <a:endParaRPr lang="pt-PT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8"/>
  <c:chart>
    <c:title>
      <c:tx>
        <c:rich>
          <a:bodyPr/>
          <a:lstStyle/>
          <a:p>
            <a:pPr>
              <a:defRPr/>
            </a:pPr>
            <a:r>
              <a:rPr lang="pt-PT" dirty="0"/>
              <a:t>Que </a:t>
            </a:r>
            <a:r>
              <a:rPr lang="pt-PT" dirty="0" err="1" smtClean="0"/>
              <a:t>atividade</a:t>
            </a:r>
            <a:r>
              <a:rPr lang="pt-PT" dirty="0" smtClean="0"/>
              <a:t> </a:t>
            </a:r>
            <a:r>
              <a:rPr lang="pt-PT" dirty="0"/>
              <a:t>considera mais importante para o parque?</a:t>
            </a:r>
          </a:p>
        </c:rich>
      </c:tx>
      <c:layout>
        <c:manualLayout>
          <c:xMode val="edge"/>
          <c:yMode val="edge"/>
          <c:x val="0.14824190480355073"/>
          <c:y val="4.9353075505612902E-2"/>
        </c:manualLayout>
      </c:layout>
    </c:title>
    <c:plotArea>
      <c:layout>
        <c:manualLayout>
          <c:layoutTarget val="inner"/>
          <c:xMode val="edge"/>
          <c:yMode val="edge"/>
          <c:x val="0"/>
          <c:y val="0.29288612687520538"/>
          <c:w val="0.6694435577322515"/>
          <c:h val="0.54084081813762663"/>
        </c:manualLayout>
      </c:layout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Que atividade considera mais importante para o parque?</c:v>
                </c:pt>
              </c:strCache>
            </c:strRef>
          </c:tx>
          <c:cat>
            <c:strRef>
              <c:f>Folha1!$A$2:$A$8</c:f>
              <c:strCache>
                <c:ptCount val="7"/>
                <c:pt idx="0">
                  <c:v>Restauração</c:v>
                </c:pt>
                <c:pt idx="1">
                  <c:v>BTT</c:v>
                </c:pt>
                <c:pt idx="2">
                  <c:v>Caminhos pedonais</c:v>
                </c:pt>
                <c:pt idx="3">
                  <c:v>Ciclovia</c:v>
                </c:pt>
                <c:pt idx="4">
                  <c:v>Parques infantis</c:v>
                </c:pt>
                <c:pt idx="5">
                  <c:v>Pavilhão desportivo</c:v>
                </c:pt>
                <c:pt idx="6">
                  <c:v>Nulo</c:v>
                </c:pt>
              </c:strCache>
            </c:strRef>
          </c:cat>
          <c:val>
            <c:numRef>
              <c:f>Folha1!$B$2:$B$8</c:f>
              <c:numCache>
                <c:formatCode>General</c:formatCode>
                <c:ptCount val="7"/>
                <c:pt idx="0">
                  <c:v>10</c:v>
                </c:pt>
                <c:pt idx="1">
                  <c:v>6</c:v>
                </c:pt>
                <c:pt idx="2">
                  <c:v>18</c:v>
                </c:pt>
                <c:pt idx="3">
                  <c:v>12</c:v>
                </c:pt>
                <c:pt idx="4">
                  <c:v>8</c:v>
                </c:pt>
                <c:pt idx="5">
                  <c:v>26</c:v>
                </c:pt>
                <c:pt idx="6">
                  <c:v>20</c:v>
                </c:pt>
              </c:numCache>
            </c:numRef>
          </c:val>
        </c:ser>
        <c:firstSliceAng val="0"/>
      </c:pieChart>
    </c:plotArea>
    <c:legend>
      <c:legendPos val="r"/>
      <c:legendEntry>
        <c:idx val="6"/>
        <c:txPr>
          <a:bodyPr/>
          <a:lstStyle/>
          <a:p>
            <a:pPr>
              <a:defRPr sz="1600" baseline="0"/>
            </a:pPr>
            <a:endParaRPr lang="pt-PT"/>
          </a:p>
        </c:txPr>
      </c:legendEntry>
      <c:layout>
        <c:manualLayout>
          <c:xMode val="edge"/>
          <c:yMode val="edge"/>
          <c:x val="0.65278308590419165"/>
          <c:y val="0.25570156968922758"/>
          <c:w val="0.34166342348645518"/>
          <c:h val="0.68699622415410921"/>
        </c:manualLayout>
      </c:layout>
      <c:txPr>
        <a:bodyPr/>
        <a:lstStyle/>
        <a:p>
          <a:pPr>
            <a:defRPr sz="1600"/>
          </a:pPr>
          <a:endParaRPr lang="pt-PT"/>
        </a:p>
      </c:txPr>
    </c:legend>
    <c:plotVisOnly val="1"/>
    <c:dispBlanksAs val="zero"/>
  </c:chart>
  <c:txPr>
    <a:bodyPr/>
    <a:lstStyle/>
    <a:p>
      <a:pPr>
        <a:defRPr sz="1800">
          <a:latin typeface="Century Gothic" pitchFamily="34" charset="0"/>
        </a:defRPr>
      </a:pPr>
      <a:endParaRPr lang="pt-PT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8"/>
  <c:chart>
    <c:title>
      <c:tx>
        <c:rich>
          <a:bodyPr/>
          <a:lstStyle/>
          <a:p>
            <a:pPr>
              <a:defRPr/>
            </a:pPr>
            <a:r>
              <a:rPr lang="pt-PT" dirty="0"/>
              <a:t>Se fosse desenvolvido um parque aquático, deveria continuar a construção </a:t>
            </a:r>
            <a:r>
              <a:rPr lang="pt-PT" dirty="0" smtClean="0"/>
              <a:t>(próximo </a:t>
            </a:r>
            <a:r>
              <a:rPr lang="pt-PT" dirty="0"/>
              <a:t>do Estádio AXA) ou criar uma nova construção?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Se fosse desenvolvido um parque aquático, deveria continuar a construção (à beira do Estádio AXA) ou criar uma nova construção?</c:v>
                </c:pt>
              </c:strCache>
            </c:strRef>
          </c:tx>
          <c:cat>
            <c:strRef>
              <c:f>Folha1!$A$2:$A$3</c:f>
              <c:strCache>
                <c:ptCount val="2"/>
                <c:pt idx="0">
                  <c:v>Continuar a construção</c:v>
                </c:pt>
                <c:pt idx="1">
                  <c:v>Criar</c:v>
                </c:pt>
              </c:strCache>
            </c:strRef>
          </c:cat>
          <c:val>
            <c:numRef>
              <c:f>Folha1!$B$2:$B$3</c:f>
              <c:numCache>
                <c:formatCode>General</c:formatCode>
                <c:ptCount val="2"/>
                <c:pt idx="0">
                  <c:v>92</c:v>
                </c:pt>
                <c:pt idx="1">
                  <c:v>8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1600"/>
          </a:pPr>
          <a:endParaRPr lang="pt-PT"/>
        </a:p>
      </c:txPr>
    </c:legend>
    <c:plotVisOnly val="1"/>
    <c:dispBlanksAs val="zero"/>
  </c:chart>
  <c:txPr>
    <a:bodyPr/>
    <a:lstStyle/>
    <a:p>
      <a:pPr>
        <a:defRPr sz="1800">
          <a:latin typeface="Century Gothic" pitchFamily="34" charset="0"/>
        </a:defRPr>
      </a:pPr>
      <a:endParaRPr lang="pt-PT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8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Acha que seria benéfica a sua construção numa zona fluvial, tendo em conta os perigos dos rios?</c:v>
                </c:pt>
              </c:strCache>
            </c:strRef>
          </c:tx>
          <c:cat>
            <c:strRef>
              <c:f>Folha1!$A$2:$A$3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Folha1!$B$2:$B$3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>
          <a:latin typeface="Century Gothic" pitchFamily="34" charset="0"/>
        </a:defRPr>
      </a:pPr>
      <a:endParaRPr lang="pt-PT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BC1B7A-78B9-484D-A9B0-DC442BAD7189}" type="doc">
      <dgm:prSet loTypeId="urn:microsoft.com/office/officeart/2005/8/layout/hierarchy3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t-PT"/>
        </a:p>
      </dgm:t>
    </dgm:pt>
    <dgm:pt modelId="{D1E4EE43-844E-42E2-A4EA-B412D6106859}">
      <dgm:prSet phldrT="[Texto]" custT="1"/>
      <dgm:spPr/>
      <dgm:t>
        <a:bodyPr/>
        <a:lstStyle/>
        <a:p>
          <a:r>
            <a:rPr lang="pt-PT" sz="2400" dirty="0" smtClean="0">
              <a:solidFill>
                <a:schemeClr val="bg1"/>
              </a:solidFill>
              <a:latin typeface="Century Gothic" panose="020B0502020202020204" pitchFamily="34" charset="0"/>
            </a:rPr>
            <a:t>Parque Aquático</a:t>
          </a:r>
          <a:endParaRPr lang="pt-PT" sz="240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A95F1D28-0ED7-46F5-98ED-6810D667E0C9}" type="parTrans" cxnId="{091D9085-4D69-4A5C-A113-2277C4D41EFC}">
      <dgm:prSet/>
      <dgm:spPr/>
      <dgm:t>
        <a:bodyPr/>
        <a:lstStyle/>
        <a:p>
          <a:endParaRPr lang="pt-PT"/>
        </a:p>
      </dgm:t>
    </dgm:pt>
    <dgm:pt modelId="{FD7C47BE-3E99-4A67-9330-2003E99D7726}" type="sibTrans" cxnId="{091D9085-4D69-4A5C-A113-2277C4D41EFC}">
      <dgm:prSet/>
      <dgm:spPr/>
      <dgm:t>
        <a:bodyPr/>
        <a:lstStyle/>
        <a:p>
          <a:endParaRPr lang="pt-PT"/>
        </a:p>
      </dgm:t>
    </dgm:pt>
    <dgm:pt modelId="{70D21DED-031E-4248-88A6-BF34D4433DEE}">
      <dgm:prSet phldrT="[Texto]"/>
      <dgm:spPr/>
      <dgm:t>
        <a:bodyPr/>
        <a:lstStyle/>
        <a:p>
          <a:r>
            <a:rPr lang="pt-PT" dirty="0" smtClean="0">
              <a:solidFill>
                <a:schemeClr val="tx1"/>
              </a:solidFill>
              <a:latin typeface="Century Gothic" panose="020B0502020202020204" pitchFamily="34" charset="0"/>
            </a:rPr>
            <a:t>Investimento na continuação do projeto das piscinas olímpicas com extensão a um parque aquático.</a:t>
          </a:r>
          <a:endParaRPr lang="pt-PT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0A1755C0-83D0-4C78-8FE3-2B5BA893A3C4}" type="parTrans" cxnId="{1C2E5E60-0924-4B29-85DB-F42649676213}">
      <dgm:prSet/>
      <dgm:spPr/>
      <dgm:t>
        <a:bodyPr/>
        <a:lstStyle/>
        <a:p>
          <a:endParaRPr lang="pt-PT"/>
        </a:p>
      </dgm:t>
    </dgm:pt>
    <dgm:pt modelId="{0C7ABF89-167D-4E34-9A86-99050638FACE}" type="sibTrans" cxnId="{1C2E5E60-0924-4B29-85DB-F42649676213}">
      <dgm:prSet/>
      <dgm:spPr/>
      <dgm:t>
        <a:bodyPr/>
        <a:lstStyle/>
        <a:p>
          <a:endParaRPr lang="pt-PT"/>
        </a:p>
      </dgm:t>
    </dgm:pt>
    <dgm:pt modelId="{E073228C-ACA3-4501-ADF5-843AB1875DFE}">
      <dgm:prSet phldrT="[Texto]" custT="1"/>
      <dgm:spPr/>
      <dgm:t>
        <a:bodyPr/>
        <a:lstStyle/>
        <a:p>
          <a:r>
            <a:rPr lang="pt-PT" sz="2400" dirty="0" smtClean="0">
              <a:solidFill>
                <a:schemeClr val="bg1"/>
              </a:solidFill>
              <a:latin typeface="Century Gothic" panose="020B0502020202020204" pitchFamily="34" charset="0"/>
            </a:rPr>
            <a:t>Parque da Cidade</a:t>
          </a:r>
          <a:endParaRPr lang="pt-PT" sz="240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AD9539F4-D5AF-4B9D-8D4B-20AD931C181C}" type="parTrans" cxnId="{1A7C28AB-A390-4AA1-8BAB-13BB7FB4886D}">
      <dgm:prSet/>
      <dgm:spPr/>
      <dgm:t>
        <a:bodyPr/>
        <a:lstStyle/>
        <a:p>
          <a:endParaRPr lang="pt-PT"/>
        </a:p>
      </dgm:t>
    </dgm:pt>
    <dgm:pt modelId="{533036A0-C259-4BCA-8F2D-EA4FA9F71A8B}" type="sibTrans" cxnId="{1A7C28AB-A390-4AA1-8BAB-13BB7FB4886D}">
      <dgm:prSet/>
      <dgm:spPr/>
      <dgm:t>
        <a:bodyPr/>
        <a:lstStyle/>
        <a:p>
          <a:endParaRPr lang="pt-PT"/>
        </a:p>
      </dgm:t>
    </dgm:pt>
    <dgm:pt modelId="{222AD0A6-2E29-4251-BF94-353829D3B1B8}">
      <dgm:prSet/>
      <dgm:spPr/>
      <dgm:t>
        <a:bodyPr/>
        <a:lstStyle/>
        <a:p>
          <a:r>
            <a:rPr lang="pt-PT" dirty="0" smtClean="0">
              <a:solidFill>
                <a:schemeClr val="tx1"/>
              </a:solidFill>
              <a:latin typeface="Century Gothic" panose="020B0502020202020204" pitchFamily="34" charset="0"/>
            </a:rPr>
            <a:t>Criação de um parque da cidade, com melhor acesso e mais atividades para atrair pessoas.</a:t>
          </a:r>
          <a:endParaRPr lang="pt-PT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11A11CBC-DDDB-4C8A-87F3-0ADD6EB3331A}" type="parTrans" cxnId="{B34A4BFA-4DD1-47EB-96BF-060973700D23}">
      <dgm:prSet/>
      <dgm:spPr/>
      <dgm:t>
        <a:bodyPr/>
        <a:lstStyle/>
        <a:p>
          <a:endParaRPr lang="pt-PT"/>
        </a:p>
      </dgm:t>
    </dgm:pt>
    <dgm:pt modelId="{01C46299-DFC9-49B6-9474-6C0F23289819}" type="sibTrans" cxnId="{B34A4BFA-4DD1-47EB-96BF-060973700D23}">
      <dgm:prSet/>
      <dgm:spPr/>
      <dgm:t>
        <a:bodyPr/>
        <a:lstStyle/>
        <a:p>
          <a:endParaRPr lang="pt-PT"/>
        </a:p>
      </dgm:t>
    </dgm:pt>
    <dgm:pt modelId="{778A77F0-26B9-459B-A0A1-5FB0216970EA}" type="pres">
      <dgm:prSet presAssocID="{E0BC1B7A-78B9-484D-A9B0-DC442BAD718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EDC64D1A-B88D-4FC9-AC25-BBBD479B62CB}" type="pres">
      <dgm:prSet presAssocID="{D1E4EE43-844E-42E2-A4EA-B412D6106859}" presName="root" presStyleCnt="0"/>
      <dgm:spPr/>
      <dgm:t>
        <a:bodyPr/>
        <a:lstStyle/>
        <a:p>
          <a:endParaRPr lang="pt-PT"/>
        </a:p>
      </dgm:t>
    </dgm:pt>
    <dgm:pt modelId="{D643B47F-7D4C-446E-BD22-6290BA172C68}" type="pres">
      <dgm:prSet presAssocID="{D1E4EE43-844E-42E2-A4EA-B412D6106859}" presName="rootComposite" presStyleCnt="0"/>
      <dgm:spPr/>
      <dgm:t>
        <a:bodyPr/>
        <a:lstStyle/>
        <a:p>
          <a:endParaRPr lang="pt-PT"/>
        </a:p>
      </dgm:t>
    </dgm:pt>
    <dgm:pt modelId="{E33DC248-7535-4149-B02F-98450A426B30}" type="pres">
      <dgm:prSet presAssocID="{D1E4EE43-844E-42E2-A4EA-B412D6106859}" presName="rootText" presStyleLbl="node1" presStyleIdx="0" presStyleCnt="2" custLinFactX="20397" custLinFactNeighborX="100000" custLinFactNeighborY="655"/>
      <dgm:spPr/>
      <dgm:t>
        <a:bodyPr/>
        <a:lstStyle/>
        <a:p>
          <a:endParaRPr lang="pt-PT"/>
        </a:p>
      </dgm:t>
    </dgm:pt>
    <dgm:pt modelId="{B0FA3637-98C4-4152-BC4C-E4C16A080994}" type="pres">
      <dgm:prSet presAssocID="{D1E4EE43-844E-42E2-A4EA-B412D6106859}" presName="rootConnector" presStyleLbl="node1" presStyleIdx="0" presStyleCnt="2"/>
      <dgm:spPr/>
      <dgm:t>
        <a:bodyPr/>
        <a:lstStyle/>
        <a:p>
          <a:endParaRPr lang="pt-PT"/>
        </a:p>
      </dgm:t>
    </dgm:pt>
    <dgm:pt modelId="{34D32F5A-5028-4EF8-87A5-E943E047D6B1}" type="pres">
      <dgm:prSet presAssocID="{D1E4EE43-844E-42E2-A4EA-B412D6106859}" presName="childShape" presStyleCnt="0"/>
      <dgm:spPr/>
      <dgm:t>
        <a:bodyPr/>
        <a:lstStyle/>
        <a:p>
          <a:endParaRPr lang="pt-PT"/>
        </a:p>
      </dgm:t>
    </dgm:pt>
    <dgm:pt modelId="{8A12D279-E6B2-482F-9F37-B48252965F96}" type="pres">
      <dgm:prSet presAssocID="{0A1755C0-83D0-4C78-8FE3-2B5BA893A3C4}" presName="Name13" presStyleLbl="parChTrans1D2" presStyleIdx="0" presStyleCnt="2"/>
      <dgm:spPr/>
      <dgm:t>
        <a:bodyPr/>
        <a:lstStyle/>
        <a:p>
          <a:endParaRPr lang="pt-PT"/>
        </a:p>
      </dgm:t>
    </dgm:pt>
    <dgm:pt modelId="{F53C3EEA-318B-4C83-9F62-60C8360D0409}" type="pres">
      <dgm:prSet presAssocID="{70D21DED-031E-4248-88A6-BF34D4433DEE}" presName="childText" presStyleLbl="bgAcc1" presStyleIdx="0" presStyleCnt="2" custLinFactX="41478" custLinFactNeighborX="100000" custLinFactNeighborY="-65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D7207B5-2D6A-4CC9-9B95-C88C4F40D112}" type="pres">
      <dgm:prSet presAssocID="{E073228C-ACA3-4501-ADF5-843AB1875DFE}" presName="root" presStyleCnt="0"/>
      <dgm:spPr/>
      <dgm:t>
        <a:bodyPr/>
        <a:lstStyle/>
        <a:p>
          <a:endParaRPr lang="pt-PT"/>
        </a:p>
      </dgm:t>
    </dgm:pt>
    <dgm:pt modelId="{ECF72F7E-AD7A-4A76-A942-D5B6A6BF078F}" type="pres">
      <dgm:prSet presAssocID="{E073228C-ACA3-4501-ADF5-843AB1875DFE}" presName="rootComposite" presStyleCnt="0"/>
      <dgm:spPr/>
      <dgm:t>
        <a:bodyPr/>
        <a:lstStyle/>
        <a:p>
          <a:endParaRPr lang="pt-PT"/>
        </a:p>
      </dgm:t>
    </dgm:pt>
    <dgm:pt modelId="{CC90B5CC-EBDB-4F1E-89C9-23C28BDAE362}" type="pres">
      <dgm:prSet presAssocID="{E073228C-ACA3-4501-ADF5-843AB1875DFE}" presName="rootText" presStyleLbl="node1" presStyleIdx="1" presStyleCnt="2" custLinFactX="-25027" custLinFactNeighborX="-100000" custLinFactNeighborY="655"/>
      <dgm:spPr/>
      <dgm:t>
        <a:bodyPr/>
        <a:lstStyle/>
        <a:p>
          <a:endParaRPr lang="pt-PT"/>
        </a:p>
      </dgm:t>
    </dgm:pt>
    <dgm:pt modelId="{A92FC606-9C4A-4D41-9E0D-5E47A9A15F07}" type="pres">
      <dgm:prSet presAssocID="{E073228C-ACA3-4501-ADF5-843AB1875DFE}" presName="rootConnector" presStyleLbl="node1" presStyleIdx="1" presStyleCnt="2"/>
      <dgm:spPr/>
      <dgm:t>
        <a:bodyPr/>
        <a:lstStyle/>
        <a:p>
          <a:endParaRPr lang="pt-PT"/>
        </a:p>
      </dgm:t>
    </dgm:pt>
    <dgm:pt modelId="{F019A2EC-317A-4D3F-A70C-8BB976F43348}" type="pres">
      <dgm:prSet presAssocID="{E073228C-ACA3-4501-ADF5-843AB1875DFE}" presName="childShape" presStyleCnt="0"/>
      <dgm:spPr/>
      <dgm:t>
        <a:bodyPr/>
        <a:lstStyle/>
        <a:p>
          <a:endParaRPr lang="pt-PT"/>
        </a:p>
      </dgm:t>
    </dgm:pt>
    <dgm:pt modelId="{2250C363-25CC-409C-82C1-0ACEA90C8D01}" type="pres">
      <dgm:prSet presAssocID="{11A11CBC-DDDB-4C8A-87F3-0ADD6EB3331A}" presName="Name13" presStyleLbl="parChTrans1D2" presStyleIdx="1" presStyleCnt="2"/>
      <dgm:spPr/>
      <dgm:t>
        <a:bodyPr/>
        <a:lstStyle/>
        <a:p>
          <a:endParaRPr lang="pt-PT"/>
        </a:p>
      </dgm:t>
    </dgm:pt>
    <dgm:pt modelId="{C7F71858-04E8-4C57-BE98-66C82DC34EAF}" type="pres">
      <dgm:prSet presAssocID="{222AD0A6-2E29-4251-BF94-353829D3B1B8}" presName="childText" presStyleLbl="bgAcc1" presStyleIdx="1" presStyleCnt="2" custLinFactX="-65302" custLinFactNeighborX="-100000" custLinFactNeighborY="-21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3EDFB3B2-2655-4017-BA2A-51F3B9E3BB9E}" type="presOf" srcId="{0A1755C0-83D0-4C78-8FE3-2B5BA893A3C4}" destId="{8A12D279-E6B2-482F-9F37-B48252965F96}" srcOrd="0" destOrd="0" presId="urn:microsoft.com/office/officeart/2005/8/layout/hierarchy3"/>
    <dgm:cxn modelId="{ED436977-745C-4022-A398-BA33D216413B}" type="presOf" srcId="{70D21DED-031E-4248-88A6-BF34D4433DEE}" destId="{F53C3EEA-318B-4C83-9F62-60C8360D0409}" srcOrd="0" destOrd="0" presId="urn:microsoft.com/office/officeart/2005/8/layout/hierarchy3"/>
    <dgm:cxn modelId="{1C2E5E60-0924-4B29-85DB-F42649676213}" srcId="{D1E4EE43-844E-42E2-A4EA-B412D6106859}" destId="{70D21DED-031E-4248-88A6-BF34D4433DEE}" srcOrd="0" destOrd="0" parTransId="{0A1755C0-83D0-4C78-8FE3-2B5BA893A3C4}" sibTransId="{0C7ABF89-167D-4E34-9A86-99050638FACE}"/>
    <dgm:cxn modelId="{55372744-9960-4B64-9636-785ACFBA91B9}" type="presOf" srcId="{D1E4EE43-844E-42E2-A4EA-B412D6106859}" destId="{E33DC248-7535-4149-B02F-98450A426B30}" srcOrd="0" destOrd="0" presId="urn:microsoft.com/office/officeart/2005/8/layout/hierarchy3"/>
    <dgm:cxn modelId="{C29C986F-32B7-429A-80B5-2649E19E1278}" type="presOf" srcId="{E073228C-ACA3-4501-ADF5-843AB1875DFE}" destId="{A92FC606-9C4A-4D41-9E0D-5E47A9A15F07}" srcOrd="1" destOrd="0" presId="urn:microsoft.com/office/officeart/2005/8/layout/hierarchy3"/>
    <dgm:cxn modelId="{091D9085-4D69-4A5C-A113-2277C4D41EFC}" srcId="{E0BC1B7A-78B9-484D-A9B0-DC442BAD7189}" destId="{D1E4EE43-844E-42E2-A4EA-B412D6106859}" srcOrd="0" destOrd="0" parTransId="{A95F1D28-0ED7-46F5-98ED-6810D667E0C9}" sibTransId="{FD7C47BE-3E99-4A67-9330-2003E99D7726}"/>
    <dgm:cxn modelId="{1A7C28AB-A390-4AA1-8BAB-13BB7FB4886D}" srcId="{E0BC1B7A-78B9-484D-A9B0-DC442BAD7189}" destId="{E073228C-ACA3-4501-ADF5-843AB1875DFE}" srcOrd="1" destOrd="0" parTransId="{AD9539F4-D5AF-4B9D-8D4B-20AD931C181C}" sibTransId="{533036A0-C259-4BCA-8F2D-EA4FA9F71A8B}"/>
    <dgm:cxn modelId="{B34A4BFA-4DD1-47EB-96BF-060973700D23}" srcId="{E073228C-ACA3-4501-ADF5-843AB1875DFE}" destId="{222AD0A6-2E29-4251-BF94-353829D3B1B8}" srcOrd="0" destOrd="0" parTransId="{11A11CBC-DDDB-4C8A-87F3-0ADD6EB3331A}" sibTransId="{01C46299-DFC9-49B6-9474-6C0F23289819}"/>
    <dgm:cxn modelId="{8E7D354B-87D7-4B01-9DB0-6E3F31BA4ACE}" type="presOf" srcId="{E0BC1B7A-78B9-484D-A9B0-DC442BAD7189}" destId="{778A77F0-26B9-459B-A0A1-5FB0216970EA}" srcOrd="0" destOrd="0" presId="urn:microsoft.com/office/officeart/2005/8/layout/hierarchy3"/>
    <dgm:cxn modelId="{13706FBC-CA25-4FBE-ADBD-11762DF407E7}" type="presOf" srcId="{222AD0A6-2E29-4251-BF94-353829D3B1B8}" destId="{C7F71858-04E8-4C57-BE98-66C82DC34EAF}" srcOrd="0" destOrd="0" presId="urn:microsoft.com/office/officeart/2005/8/layout/hierarchy3"/>
    <dgm:cxn modelId="{0F6BDFA7-E290-4AFA-9F8A-0EAB1A17C6FC}" type="presOf" srcId="{D1E4EE43-844E-42E2-A4EA-B412D6106859}" destId="{B0FA3637-98C4-4152-BC4C-E4C16A080994}" srcOrd="1" destOrd="0" presId="urn:microsoft.com/office/officeart/2005/8/layout/hierarchy3"/>
    <dgm:cxn modelId="{2BFF2AA5-C478-42C0-B1C8-27A7CA7C5CF9}" type="presOf" srcId="{11A11CBC-DDDB-4C8A-87F3-0ADD6EB3331A}" destId="{2250C363-25CC-409C-82C1-0ACEA90C8D01}" srcOrd="0" destOrd="0" presId="urn:microsoft.com/office/officeart/2005/8/layout/hierarchy3"/>
    <dgm:cxn modelId="{3C12EF63-B0FB-47E6-A841-EF992A0421BC}" type="presOf" srcId="{E073228C-ACA3-4501-ADF5-843AB1875DFE}" destId="{CC90B5CC-EBDB-4F1E-89C9-23C28BDAE362}" srcOrd="0" destOrd="0" presId="urn:microsoft.com/office/officeart/2005/8/layout/hierarchy3"/>
    <dgm:cxn modelId="{6A2DF745-4BD2-49E1-9A85-7CA151DABF13}" type="presParOf" srcId="{778A77F0-26B9-459B-A0A1-5FB0216970EA}" destId="{EDC64D1A-B88D-4FC9-AC25-BBBD479B62CB}" srcOrd="0" destOrd="0" presId="urn:microsoft.com/office/officeart/2005/8/layout/hierarchy3"/>
    <dgm:cxn modelId="{5C4C206C-798E-475E-80F5-98411B232D08}" type="presParOf" srcId="{EDC64D1A-B88D-4FC9-AC25-BBBD479B62CB}" destId="{D643B47F-7D4C-446E-BD22-6290BA172C68}" srcOrd="0" destOrd="0" presId="urn:microsoft.com/office/officeart/2005/8/layout/hierarchy3"/>
    <dgm:cxn modelId="{8009A35B-2374-437E-BAD1-350246A6006E}" type="presParOf" srcId="{D643B47F-7D4C-446E-BD22-6290BA172C68}" destId="{E33DC248-7535-4149-B02F-98450A426B30}" srcOrd="0" destOrd="0" presId="urn:microsoft.com/office/officeart/2005/8/layout/hierarchy3"/>
    <dgm:cxn modelId="{DF85D449-C1A4-4487-82D9-28A7F3184F6A}" type="presParOf" srcId="{D643B47F-7D4C-446E-BD22-6290BA172C68}" destId="{B0FA3637-98C4-4152-BC4C-E4C16A080994}" srcOrd="1" destOrd="0" presId="urn:microsoft.com/office/officeart/2005/8/layout/hierarchy3"/>
    <dgm:cxn modelId="{9F717023-0753-4AD1-ADBE-398942860148}" type="presParOf" srcId="{EDC64D1A-B88D-4FC9-AC25-BBBD479B62CB}" destId="{34D32F5A-5028-4EF8-87A5-E943E047D6B1}" srcOrd="1" destOrd="0" presId="urn:microsoft.com/office/officeart/2005/8/layout/hierarchy3"/>
    <dgm:cxn modelId="{5B887FE7-FB8A-4BCF-A804-310722595AC1}" type="presParOf" srcId="{34D32F5A-5028-4EF8-87A5-E943E047D6B1}" destId="{8A12D279-E6B2-482F-9F37-B48252965F96}" srcOrd="0" destOrd="0" presId="urn:microsoft.com/office/officeart/2005/8/layout/hierarchy3"/>
    <dgm:cxn modelId="{F8B9DEDA-F562-4499-8D7D-11110031D957}" type="presParOf" srcId="{34D32F5A-5028-4EF8-87A5-E943E047D6B1}" destId="{F53C3EEA-318B-4C83-9F62-60C8360D0409}" srcOrd="1" destOrd="0" presId="urn:microsoft.com/office/officeart/2005/8/layout/hierarchy3"/>
    <dgm:cxn modelId="{CC251A53-AE4E-4ECB-9D63-6D8DB715F42B}" type="presParOf" srcId="{778A77F0-26B9-459B-A0A1-5FB0216970EA}" destId="{FD7207B5-2D6A-4CC9-9B95-C88C4F40D112}" srcOrd="1" destOrd="0" presId="urn:microsoft.com/office/officeart/2005/8/layout/hierarchy3"/>
    <dgm:cxn modelId="{AAB38477-A07D-43E9-9645-E1AF7B14120D}" type="presParOf" srcId="{FD7207B5-2D6A-4CC9-9B95-C88C4F40D112}" destId="{ECF72F7E-AD7A-4A76-A942-D5B6A6BF078F}" srcOrd="0" destOrd="0" presId="urn:microsoft.com/office/officeart/2005/8/layout/hierarchy3"/>
    <dgm:cxn modelId="{ADE2965F-F549-4D1A-83FB-596ECA0CBB1F}" type="presParOf" srcId="{ECF72F7E-AD7A-4A76-A942-D5B6A6BF078F}" destId="{CC90B5CC-EBDB-4F1E-89C9-23C28BDAE362}" srcOrd="0" destOrd="0" presId="urn:microsoft.com/office/officeart/2005/8/layout/hierarchy3"/>
    <dgm:cxn modelId="{633D6AF3-4A42-4775-BDF4-B598CC6E08DD}" type="presParOf" srcId="{ECF72F7E-AD7A-4A76-A942-D5B6A6BF078F}" destId="{A92FC606-9C4A-4D41-9E0D-5E47A9A15F07}" srcOrd="1" destOrd="0" presId="urn:microsoft.com/office/officeart/2005/8/layout/hierarchy3"/>
    <dgm:cxn modelId="{25993C14-2C7B-4B96-86AF-0CBF4F6369C6}" type="presParOf" srcId="{FD7207B5-2D6A-4CC9-9B95-C88C4F40D112}" destId="{F019A2EC-317A-4D3F-A70C-8BB976F43348}" srcOrd="1" destOrd="0" presId="urn:microsoft.com/office/officeart/2005/8/layout/hierarchy3"/>
    <dgm:cxn modelId="{201F6898-708A-41AE-A3E8-A65382A009CE}" type="presParOf" srcId="{F019A2EC-317A-4D3F-A70C-8BB976F43348}" destId="{2250C363-25CC-409C-82C1-0ACEA90C8D01}" srcOrd="0" destOrd="0" presId="urn:microsoft.com/office/officeart/2005/8/layout/hierarchy3"/>
    <dgm:cxn modelId="{57B4A7F5-C56C-49A4-B680-825AB7D276ED}" type="presParOf" srcId="{F019A2EC-317A-4D3F-A70C-8BB976F43348}" destId="{C7F71858-04E8-4C57-BE98-66C82DC34EAF}" srcOrd="1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BC1B7A-78B9-484D-A9B0-DC442BAD7189}" type="doc">
      <dgm:prSet loTypeId="urn:microsoft.com/office/officeart/2005/8/layout/hierarchy3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t-PT"/>
        </a:p>
      </dgm:t>
    </dgm:pt>
    <dgm:pt modelId="{D1E4EE43-844E-42E2-A4EA-B412D6106859}">
      <dgm:prSet phldrT="[Texto]" custT="1"/>
      <dgm:spPr/>
      <dgm:t>
        <a:bodyPr/>
        <a:lstStyle/>
        <a:p>
          <a:r>
            <a:rPr lang="pt-PT" sz="2200" dirty="0" smtClean="0">
              <a:solidFill>
                <a:schemeClr val="bg1"/>
              </a:solidFill>
              <a:latin typeface="Century Gothic" panose="020B0502020202020204" pitchFamily="34" charset="0"/>
            </a:rPr>
            <a:t>Aproveitamento</a:t>
          </a:r>
          <a:r>
            <a:rPr lang="pt-PT" sz="2300" dirty="0" smtClean="0">
              <a:solidFill>
                <a:schemeClr val="bg1"/>
              </a:solidFill>
              <a:latin typeface="Century Gothic" panose="020B0502020202020204" pitchFamily="34" charset="0"/>
            </a:rPr>
            <a:t> do espaço da Nave</a:t>
          </a:r>
          <a:endParaRPr lang="pt-PT" sz="230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A95F1D28-0ED7-46F5-98ED-6810D667E0C9}" type="parTrans" cxnId="{091D9085-4D69-4A5C-A113-2277C4D41EFC}">
      <dgm:prSet/>
      <dgm:spPr/>
      <dgm:t>
        <a:bodyPr/>
        <a:lstStyle/>
        <a:p>
          <a:endParaRPr lang="pt-PT"/>
        </a:p>
      </dgm:t>
    </dgm:pt>
    <dgm:pt modelId="{FD7C47BE-3E99-4A67-9330-2003E99D7726}" type="sibTrans" cxnId="{091D9085-4D69-4A5C-A113-2277C4D41EFC}">
      <dgm:prSet/>
      <dgm:spPr/>
      <dgm:t>
        <a:bodyPr/>
        <a:lstStyle/>
        <a:p>
          <a:endParaRPr lang="pt-PT"/>
        </a:p>
      </dgm:t>
    </dgm:pt>
    <dgm:pt modelId="{70D21DED-031E-4248-88A6-BF34D4433DEE}">
      <dgm:prSet phldrT="[Texto]"/>
      <dgm:spPr/>
      <dgm:t>
        <a:bodyPr/>
        <a:lstStyle/>
        <a:p>
          <a:r>
            <a:rPr lang="pt-PT" dirty="0" smtClean="0">
              <a:solidFill>
                <a:schemeClr val="tx1"/>
              </a:solidFill>
              <a:latin typeface="Century Gothic" panose="020B0502020202020204" pitchFamily="34" charset="0"/>
            </a:rPr>
            <a:t>Melhoramento da acústica na Nave, no Parque de Exposições, possibilitando concertos.</a:t>
          </a:r>
          <a:endParaRPr lang="pt-PT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0A1755C0-83D0-4C78-8FE3-2B5BA893A3C4}" type="parTrans" cxnId="{1C2E5E60-0924-4B29-85DB-F42649676213}">
      <dgm:prSet/>
      <dgm:spPr/>
      <dgm:t>
        <a:bodyPr/>
        <a:lstStyle/>
        <a:p>
          <a:endParaRPr lang="pt-PT"/>
        </a:p>
      </dgm:t>
    </dgm:pt>
    <dgm:pt modelId="{0C7ABF89-167D-4E34-9A86-99050638FACE}" type="sibTrans" cxnId="{1C2E5E60-0924-4B29-85DB-F42649676213}">
      <dgm:prSet/>
      <dgm:spPr/>
      <dgm:t>
        <a:bodyPr/>
        <a:lstStyle/>
        <a:p>
          <a:endParaRPr lang="pt-PT"/>
        </a:p>
      </dgm:t>
    </dgm:pt>
    <dgm:pt modelId="{E073228C-ACA3-4501-ADF5-843AB1875DFE}">
      <dgm:prSet phldrT="[Texto]" custT="1"/>
      <dgm:spPr/>
      <dgm:t>
        <a:bodyPr/>
        <a:lstStyle/>
        <a:p>
          <a:r>
            <a:rPr lang="pt-PT" sz="2400" dirty="0" smtClean="0">
              <a:solidFill>
                <a:schemeClr val="bg1"/>
              </a:solidFill>
              <a:latin typeface="Century Gothic" panose="020B0502020202020204" pitchFamily="34" charset="0"/>
            </a:rPr>
            <a:t>Artistas de rua</a:t>
          </a:r>
          <a:endParaRPr lang="pt-PT" sz="240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AD9539F4-D5AF-4B9D-8D4B-20AD931C181C}" type="parTrans" cxnId="{1A7C28AB-A390-4AA1-8BAB-13BB7FB4886D}">
      <dgm:prSet/>
      <dgm:spPr/>
      <dgm:t>
        <a:bodyPr/>
        <a:lstStyle/>
        <a:p>
          <a:endParaRPr lang="pt-PT"/>
        </a:p>
      </dgm:t>
    </dgm:pt>
    <dgm:pt modelId="{533036A0-C259-4BCA-8F2D-EA4FA9F71A8B}" type="sibTrans" cxnId="{1A7C28AB-A390-4AA1-8BAB-13BB7FB4886D}">
      <dgm:prSet/>
      <dgm:spPr/>
      <dgm:t>
        <a:bodyPr/>
        <a:lstStyle/>
        <a:p>
          <a:endParaRPr lang="pt-PT"/>
        </a:p>
      </dgm:t>
    </dgm:pt>
    <dgm:pt modelId="{222AD0A6-2E29-4251-BF94-353829D3B1B8}">
      <dgm:prSet/>
      <dgm:spPr/>
      <dgm:t>
        <a:bodyPr/>
        <a:lstStyle/>
        <a:p>
          <a:r>
            <a:rPr lang="pt-PT" dirty="0" smtClean="0">
              <a:solidFill>
                <a:schemeClr val="tx1"/>
              </a:solidFill>
              <a:latin typeface="Century Gothic" panose="020B0502020202020204" pitchFamily="34" charset="0"/>
            </a:rPr>
            <a:t>Investimento em artistas de rua no centro da cidade, criando um maior fluxo populacional nesta área e dinamizando o comércio.</a:t>
          </a:r>
          <a:endParaRPr lang="pt-PT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11A11CBC-DDDB-4C8A-87F3-0ADD6EB3331A}" type="parTrans" cxnId="{B34A4BFA-4DD1-47EB-96BF-060973700D23}">
      <dgm:prSet/>
      <dgm:spPr/>
      <dgm:t>
        <a:bodyPr/>
        <a:lstStyle/>
        <a:p>
          <a:endParaRPr lang="pt-PT"/>
        </a:p>
      </dgm:t>
    </dgm:pt>
    <dgm:pt modelId="{01C46299-DFC9-49B6-9474-6C0F23289819}" type="sibTrans" cxnId="{B34A4BFA-4DD1-47EB-96BF-060973700D23}">
      <dgm:prSet/>
      <dgm:spPr/>
      <dgm:t>
        <a:bodyPr/>
        <a:lstStyle/>
        <a:p>
          <a:endParaRPr lang="pt-PT"/>
        </a:p>
      </dgm:t>
    </dgm:pt>
    <dgm:pt modelId="{778A77F0-26B9-459B-A0A1-5FB0216970EA}" type="pres">
      <dgm:prSet presAssocID="{E0BC1B7A-78B9-484D-A9B0-DC442BAD718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EDC64D1A-B88D-4FC9-AC25-BBBD479B62CB}" type="pres">
      <dgm:prSet presAssocID="{D1E4EE43-844E-42E2-A4EA-B412D6106859}" presName="root" presStyleCnt="0"/>
      <dgm:spPr/>
      <dgm:t>
        <a:bodyPr/>
        <a:lstStyle/>
        <a:p>
          <a:endParaRPr lang="pt-PT"/>
        </a:p>
      </dgm:t>
    </dgm:pt>
    <dgm:pt modelId="{D643B47F-7D4C-446E-BD22-6290BA172C68}" type="pres">
      <dgm:prSet presAssocID="{D1E4EE43-844E-42E2-A4EA-B412D6106859}" presName="rootComposite" presStyleCnt="0"/>
      <dgm:spPr/>
      <dgm:t>
        <a:bodyPr/>
        <a:lstStyle/>
        <a:p>
          <a:endParaRPr lang="pt-PT"/>
        </a:p>
      </dgm:t>
    </dgm:pt>
    <dgm:pt modelId="{E33DC248-7535-4149-B02F-98450A426B30}" type="pres">
      <dgm:prSet presAssocID="{D1E4EE43-844E-42E2-A4EA-B412D6106859}" presName="rootText" presStyleLbl="node1" presStyleIdx="0" presStyleCnt="2" custLinFactX="26919" custLinFactNeighborX="100000"/>
      <dgm:spPr/>
      <dgm:t>
        <a:bodyPr/>
        <a:lstStyle/>
        <a:p>
          <a:endParaRPr lang="pt-PT"/>
        </a:p>
      </dgm:t>
    </dgm:pt>
    <dgm:pt modelId="{B0FA3637-98C4-4152-BC4C-E4C16A080994}" type="pres">
      <dgm:prSet presAssocID="{D1E4EE43-844E-42E2-A4EA-B412D6106859}" presName="rootConnector" presStyleLbl="node1" presStyleIdx="0" presStyleCnt="2"/>
      <dgm:spPr/>
      <dgm:t>
        <a:bodyPr/>
        <a:lstStyle/>
        <a:p>
          <a:endParaRPr lang="pt-PT"/>
        </a:p>
      </dgm:t>
    </dgm:pt>
    <dgm:pt modelId="{34D32F5A-5028-4EF8-87A5-E943E047D6B1}" type="pres">
      <dgm:prSet presAssocID="{D1E4EE43-844E-42E2-A4EA-B412D6106859}" presName="childShape" presStyleCnt="0"/>
      <dgm:spPr/>
      <dgm:t>
        <a:bodyPr/>
        <a:lstStyle/>
        <a:p>
          <a:endParaRPr lang="pt-PT"/>
        </a:p>
      </dgm:t>
    </dgm:pt>
    <dgm:pt modelId="{8A12D279-E6B2-482F-9F37-B48252965F96}" type="pres">
      <dgm:prSet presAssocID="{0A1755C0-83D0-4C78-8FE3-2B5BA893A3C4}" presName="Name13" presStyleLbl="parChTrans1D2" presStyleIdx="0" presStyleCnt="2"/>
      <dgm:spPr/>
      <dgm:t>
        <a:bodyPr/>
        <a:lstStyle/>
        <a:p>
          <a:endParaRPr lang="pt-PT"/>
        </a:p>
      </dgm:t>
    </dgm:pt>
    <dgm:pt modelId="{F53C3EEA-318B-4C83-9F62-60C8360D0409}" type="pres">
      <dgm:prSet presAssocID="{70D21DED-031E-4248-88A6-BF34D4433DEE}" presName="childText" presStyleLbl="bgAcc1" presStyleIdx="0" presStyleCnt="2" custLinFactX="47539" custLinFactNeighborX="100000" custLinFactNeighborY="-58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D7207B5-2D6A-4CC9-9B95-C88C4F40D112}" type="pres">
      <dgm:prSet presAssocID="{E073228C-ACA3-4501-ADF5-843AB1875DFE}" presName="root" presStyleCnt="0"/>
      <dgm:spPr/>
      <dgm:t>
        <a:bodyPr/>
        <a:lstStyle/>
        <a:p>
          <a:endParaRPr lang="pt-PT"/>
        </a:p>
      </dgm:t>
    </dgm:pt>
    <dgm:pt modelId="{ECF72F7E-AD7A-4A76-A942-D5B6A6BF078F}" type="pres">
      <dgm:prSet presAssocID="{E073228C-ACA3-4501-ADF5-843AB1875DFE}" presName="rootComposite" presStyleCnt="0"/>
      <dgm:spPr/>
      <dgm:t>
        <a:bodyPr/>
        <a:lstStyle/>
        <a:p>
          <a:endParaRPr lang="pt-PT"/>
        </a:p>
      </dgm:t>
    </dgm:pt>
    <dgm:pt modelId="{CC90B5CC-EBDB-4F1E-89C9-23C28BDAE362}" type="pres">
      <dgm:prSet presAssocID="{E073228C-ACA3-4501-ADF5-843AB1875DFE}" presName="rootText" presStyleLbl="node1" presStyleIdx="1" presStyleCnt="2" custLinFactX="-25027" custLinFactNeighborX="-100000" custLinFactNeighborY="-403"/>
      <dgm:spPr/>
      <dgm:t>
        <a:bodyPr/>
        <a:lstStyle/>
        <a:p>
          <a:endParaRPr lang="pt-PT"/>
        </a:p>
      </dgm:t>
    </dgm:pt>
    <dgm:pt modelId="{A92FC606-9C4A-4D41-9E0D-5E47A9A15F07}" type="pres">
      <dgm:prSet presAssocID="{E073228C-ACA3-4501-ADF5-843AB1875DFE}" presName="rootConnector" presStyleLbl="node1" presStyleIdx="1" presStyleCnt="2"/>
      <dgm:spPr/>
      <dgm:t>
        <a:bodyPr/>
        <a:lstStyle/>
        <a:p>
          <a:endParaRPr lang="pt-PT"/>
        </a:p>
      </dgm:t>
    </dgm:pt>
    <dgm:pt modelId="{F019A2EC-317A-4D3F-A70C-8BB976F43348}" type="pres">
      <dgm:prSet presAssocID="{E073228C-ACA3-4501-ADF5-843AB1875DFE}" presName="childShape" presStyleCnt="0"/>
      <dgm:spPr/>
      <dgm:t>
        <a:bodyPr/>
        <a:lstStyle/>
        <a:p>
          <a:endParaRPr lang="pt-PT"/>
        </a:p>
      </dgm:t>
    </dgm:pt>
    <dgm:pt modelId="{2250C363-25CC-409C-82C1-0ACEA90C8D01}" type="pres">
      <dgm:prSet presAssocID="{11A11CBC-DDDB-4C8A-87F3-0ADD6EB3331A}" presName="Name13" presStyleLbl="parChTrans1D2" presStyleIdx="1" presStyleCnt="2"/>
      <dgm:spPr/>
      <dgm:t>
        <a:bodyPr/>
        <a:lstStyle/>
        <a:p>
          <a:endParaRPr lang="pt-PT"/>
        </a:p>
      </dgm:t>
    </dgm:pt>
    <dgm:pt modelId="{C7F71858-04E8-4C57-BE98-66C82DC34EAF}" type="pres">
      <dgm:prSet presAssocID="{222AD0A6-2E29-4251-BF94-353829D3B1B8}" presName="childText" presStyleLbl="bgAcc1" presStyleIdx="1" presStyleCnt="2" custLinFactX="-65447" custLinFactNeighborX="-10000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5AB6BD76-CF2B-4911-9F3B-42CFCD0FC313}" type="presOf" srcId="{D1E4EE43-844E-42E2-A4EA-B412D6106859}" destId="{B0FA3637-98C4-4152-BC4C-E4C16A080994}" srcOrd="1" destOrd="0" presId="urn:microsoft.com/office/officeart/2005/8/layout/hierarchy3"/>
    <dgm:cxn modelId="{2BDC54D9-BBF7-4C4C-945E-5F3574B1D314}" type="presOf" srcId="{222AD0A6-2E29-4251-BF94-353829D3B1B8}" destId="{C7F71858-04E8-4C57-BE98-66C82DC34EAF}" srcOrd="0" destOrd="0" presId="urn:microsoft.com/office/officeart/2005/8/layout/hierarchy3"/>
    <dgm:cxn modelId="{8221583D-D5D6-4AEA-B942-02A66906B750}" type="presOf" srcId="{E073228C-ACA3-4501-ADF5-843AB1875DFE}" destId="{A92FC606-9C4A-4D41-9E0D-5E47A9A15F07}" srcOrd="1" destOrd="0" presId="urn:microsoft.com/office/officeart/2005/8/layout/hierarchy3"/>
    <dgm:cxn modelId="{DE5A565A-803C-4A84-B6EE-0C657AF475EF}" type="presOf" srcId="{E0BC1B7A-78B9-484D-A9B0-DC442BAD7189}" destId="{778A77F0-26B9-459B-A0A1-5FB0216970EA}" srcOrd="0" destOrd="0" presId="urn:microsoft.com/office/officeart/2005/8/layout/hierarchy3"/>
    <dgm:cxn modelId="{1C2E5E60-0924-4B29-85DB-F42649676213}" srcId="{D1E4EE43-844E-42E2-A4EA-B412D6106859}" destId="{70D21DED-031E-4248-88A6-BF34D4433DEE}" srcOrd="0" destOrd="0" parTransId="{0A1755C0-83D0-4C78-8FE3-2B5BA893A3C4}" sibTransId="{0C7ABF89-167D-4E34-9A86-99050638FACE}"/>
    <dgm:cxn modelId="{1A7C28AB-A390-4AA1-8BAB-13BB7FB4886D}" srcId="{E0BC1B7A-78B9-484D-A9B0-DC442BAD7189}" destId="{E073228C-ACA3-4501-ADF5-843AB1875DFE}" srcOrd="1" destOrd="0" parTransId="{AD9539F4-D5AF-4B9D-8D4B-20AD931C181C}" sibTransId="{533036A0-C259-4BCA-8F2D-EA4FA9F71A8B}"/>
    <dgm:cxn modelId="{091D9085-4D69-4A5C-A113-2277C4D41EFC}" srcId="{E0BC1B7A-78B9-484D-A9B0-DC442BAD7189}" destId="{D1E4EE43-844E-42E2-A4EA-B412D6106859}" srcOrd="0" destOrd="0" parTransId="{A95F1D28-0ED7-46F5-98ED-6810D667E0C9}" sibTransId="{FD7C47BE-3E99-4A67-9330-2003E99D7726}"/>
    <dgm:cxn modelId="{B34A4BFA-4DD1-47EB-96BF-060973700D23}" srcId="{E073228C-ACA3-4501-ADF5-843AB1875DFE}" destId="{222AD0A6-2E29-4251-BF94-353829D3B1B8}" srcOrd="0" destOrd="0" parTransId="{11A11CBC-DDDB-4C8A-87F3-0ADD6EB3331A}" sibTransId="{01C46299-DFC9-49B6-9474-6C0F23289819}"/>
    <dgm:cxn modelId="{8CBC7101-A931-4489-99AD-E14F278B2830}" type="presOf" srcId="{70D21DED-031E-4248-88A6-BF34D4433DEE}" destId="{F53C3EEA-318B-4C83-9F62-60C8360D0409}" srcOrd="0" destOrd="0" presId="urn:microsoft.com/office/officeart/2005/8/layout/hierarchy3"/>
    <dgm:cxn modelId="{B371AB42-C02C-4E0C-9F9C-FBE0E2C4A774}" type="presOf" srcId="{E073228C-ACA3-4501-ADF5-843AB1875DFE}" destId="{CC90B5CC-EBDB-4F1E-89C9-23C28BDAE362}" srcOrd="0" destOrd="0" presId="urn:microsoft.com/office/officeart/2005/8/layout/hierarchy3"/>
    <dgm:cxn modelId="{61E9F3B5-B5DA-49A2-B491-8E2BD93280DF}" type="presOf" srcId="{D1E4EE43-844E-42E2-A4EA-B412D6106859}" destId="{E33DC248-7535-4149-B02F-98450A426B30}" srcOrd="0" destOrd="0" presId="urn:microsoft.com/office/officeart/2005/8/layout/hierarchy3"/>
    <dgm:cxn modelId="{97EC7CCF-B235-4D6E-AC49-178F7E50E796}" type="presOf" srcId="{0A1755C0-83D0-4C78-8FE3-2B5BA893A3C4}" destId="{8A12D279-E6B2-482F-9F37-B48252965F96}" srcOrd="0" destOrd="0" presId="urn:microsoft.com/office/officeart/2005/8/layout/hierarchy3"/>
    <dgm:cxn modelId="{22B6748B-9F2F-44B1-9F9D-4EEE911DC03A}" type="presOf" srcId="{11A11CBC-DDDB-4C8A-87F3-0ADD6EB3331A}" destId="{2250C363-25CC-409C-82C1-0ACEA90C8D01}" srcOrd="0" destOrd="0" presId="urn:microsoft.com/office/officeart/2005/8/layout/hierarchy3"/>
    <dgm:cxn modelId="{34AE041B-8239-49E7-9C02-79A7DDCD92A2}" type="presParOf" srcId="{778A77F0-26B9-459B-A0A1-5FB0216970EA}" destId="{EDC64D1A-B88D-4FC9-AC25-BBBD479B62CB}" srcOrd="0" destOrd="0" presId="urn:microsoft.com/office/officeart/2005/8/layout/hierarchy3"/>
    <dgm:cxn modelId="{9C651A4A-E859-4063-B8F1-BE4362F8EB8E}" type="presParOf" srcId="{EDC64D1A-B88D-4FC9-AC25-BBBD479B62CB}" destId="{D643B47F-7D4C-446E-BD22-6290BA172C68}" srcOrd="0" destOrd="0" presId="urn:microsoft.com/office/officeart/2005/8/layout/hierarchy3"/>
    <dgm:cxn modelId="{0867164D-B85E-4800-8990-BFEDE06A7720}" type="presParOf" srcId="{D643B47F-7D4C-446E-BD22-6290BA172C68}" destId="{E33DC248-7535-4149-B02F-98450A426B30}" srcOrd="0" destOrd="0" presId="urn:microsoft.com/office/officeart/2005/8/layout/hierarchy3"/>
    <dgm:cxn modelId="{393C0E66-5462-43DB-A95F-75AA7FED7F19}" type="presParOf" srcId="{D643B47F-7D4C-446E-BD22-6290BA172C68}" destId="{B0FA3637-98C4-4152-BC4C-E4C16A080994}" srcOrd="1" destOrd="0" presId="urn:microsoft.com/office/officeart/2005/8/layout/hierarchy3"/>
    <dgm:cxn modelId="{C9E4555F-E698-4E19-BBC3-F63E9B0916A4}" type="presParOf" srcId="{EDC64D1A-B88D-4FC9-AC25-BBBD479B62CB}" destId="{34D32F5A-5028-4EF8-87A5-E943E047D6B1}" srcOrd="1" destOrd="0" presId="urn:microsoft.com/office/officeart/2005/8/layout/hierarchy3"/>
    <dgm:cxn modelId="{95B3C56E-86C6-459A-BE76-66590481B32B}" type="presParOf" srcId="{34D32F5A-5028-4EF8-87A5-E943E047D6B1}" destId="{8A12D279-E6B2-482F-9F37-B48252965F96}" srcOrd="0" destOrd="0" presId="urn:microsoft.com/office/officeart/2005/8/layout/hierarchy3"/>
    <dgm:cxn modelId="{FAE40B0F-2046-43A0-86AC-7F3DE9B309C6}" type="presParOf" srcId="{34D32F5A-5028-4EF8-87A5-E943E047D6B1}" destId="{F53C3EEA-318B-4C83-9F62-60C8360D0409}" srcOrd="1" destOrd="0" presId="urn:microsoft.com/office/officeart/2005/8/layout/hierarchy3"/>
    <dgm:cxn modelId="{F57D7568-78D8-4DC0-9A74-5A075DBC06A3}" type="presParOf" srcId="{778A77F0-26B9-459B-A0A1-5FB0216970EA}" destId="{FD7207B5-2D6A-4CC9-9B95-C88C4F40D112}" srcOrd="1" destOrd="0" presId="urn:microsoft.com/office/officeart/2005/8/layout/hierarchy3"/>
    <dgm:cxn modelId="{19619D03-ABA6-472C-BEE7-32577583581D}" type="presParOf" srcId="{FD7207B5-2D6A-4CC9-9B95-C88C4F40D112}" destId="{ECF72F7E-AD7A-4A76-A942-D5B6A6BF078F}" srcOrd="0" destOrd="0" presId="urn:microsoft.com/office/officeart/2005/8/layout/hierarchy3"/>
    <dgm:cxn modelId="{0B251572-D08E-462B-9CA1-2675A293D5E1}" type="presParOf" srcId="{ECF72F7E-AD7A-4A76-A942-D5B6A6BF078F}" destId="{CC90B5CC-EBDB-4F1E-89C9-23C28BDAE362}" srcOrd="0" destOrd="0" presId="urn:microsoft.com/office/officeart/2005/8/layout/hierarchy3"/>
    <dgm:cxn modelId="{EEE8FD64-B798-4537-8AC9-652033150716}" type="presParOf" srcId="{ECF72F7E-AD7A-4A76-A942-D5B6A6BF078F}" destId="{A92FC606-9C4A-4D41-9E0D-5E47A9A15F07}" srcOrd="1" destOrd="0" presId="urn:microsoft.com/office/officeart/2005/8/layout/hierarchy3"/>
    <dgm:cxn modelId="{07CA99BE-235C-466B-9684-F9DA849FCFA3}" type="presParOf" srcId="{FD7207B5-2D6A-4CC9-9B95-C88C4F40D112}" destId="{F019A2EC-317A-4D3F-A70C-8BB976F43348}" srcOrd="1" destOrd="0" presId="urn:microsoft.com/office/officeart/2005/8/layout/hierarchy3"/>
    <dgm:cxn modelId="{0F436FD1-6C14-43EC-BD6C-1CDC7CBE7996}" type="presParOf" srcId="{F019A2EC-317A-4D3F-A70C-8BB976F43348}" destId="{2250C363-25CC-409C-82C1-0ACEA90C8D01}" srcOrd="0" destOrd="0" presId="urn:microsoft.com/office/officeart/2005/8/layout/hierarchy3"/>
    <dgm:cxn modelId="{173D3DB7-EE80-49AF-9437-247574F30893}" type="presParOf" srcId="{F019A2EC-317A-4D3F-A70C-8BB976F43348}" destId="{C7F71858-04E8-4C57-BE98-66C82DC34EAF}" srcOrd="1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DC248-7535-4149-B02F-98450A426B30}">
      <dsp:nvSpPr>
        <dsp:cNvPr id="0" name=""/>
        <dsp:cNvSpPr/>
      </dsp:nvSpPr>
      <dsp:spPr>
        <a:xfrm>
          <a:off x="4392500" y="1389218"/>
          <a:ext cx="3647514" cy="182375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Parque Aquático</a:t>
          </a:r>
          <a:endParaRPr lang="pt-PT" sz="2400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4445916" y="1442634"/>
        <a:ext cx="3540682" cy="1716925"/>
      </dsp:txXfrm>
    </dsp:sp>
    <dsp:sp modelId="{8A12D279-E6B2-482F-9F37-B48252965F96}">
      <dsp:nvSpPr>
        <dsp:cNvPr id="0" name=""/>
        <dsp:cNvSpPr/>
      </dsp:nvSpPr>
      <dsp:spPr>
        <a:xfrm>
          <a:off x="4757251" y="3212975"/>
          <a:ext cx="101597" cy="1343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3926"/>
              </a:lnTo>
              <a:lnTo>
                <a:pt x="101597" y="1343926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C3EEA-318B-4C83-9F62-60C8360D0409}">
      <dsp:nvSpPr>
        <dsp:cNvPr id="0" name=""/>
        <dsp:cNvSpPr/>
      </dsp:nvSpPr>
      <dsp:spPr>
        <a:xfrm>
          <a:off x="4858849" y="3645024"/>
          <a:ext cx="2918011" cy="18237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9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Investimento na continuação do projeto das piscinas olímpicas com extensão a um parque aquático.</a:t>
          </a:r>
          <a:endParaRPr lang="pt-PT" sz="19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4912265" y="3698440"/>
        <a:ext cx="2811179" cy="1716925"/>
      </dsp:txXfrm>
    </dsp:sp>
    <dsp:sp modelId="{CC90B5CC-EBDB-4F1E-89C9-23C28BDAE362}">
      <dsp:nvSpPr>
        <dsp:cNvPr id="0" name=""/>
        <dsp:cNvSpPr/>
      </dsp:nvSpPr>
      <dsp:spPr>
        <a:xfrm>
          <a:off x="17" y="1389218"/>
          <a:ext cx="3647514" cy="182375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Parque da Cidade</a:t>
          </a:r>
          <a:endParaRPr lang="pt-PT" sz="2400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53433" y="1442634"/>
        <a:ext cx="3540682" cy="1716925"/>
      </dsp:txXfrm>
    </dsp:sp>
    <dsp:sp modelId="{2250C363-25CC-409C-82C1-0ACEA90C8D01}">
      <dsp:nvSpPr>
        <dsp:cNvPr id="0" name=""/>
        <dsp:cNvSpPr/>
      </dsp:nvSpPr>
      <dsp:spPr>
        <a:xfrm>
          <a:off x="364768" y="3212975"/>
          <a:ext cx="101597" cy="1351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1933"/>
              </a:lnTo>
              <a:lnTo>
                <a:pt x="101597" y="135193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71858-04E8-4C57-BE98-66C82DC34EAF}">
      <dsp:nvSpPr>
        <dsp:cNvPr id="0" name=""/>
        <dsp:cNvSpPr/>
      </dsp:nvSpPr>
      <dsp:spPr>
        <a:xfrm>
          <a:off x="466366" y="3653030"/>
          <a:ext cx="2918011" cy="18237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9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Criação de um parque da cidade, com melhor acesso e mais atividades para atrair pessoas.</a:t>
          </a:r>
          <a:endParaRPr lang="pt-PT" sz="19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519782" y="3706446"/>
        <a:ext cx="2811179" cy="17169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DC248-7535-4149-B02F-98450A426B30}">
      <dsp:nvSpPr>
        <dsp:cNvPr id="0" name=""/>
        <dsp:cNvSpPr/>
      </dsp:nvSpPr>
      <dsp:spPr>
        <a:xfrm>
          <a:off x="4761458" y="1276432"/>
          <a:ext cx="3807493" cy="190374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Aproveitamento</a:t>
          </a:r>
          <a:r>
            <a:rPr lang="pt-PT" sz="2300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 do espaço da Nave</a:t>
          </a:r>
          <a:endParaRPr lang="pt-PT" sz="2300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4817217" y="1332191"/>
        <a:ext cx="3695975" cy="1792228"/>
      </dsp:txXfrm>
    </dsp:sp>
    <dsp:sp modelId="{8A12D279-E6B2-482F-9F37-B48252965F96}">
      <dsp:nvSpPr>
        <dsp:cNvPr id="0" name=""/>
        <dsp:cNvSpPr/>
      </dsp:nvSpPr>
      <dsp:spPr>
        <a:xfrm>
          <a:off x="5142208" y="3180179"/>
          <a:ext cx="114366" cy="1416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6711"/>
              </a:lnTo>
              <a:lnTo>
                <a:pt x="114366" y="141671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C3EEA-318B-4C83-9F62-60C8360D0409}">
      <dsp:nvSpPr>
        <dsp:cNvPr id="0" name=""/>
        <dsp:cNvSpPr/>
      </dsp:nvSpPr>
      <dsp:spPr>
        <a:xfrm>
          <a:off x="5256574" y="3645016"/>
          <a:ext cx="3045994" cy="19037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Melhoramento da acústica na Nave, no Parque de Exposições, possibilitando concertos.</a:t>
          </a:r>
          <a:endParaRPr lang="pt-PT" sz="18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5312333" y="3700775"/>
        <a:ext cx="2934476" cy="1792228"/>
      </dsp:txXfrm>
    </dsp:sp>
    <dsp:sp modelId="{CC90B5CC-EBDB-4F1E-89C9-23C28BDAE362}">
      <dsp:nvSpPr>
        <dsp:cNvPr id="0" name=""/>
        <dsp:cNvSpPr/>
      </dsp:nvSpPr>
      <dsp:spPr>
        <a:xfrm>
          <a:off x="17" y="1268760"/>
          <a:ext cx="3807493" cy="190374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Artistas de rua</a:t>
          </a:r>
          <a:endParaRPr lang="pt-PT" sz="2400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55776" y="1324519"/>
        <a:ext cx="3695975" cy="1792228"/>
      </dsp:txXfrm>
    </dsp:sp>
    <dsp:sp modelId="{2250C363-25CC-409C-82C1-0ACEA90C8D01}">
      <dsp:nvSpPr>
        <dsp:cNvPr id="0" name=""/>
        <dsp:cNvSpPr/>
      </dsp:nvSpPr>
      <dsp:spPr>
        <a:xfrm>
          <a:off x="380767" y="3172507"/>
          <a:ext cx="101637" cy="1435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5482"/>
              </a:lnTo>
              <a:lnTo>
                <a:pt x="101637" y="1435482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71858-04E8-4C57-BE98-66C82DC34EAF}">
      <dsp:nvSpPr>
        <dsp:cNvPr id="0" name=""/>
        <dsp:cNvSpPr/>
      </dsp:nvSpPr>
      <dsp:spPr>
        <a:xfrm>
          <a:off x="482404" y="3656115"/>
          <a:ext cx="3045994" cy="19037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Investimento em artistas de rua no centro da cidade, criando um maior fluxo populacional </a:t>
          </a:r>
          <a:r>
            <a:rPr lang="pt-PT" sz="18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nesta área, dinamizando </a:t>
          </a:r>
          <a:r>
            <a:rPr lang="pt-PT" sz="18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o comércio.</a:t>
          </a:r>
          <a:endParaRPr lang="pt-PT" sz="18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538163" y="3711874"/>
        <a:ext cx="2934476" cy="17922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7104B-9376-4C41-B619-11D29DE18C66}" type="datetimeFigureOut">
              <a:rPr lang="pt-PT" smtClean="0"/>
              <a:pPr/>
              <a:t>25-04-2015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FE11C-7853-498C-90FC-2C20A4E820EB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4075106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2B-7A35-4D5A-8F00-866C2668394B}" type="datetimeFigureOut">
              <a:rPr lang="pt-PT" smtClean="0"/>
              <a:pPr/>
              <a:t>25-04-2015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ADCE-3E9F-4522-8738-19820ECDF2B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28572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2B-7A35-4D5A-8F00-866C2668394B}" type="datetimeFigureOut">
              <a:rPr lang="pt-PT" smtClean="0"/>
              <a:pPr/>
              <a:t>25-04-2015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ADCE-3E9F-4522-8738-19820ECDF2B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95361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2B-7A35-4D5A-8F00-866C2668394B}" type="datetimeFigureOut">
              <a:rPr lang="pt-PT" smtClean="0"/>
              <a:pPr/>
              <a:t>25-04-2015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ADCE-3E9F-4522-8738-19820ECDF2B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79092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2B-7A35-4D5A-8F00-866C2668394B}" type="datetimeFigureOut">
              <a:rPr lang="pt-PT" smtClean="0"/>
              <a:pPr/>
              <a:t>25-04-2015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ADCE-3E9F-4522-8738-19820ECDF2B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4072144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2B-7A35-4D5A-8F00-866C2668394B}" type="datetimeFigureOut">
              <a:rPr lang="pt-PT" smtClean="0"/>
              <a:pPr/>
              <a:t>25-04-2015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ADCE-3E9F-4522-8738-19820ECDF2B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328117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2B-7A35-4D5A-8F00-866C2668394B}" type="datetimeFigureOut">
              <a:rPr lang="pt-PT" smtClean="0"/>
              <a:pPr/>
              <a:t>25-04-2015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ADCE-3E9F-4522-8738-19820ECDF2B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3140842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2B-7A35-4D5A-8F00-866C2668394B}" type="datetimeFigureOut">
              <a:rPr lang="pt-PT" smtClean="0"/>
              <a:pPr/>
              <a:t>25-04-2015</a:t>
            </a:fld>
            <a:endParaRPr lang="pt-PT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ADCE-3E9F-4522-8738-19820ECDF2B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391730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2B-7A35-4D5A-8F00-866C2668394B}" type="datetimeFigureOut">
              <a:rPr lang="pt-PT" smtClean="0"/>
              <a:pPr/>
              <a:t>25-04-2015</a:t>
            </a:fld>
            <a:endParaRPr lang="pt-PT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ADCE-3E9F-4522-8738-19820ECDF2B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3601364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2B-7A35-4D5A-8F00-866C2668394B}" type="datetimeFigureOut">
              <a:rPr lang="pt-PT" smtClean="0"/>
              <a:pPr/>
              <a:t>25-04-2015</a:t>
            </a:fld>
            <a:endParaRPr lang="pt-PT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ADCE-3E9F-4522-8738-19820ECDF2B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205364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2B-7A35-4D5A-8F00-866C2668394B}" type="datetimeFigureOut">
              <a:rPr lang="pt-PT" smtClean="0"/>
              <a:pPr/>
              <a:t>25-04-2015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ADCE-3E9F-4522-8738-19820ECDF2B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534945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2B-7A35-4D5A-8F00-866C2668394B}" type="datetimeFigureOut">
              <a:rPr lang="pt-PT" smtClean="0"/>
              <a:pPr/>
              <a:t>25-04-2015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ADCE-3E9F-4522-8738-19820ECDF2B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4005205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3EA2B-7A35-4D5A-8F00-866C2668394B}" type="datetimeFigureOut">
              <a:rPr lang="pt-PT" smtClean="0"/>
              <a:pPr/>
              <a:t>25-04-2015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CADCE-3E9F-4522-8738-19820ECDF2B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90354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8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7.jpeg"/><Relationship Id="rId5" Type="http://schemas.openxmlformats.org/officeDocument/2006/relationships/image" Target="../media/image14.jpeg"/><Relationship Id="rId10" Type="http://schemas.openxmlformats.org/officeDocument/2006/relationships/image" Target="../media/image16.jpeg"/><Relationship Id="rId4" Type="http://schemas.openxmlformats.org/officeDocument/2006/relationships/image" Target="../media/image8.jpeg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em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emf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emf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emf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emf"/><Relationship Id="rId7" Type="http://schemas.openxmlformats.org/officeDocument/2006/relationships/image" Target="../media/image9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6628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21330874"/>
              </p:ext>
            </p:extLst>
          </p:nvPr>
        </p:nvGraphicFramePr>
        <p:xfrm>
          <a:off x="581" y="548680"/>
          <a:ext cx="9143418" cy="6309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091"/>
                <a:gridCol w="7524327"/>
              </a:tblGrid>
              <a:tr h="1596696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Strengths</a:t>
                      </a:r>
                      <a:endParaRPr lang="pt-PT" sz="1600" b="1" i="0" dirty="0" smtClean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PT" sz="16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(Forças)</a:t>
                      </a:r>
                      <a:endParaRPr lang="pt-PT" sz="16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Único parque com tantas actividades distintas;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Crescimento</a:t>
                      </a: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 da economia;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Cria comunidades mais seguras;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Espaço para toda a população;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Criação de mais espaços verdes;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Melhoria da saúde pública;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Atrai turismo;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0875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Weaknesses</a:t>
                      </a:r>
                      <a:endParaRPr lang="pt-PT" sz="1600" b="1" dirty="0" smtClean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PT" sz="16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(Fraquezas)</a:t>
                      </a:r>
                      <a:endParaRPr lang="pt-PT" sz="16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Localização distante do centro da cidade.</a:t>
                      </a:r>
                      <a:endParaRPr lang="pt-PT" sz="14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0875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Opportunities</a:t>
                      </a:r>
                      <a:endParaRPr lang="pt-PT" sz="1600" b="1" dirty="0" smtClean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(Oportunidades)</a:t>
                      </a:r>
                      <a:endParaRPr lang="pt-PT" sz="14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Acrescenta</a:t>
                      </a: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 mais atividades na cidade;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Espaço rentável;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Convívio da população.</a:t>
                      </a:r>
                      <a:endParaRPr lang="pt-PT" sz="14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0875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Threats</a:t>
                      </a:r>
                      <a:endParaRPr lang="pt-PT" sz="1600" b="1" dirty="0" smtClean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PT" sz="16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(Ameaças)</a:t>
                      </a:r>
                      <a:endParaRPr lang="pt-PT" sz="16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Parque da Ponte;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Bom</a:t>
                      </a: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 Jesus.</a:t>
                      </a:r>
                      <a:endParaRPr lang="pt-PT" sz="14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0" y="-459432"/>
            <a:ext cx="9144000" cy="1470025"/>
          </a:xfrm>
        </p:spPr>
        <p:txBody>
          <a:bodyPr>
            <a:normAutofit/>
          </a:bodyPr>
          <a:lstStyle/>
          <a:p>
            <a:r>
              <a:rPr lang="pt-PT" sz="3200" dirty="0" smtClean="0">
                <a:latin typeface="Century Gothic" pitchFamily="34" charset="0"/>
              </a:rPr>
              <a:t>Análise SWOT – Parque da Cidade</a:t>
            </a:r>
            <a:endParaRPr lang="pt-PT" sz="3200" dirty="0">
              <a:latin typeface="Century Gothic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5248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="" xmlns:p14="http://schemas.microsoft.com/office/powerpoint/2010/main" val="3491499462"/>
              </p:ext>
            </p:extLst>
          </p:nvPr>
        </p:nvGraphicFramePr>
        <p:xfrm>
          <a:off x="-1700" y="1268760"/>
          <a:ext cx="45737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>
                <a:latin typeface="Century Gothic" pitchFamily="34" charset="0"/>
              </a:rPr>
              <a:t>Inquérito (Sobre o Parque da Cidade)</a:t>
            </a: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="" xmlns:p14="http://schemas.microsoft.com/office/powerpoint/2010/main" val="3404359868"/>
              </p:ext>
            </p:extLst>
          </p:nvPr>
        </p:nvGraphicFramePr>
        <p:xfrm>
          <a:off x="4570300" y="1280026"/>
          <a:ext cx="45737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1835696" y="486916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58%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9552" y="450912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40%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268166" y="3481263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smtClean="0">
                <a:solidFill>
                  <a:schemeClr val="bg1"/>
                </a:solidFill>
                <a:latin typeface="Century Gothic" pitchFamily="34" charset="0"/>
              </a:rPr>
              <a:t>2%</a:t>
            </a:r>
            <a:endParaRPr lang="pt-PT" sz="1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831637" y="45718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68%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391477" y="393305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32%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5152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="" xmlns:p14="http://schemas.microsoft.com/office/powerpoint/2010/main" val="2795213101"/>
              </p:ext>
            </p:extLst>
          </p:nvPr>
        </p:nvGraphicFramePr>
        <p:xfrm>
          <a:off x="4932040" y="1417638"/>
          <a:ext cx="4211960" cy="5451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/>
          <p:cNvGraphicFramePr/>
          <p:nvPr>
            <p:extLst>
              <p:ext uri="{D42A27DB-BD31-4B8C-83A1-F6EECF244321}">
                <p14:modId xmlns="" xmlns:p14="http://schemas.microsoft.com/office/powerpoint/2010/main" val="3199297918"/>
              </p:ext>
            </p:extLst>
          </p:nvPr>
        </p:nvGraphicFramePr>
        <p:xfrm>
          <a:off x="-1700" y="1196752"/>
          <a:ext cx="4573700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>
                <a:latin typeface="Century Gothic" pitchFamily="34" charset="0"/>
              </a:rPr>
              <a:t>Inquérito (Sobre o Parque da Cidade)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525354" y="314096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10%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135341" y="3356992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6%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151117" y="422108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18%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63085" y="50851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12%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271245" y="530120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8%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67544" y="479715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26%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83568" y="34290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20%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903645" y="45718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98%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311805" y="2996952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2%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7461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350"/>
            <a:ext cx="9148327" cy="507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nel 6"/>
          <p:cNvSpPr/>
          <p:nvPr/>
        </p:nvSpPr>
        <p:spPr>
          <a:xfrm>
            <a:off x="2428860" y="2428868"/>
            <a:ext cx="2071702" cy="1643074"/>
          </a:xfrm>
          <a:prstGeom prst="donut">
            <a:avLst>
              <a:gd name="adj" fmla="val 729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1026" name="Picture 2" descr="C:\Users\biblio\Desktop\bn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" y="890350"/>
            <a:ext cx="9166819" cy="5077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354" y="26064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Espaço definido para a construção do Parque Aquático</a:t>
            </a:r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56015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:\Estudo de Caso\fotos\Nova pasta (3)\IMG_09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350"/>
            <a:ext cx="2808803" cy="21066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Estudo de Caso\fotos\Nova pasta (3)\IMG_09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20" t="9858"/>
          <a:stretch/>
        </p:blipFill>
        <p:spPr bwMode="auto">
          <a:xfrm>
            <a:off x="-59434" y="890350"/>
            <a:ext cx="3097583" cy="24580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Estudo de Caso\fotos\Nova pasta (3)\IMG_09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36" r="-5715"/>
          <a:stretch/>
        </p:blipFill>
        <p:spPr bwMode="auto">
          <a:xfrm>
            <a:off x="6337915" y="890351"/>
            <a:ext cx="2986614" cy="24442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Estudo de Caso\fotos\11032379_865766396822037_609029326_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72" b="4624"/>
          <a:stretch/>
        </p:blipFill>
        <p:spPr bwMode="auto">
          <a:xfrm>
            <a:off x="-59433" y="3330738"/>
            <a:ext cx="3895233" cy="2636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Estudo de Caso\fotos\Nova pasta (3)\IMG_09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817" y="3334636"/>
            <a:ext cx="3509096" cy="26318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Estudo de Caso\fotos\Nova pasta (3)\IMG_09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817" y="890351"/>
            <a:ext cx="3509098" cy="2452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Estudo de Caso\fotos\11069369_865766413488702_940694903_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890350"/>
            <a:ext cx="3681132" cy="24462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Estudo de Caso\fotos\11163689_865766466822030_247369674_o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41" t="668" r="3741" b="-349"/>
          <a:stretch/>
        </p:blipFill>
        <p:spPr bwMode="auto">
          <a:xfrm>
            <a:off x="2699794" y="3330738"/>
            <a:ext cx="3681132" cy="2635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Estudo de Caso\fotos\Nova pasta (3)\IMG_0948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81" r="-686"/>
          <a:stretch/>
        </p:blipFill>
        <p:spPr bwMode="auto">
          <a:xfrm>
            <a:off x="6337916" y="3312474"/>
            <a:ext cx="2834158" cy="26551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Estudo de Caso\fotos\Nova pasta (3)\IMG_0946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85" t="669" r="19100"/>
          <a:stretch/>
        </p:blipFill>
        <p:spPr bwMode="auto">
          <a:xfrm>
            <a:off x="-59432" y="3348382"/>
            <a:ext cx="2759226" cy="2618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5354" y="26064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Atualmente</a:t>
            </a:r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204514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 txBox="1">
            <a:spLocks/>
          </p:cNvSpPr>
          <p:nvPr/>
        </p:nvSpPr>
        <p:spPr>
          <a:xfrm>
            <a:off x="0" y="-459432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dirty="0" smtClean="0">
                <a:latin typeface="Century Gothic" pitchFamily="34" charset="0"/>
              </a:rPr>
              <a:t>Análise SWOT – Parque Aquático</a:t>
            </a:r>
            <a:endParaRPr lang="pt-PT" sz="3200" dirty="0">
              <a:latin typeface="Century Gothic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3461479"/>
              </p:ext>
            </p:extLst>
          </p:nvPr>
        </p:nvGraphicFramePr>
        <p:xfrm>
          <a:off x="581" y="548680"/>
          <a:ext cx="9143418" cy="6309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091"/>
                <a:gridCol w="7524327"/>
              </a:tblGrid>
              <a:tr h="1596696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Strengths</a:t>
                      </a:r>
                      <a:endParaRPr lang="pt-PT" sz="1600" b="1" dirty="0" smtClean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PT" sz="16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(Forças)</a:t>
                      </a:r>
                      <a:endParaRPr lang="pt-PT" sz="16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Fator de novidade;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Atrai turismo;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Incentivo ao desporto;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Melhoramento geral da saúde da população.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0875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Weaknesses</a:t>
                      </a:r>
                      <a:endParaRPr lang="pt-PT" sz="1600" b="1" dirty="0" smtClean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PT" sz="16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(Fraquezas)</a:t>
                      </a:r>
                      <a:endParaRPr lang="pt-PT" sz="16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Atividade</a:t>
                      </a:r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 sazonal;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Perigos</a:t>
                      </a: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 das piscinas;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Entrada paga.</a:t>
                      </a:r>
                      <a:endParaRPr lang="pt-PT" sz="14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0875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Opportunities</a:t>
                      </a:r>
                      <a:endParaRPr lang="pt-PT" sz="1600" b="1" dirty="0" smtClean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(Oportunidades)</a:t>
                      </a:r>
                      <a:endParaRPr lang="pt-PT" sz="14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Fazer</a:t>
                      </a: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 acordos com associações juvenis para fazer “descontos” aos jovens;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Fazer acordos com associações para idosos para fazer “descontos” aos idosos;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Acordo com colégios para o uso mais ou menos semanal das piscinas;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Cria estacionamento;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Espaço disponível para alugueres;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Promove desportos específicos (exemplo: hidroginástica).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0875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Threats</a:t>
                      </a:r>
                      <a:endParaRPr lang="pt-PT" sz="1600" b="1" dirty="0" smtClean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PT" sz="16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(Ameaças)</a:t>
                      </a:r>
                      <a:endParaRPr lang="pt-PT" sz="16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Piscinas públicas;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Outras</a:t>
                      </a: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 fontes de divertimento (cinema, teatro, parques ao ar livre, </a:t>
                      </a:r>
                      <a:r>
                        <a:rPr lang="pt-PT" sz="1400" b="0" baseline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etc.);</a:t>
                      </a:r>
                      <a:endParaRPr lang="pt-PT" sz="1400" b="0" baseline="0" dirty="0" smtClean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Habitações.</a:t>
                      </a:r>
                      <a:endParaRPr lang="pt-PT" sz="14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7421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="" xmlns:p14="http://schemas.microsoft.com/office/powerpoint/2010/main" val="1708003516"/>
              </p:ext>
            </p:extLst>
          </p:nvPr>
        </p:nvGraphicFramePr>
        <p:xfrm>
          <a:off x="-1700" y="1268760"/>
          <a:ext cx="45737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/>
          <p:cNvGraphicFramePr/>
          <p:nvPr>
            <p:extLst>
              <p:ext uri="{D42A27DB-BD31-4B8C-83A1-F6EECF244321}">
                <p14:modId xmlns="" xmlns:p14="http://schemas.microsoft.com/office/powerpoint/2010/main" val="3844040845"/>
              </p:ext>
            </p:extLst>
          </p:nvPr>
        </p:nvGraphicFramePr>
        <p:xfrm>
          <a:off x="4570300" y="1280026"/>
          <a:ext cx="45737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>
                <a:latin typeface="Century Gothic" pitchFamily="34" charset="0"/>
              </a:rPr>
              <a:t>Inquérito(Sobre o Parque Aquático)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187624" y="544522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92%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43608" y="400506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8%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436096" y="486916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70%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903645" y="399577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30%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139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="" xmlns:p14="http://schemas.microsoft.com/office/powerpoint/2010/main" val="3524735585"/>
              </p:ext>
            </p:extLst>
          </p:nvPr>
        </p:nvGraphicFramePr>
        <p:xfrm>
          <a:off x="-1700" y="1268760"/>
          <a:ext cx="45737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/>
          <p:cNvGraphicFramePr/>
          <p:nvPr>
            <p:extLst>
              <p:ext uri="{D42A27DB-BD31-4B8C-83A1-F6EECF244321}">
                <p14:modId xmlns="" xmlns:p14="http://schemas.microsoft.com/office/powerpoint/2010/main" val="3564711623"/>
              </p:ext>
            </p:extLst>
          </p:nvPr>
        </p:nvGraphicFramePr>
        <p:xfrm>
          <a:off x="4570300" y="1280026"/>
          <a:ext cx="45737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>
                <a:latin typeface="Century Gothic" pitchFamily="34" charset="0"/>
              </a:rPr>
              <a:t>Inquéritos (Sobre o Parque Aquático)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475656" y="515719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90%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187624" y="327569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10%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156176" y="314096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2%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804248" y="400506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30%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084168" y="52292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34%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004048" y="464384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14%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436096" y="364502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20%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490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3" y="6249987"/>
            <a:ext cx="2887663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8438"/>
            <a:ext cx="9144000" cy="506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4139952" y="3740944"/>
            <a:ext cx="1800200" cy="19923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CaixaDeTexto 5"/>
          <p:cNvSpPr txBox="1"/>
          <p:nvPr/>
        </p:nvSpPr>
        <p:spPr>
          <a:xfrm>
            <a:off x="1285852" y="214290"/>
            <a:ext cx="700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Classificação e qualificação do solo - PDM</a:t>
            </a:r>
            <a:endParaRPr lang="pt-PT" sz="2800" dirty="0"/>
          </a:p>
        </p:txBody>
      </p:sp>
    </p:spTree>
    <p:extLst>
      <p:ext uri="{BB962C8B-B14F-4D97-AF65-F5344CB8AC3E}">
        <p14:creationId xmlns="" xmlns:p14="http://schemas.microsoft.com/office/powerpoint/2010/main" val="73188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Estudo de Caso\fotos\dfyhu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2" y="1700808"/>
            <a:ext cx="2738577" cy="3384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Estudo de Caso\fotos\6tyh8uuiij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0768"/>
            <a:ext cx="2736304" cy="4621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Estudo de Caso\fotos\Captur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856" y="1484784"/>
            <a:ext cx="2777879" cy="4194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95536" y="476672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Distância-tempo</a:t>
            </a:r>
            <a:r>
              <a:rPr lang="pt-PT" dirty="0" smtClean="0"/>
              <a:t> da área central à área definida para a construção</a:t>
            </a:r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423607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iblio\Desktop\çklkl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000108"/>
            <a:ext cx="4892397" cy="420260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ângulo 5"/>
          <p:cNvSpPr/>
          <p:nvPr/>
        </p:nvSpPr>
        <p:spPr>
          <a:xfrm>
            <a:off x="2071670" y="500042"/>
            <a:ext cx="1071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 smtClean="0">
                <a:latin typeface="Century Gothic" pitchFamily="34" charset="0"/>
              </a:rPr>
              <a:t>Braga</a:t>
            </a:r>
          </a:p>
        </p:txBody>
      </p:sp>
      <p:sp>
        <p:nvSpPr>
          <p:cNvPr id="8" name="Rectângulo 7"/>
          <p:cNvSpPr/>
          <p:nvPr/>
        </p:nvSpPr>
        <p:spPr>
          <a:xfrm>
            <a:off x="5214942" y="114298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pt-PT" b="1" dirty="0" smtClean="0">
                <a:latin typeface="Century Gothic" pitchFamily="34" charset="0"/>
              </a:rPr>
              <a:t>Área de Braga: </a:t>
            </a:r>
            <a:r>
              <a:rPr lang="pt-PT" dirty="0" smtClean="0">
                <a:latin typeface="Century Gothic" pitchFamily="34" charset="0"/>
              </a:rPr>
              <a:t>183,5 </a:t>
            </a:r>
            <a:r>
              <a:rPr lang="pt-PT" dirty="0" err="1" smtClean="0">
                <a:latin typeface="Century Gothic" pitchFamily="34" charset="0"/>
              </a:rPr>
              <a:t>km²</a:t>
            </a:r>
            <a:endParaRPr lang="pt-PT" b="1" dirty="0" smtClean="0">
              <a:latin typeface="Century Gothic" pitchFamily="34" charset="0"/>
            </a:endParaRPr>
          </a:p>
          <a:p>
            <a:pPr marL="457200" indent="-457200">
              <a:lnSpc>
                <a:spcPct val="200000"/>
              </a:lnSpc>
            </a:pPr>
            <a:r>
              <a:rPr lang="pt-PT" b="1" dirty="0" smtClean="0">
                <a:latin typeface="Century Gothic" pitchFamily="34" charset="0"/>
              </a:rPr>
              <a:t>Número de habitantes: </a:t>
            </a:r>
            <a:r>
              <a:rPr lang="pt-PT" dirty="0" smtClean="0">
                <a:latin typeface="Century Gothic" pitchFamily="34" charset="0"/>
              </a:rPr>
              <a:t>≈186 mil </a:t>
            </a:r>
          </a:p>
          <a:p>
            <a:pPr marL="457200" indent="-457200">
              <a:lnSpc>
                <a:spcPct val="200000"/>
              </a:lnSpc>
            </a:pPr>
            <a:r>
              <a:rPr lang="pt-PT" b="1" dirty="0" smtClean="0">
                <a:latin typeface="Century Gothic" pitchFamily="34" charset="0"/>
              </a:rPr>
              <a:t>Densidade populacional: </a:t>
            </a:r>
            <a:r>
              <a:rPr lang="pt-PT" dirty="0" smtClean="0">
                <a:latin typeface="Century Gothic" pitchFamily="34" charset="0"/>
              </a:rPr>
              <a:t>≈ 1000 </a:t>
            </a:r>
            <a:r>
              <a:rPr lang="pt-PT" dirty="0" err="1" smtClean="0">
                <a:latin typeface="Century Gothic" pitchFamily="34" charset="0"/>
              </a:rPr>
              <a:t>hab</a:t>
            </a:r>
            <a:r>
              <a:rPr lang="pt-PT" dirty="0" smtClean="0">
                <a:latin typeface="Century Gothic" pitchFamily="34" charset="0"/>
              </a:rPr>
              <a:t>./km</a:t>
            </a:r>
            <a:r>
              <a:rPr lang="pt-PT" baseline="30000" dirty="0" smtClean="0">
                <a:latin typeface="Century Gothic" pitchFamily="34" charset="0"/>
              </a:rPr>
              <a:t>2</a:t>
            </a:r>
            <a:endParaRPr lang="pt-PT" b="1" dirty="0" smtClean="0">
              <a:latin typeface="Century Gothic" pitchFamily="34" charset="0"/>
            </a:endParaRPr>
          </a:p>
          <a:p>
            <a:pPr marL="457200" indent="-457200">
              <a:lnSpc>
                <a:spcPct val="200000"/>
              </a:lnSpc>
            </a:pPr>
            <a:r>
              <a:rPr lang="pt-PT" b="1" dirty="0" smtClean="0">
                <a:latin typeface="Century Gothic" pitchFamily="34" charset="0"/>
              </a:rPr>
              <a:t>Residentes da área urbana: </a:t>
            </a:r>
            <a:r>
              <a:rPr lang="pt-PT" dirty="0" smtClean="0">
                <a:latin typeface="Century Gothic" pitchFamily="34" charset="0"/>
              </a:rPr>
              <a:t>≈137 mil </a:t>
            </a:r>
            <a:endParaRPr lang="pt-PT" b="1" dirty="0" smtClean="0">
              <a:latin typeface="Century Gothic" pitchFamily="34" charset="0"/>
            </a:endParaRPr>
          </a:p>
          <a:p>
            <a:pPr marL="457200" indent="-457200">
              <a:lnSpc>
                <a:spcPct val="200000"/>
              </a:lnSpc>
            </a:pPr>
            <a:r>
              <a:rPr lang="pt-PT" b="1" dirty="0" smtClean="0">
                <a:latin typeface="Century Gothic" pitchFamily="34" charset="0"/>
              </a:rPr>
              <a:t>Localização: </a:t>
            </a:r>
            <a:r>
              <a:rPr lang="pt-PT" dirty="0" smtClean="0">
                <a:latin typeface="Century Gothic" pitchFamily="34" charset="0"/>
              </a:rPr>
              <a:t>Norte Litoral</a:t>
            </a:r>
            <a:endParaRPr lang="pt-PT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535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75695091"/>
              </p:ext>
            </p:extLst>
          </p:nvPr>
        </p:nvGraphicFramePr>
        <p:xfrm>
          <a:off x="395536" y="0"/>
          <a:ext cx="8568952" cy="6836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Century Gothic" pitchFamily="34" charset="0"/>
              </a:rPr>
              <a:t>Projetos a curto prazo</a:t>
            </a:r>
            <a:endParaRPr lang="pt-PT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455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F:\Estudo de Caso\fotos\11147961_865765003488843_1511171654_o_phix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054"/>
            <a:ext cx="2022132" cy="30427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Estudo de Caso\fotos\11154153_865765383488805_998055046_o_phix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5" y="3933057"/>
            <a:ext cx="3072667" cy="20649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Estudo de Caso\fotos\11157330_865765433488800_1708027788_o_phix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56761"/>
            <a:ext cx="3046019" cy="20412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:\Estudo de Caso\fotos\11167421_865766166822060_647607283_o_phix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43" y="3933056"/>
            <a:ext cx="3110157" cy="2064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F:\Estudo de Caso\fotos\11106097_865766293488714_960160517_o (1)_phix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97756"/>
            <a:ext cx="4572000" cy="3059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:\Estudo de Caso\fotos\11159363_865765103488833_61476051_o_phix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778" y="924517"/>
            <a:ext cx="2029222" cy="3008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2615" y="30807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Rua do Souto e Rua Dom Diogo de Sousa</a:t>
            </a:r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407889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Estudo de Caso\fotos\paint 33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90" y="1100428"/>
            <a:ext cx="6647620" cy="4657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5786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44765774"/>
              </p:ext>
            </p:extLst>
          </p:nvPr>
        </p:nvGraphicFramePr>
        <p:xfrm>
          <a:off x="581" y="548680"/>
          <a:ext cx="9143418" cy="6309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091"/>
                <a:gridCol w="7524327"/>
              </a:tblGrid>
              <a:tr h="1596696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Strengths</a:t>
                      </a:r>
                      <a:endParaRPr lang="pt-PT" sz="1600" b="1" dirty="0" smtClean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PT" sz="16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(Forças)</a:t>
                      </a:r>
                      <a:endParaRPr lang="pt-PT" sz="16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Dinamização do centro;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Atrai turismo;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Fator de novidade;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Entertenimento</a:t>
                      </a: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 grátis;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Incentiva o comércio.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0875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Weaknesses</a:t>
                      </a:r>
                      <a:endParaRPr lang="pt-PT" sz="1600" b="1" dirty="0" smtClean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PT" sz="16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(Fraquezas)</a:t>
                      </a:r>
                      <a:endParaRPr lang="pt-PT" sz="16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Condicionantes  de ordem climática;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Discriminação social;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Rendimento não fixo.</a:t>
                      </a:r>
                      <a:endParaRPr lang="pt-PT" sz="14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0875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Opportunities</a:t>
                      </a:r>
                      <a:endParaRPr lang="pt-PT" sz="1600" b="1" dirty="0" smtClean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(Oportunidades)</a:t>
                      </a:r>
                      <a:endParaRPr lang="pt-PT" sz="14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Junção de instituições para ajuda comunitária;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Promoção de instituições;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Promoção de programas.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0875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Threats</a:t>
                      </a:r>
                      <a:endParaRPr lang="pt-PT" sz="1600" b="1" dirty="0" smtClean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PT" sz="16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(Ameaças)</a:t>
                      </a:r>
                      <a:endParaRPr lang="pt-PT" sz="16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itchFamily="34" charset="0"/>
                        <a:buNone/>
                      </a:pPr>
                      <a:endParaRPr lang="pt-PT" sz="14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ítulo 4"/>
          <p:cNvSpPr txBox="1">
            <a:spLocks/>
          </p:cNvSpPr>
          <p:nvPr/>
        </p:nvSpPr>
        <p:spPr>
          <a:xfrm>
            <a:off x="0" y="-459432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dirty="0" smtClean="0">
                <a:latin typeface="Century Gothic" pitchFamily="34" charset="0"/>
              </a:rPr>
              <a:t>Análise SWOT – Artistas de rua</a:t>
            </a:r>
            <a:endParaRPr lang="pt-PT" sz="3200" dirty="0">
              <a:latin typeface="Century Gothic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030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b="1" dirty="0" smtClean="0">
                <a:latin typeface="Century Gothic" pitchFamily="34" charset="0"/>
              </a:rPr>
              <a:t>Foram feitos inquéritos à população sobre este </a:t>
            </a:r>
            <a:r>
              <a:rPr lang="pt-PT" b="1" dirty="0" err="1" smtClean="0">
                <a:latin typeface="Century Gothic" pitchFamily="34" charset="0"/>
              </a:rPr>
              <a:t>projeto</a:t>
            </a:r>
            <a:r>
              <a:rPr lang="pt-PT" b="1" dirty="0" smtClean="0">
                <a:latin typeface="Century Gothic" pitchFamily="34" charset="0"/>
              </a:rPr>
              <a:t>. Os inqueridos eram do sexo feminino e masculino e apresentavam idades entre os 15-75 anos.</a:t>
            </a:r>
            <a:endParaRPr lang="pt-PT" b="1" dirty="0">
              <a:latin typeface="Century Gothic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0088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mtClean="0">
                <a:latin typeface="Century Gothic" pitchFamily="34" charset="0"/>
              </a:rPr>
              <a:t>Inquéritos (Geral)</a:t>
            </a:r>
            <a:endParaRPr lang="pt-PT" dirty="0">
              <a:latin typeface="Century Gothic" pitchFamily="34" charset="0"/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="" xmlns:p14="http://schemas.microsoft.com/office/powerpoint/2010/main" val="345522448"/>
              </p:ext>
            </p:extLst>
          </p:nvPr>
        </p:nvGraphicFramePr>
        <p:xfrm>
          <a:off x="-1700" y="1268760"/>
          <a:ext cx="45737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/>
          <p:nvPr>
            <p:extLst>
              <p:ext uri="{D42A27DB-BD31-4B8C-83A1-F6EECF244321}">
                <p14:modId xmlns="" xmlns:p14="http://schemas.microsoft.com/office/powerpoint/2010/main" val="1173631724"/>
              </p:ext>
            </p:extLst>
          </p:nvPr>
        </p:nvGraphicFramePr>
        <p:xfrm>
          <a:off x="4570300" y="1280026"/>
          <a:ext cx="45737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2195736" y="349171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22%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98989" y="46531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78%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804248" y="479715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88%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724128" y="335699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12%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485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="" xmlns:p14="http://schemas.microsoft.com/office/powerpoint/2010/main" val="3275526083"/>
              </p:ext>
            </p:extLst>
          </p:nvPr>
        </p:nvGraphicFramePr>
        <p:xfrm>
          <a:off x="-1700" y="1268760"/>
          <a:ext cx="45737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/>
          <p:cNvGraphicFramePr/>
          <p:nvPr>
            <p:extLst>
              <p:ext uri="{D42A27DB-BD31-4B8C-83A1-F6EECF244321}">
                <p14:modId xmlns="" xmlns:p14="http://schemas.microsoft.com/office/powerpoint/2010/main" val="798838465"/>
              </p:ext>
            </p:extLst>
          </p:nvPr>
        </p:nvGraphicFramePr>
        <p:xfrm>
          <a:off x="4570300" y="1280026"/>
          <a:ext cx="45737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>
                <a:latin typeface="Century Gothic" pitchFamily="34" charset="0"/>
              </a:rPr>
              <a:t>Inquéritos (Sobre artistas de rua)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547664" y="50851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86%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115616" y="34290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14%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255573" y="544522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92%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940152" y="3717032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8%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9541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>
                <a:latin typeface="Century Gothic" pitchFamily="34" charset="0"/>
              </a:rPr>
              <a:t>Inquéritos (Sobre os artistas de rua)</a:t>
            </a: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="" xmlns:p14="http://schemas.microsoft.com/office/powerpoint/2010/main" val="2267131466"/>
              </p:ext>
            </p:extLst>
          </p:nvPr>
        </p:nvGraphicFramePr>
        <p:xfrm>
          <a:off x="2285150" y="1268760"/>
          <a:ext cx="45737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3905084" y="342900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smtClean="0">
                <a:solidFill>
                  <a:schemeClr val="bg1"/>
                </a:solidFill>
                <a:latin typeface="Century Gothic" pitchFamily="34" charset="0"/>
              </a:rPr>
              <a:t>14%</a:t>
            </a:r>
            <a:endParaRPr lang="pt-PT" sz="1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283968" y="429309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22%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779912" y="50851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18%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843808" y="494116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18%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987824" y="373677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22%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691680" y="428380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latin typeface="Century Gothic" pitchFamily="34" charset="0"/>
              </a:rPr>
              <a:t>2%</a:t>
            </a:r>
            <a:endParaRPr lang="pt-PT" dirty="0">
              <a:latin typeface="Century Gothic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Conexão recta unidireccional 16"/>
          <p:cNvCxnSpPr/>
          <p:nvPr/>
        </p:nvCxnSpPr>
        <p:spPr>
          <a:xfrm flipV="1">
            <a:off x="2184123" y="4283804"/>
            <a:ext cx="227637" cy="81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xão recta unidireccional 18"/>
          <p:cNvCxnSpPr/>
          <p:nvPr/>
        </p:nvCxnSpPr>
        <p:spPr>
          <a:xfrm>
            <a:off x="2184123" y="4468470"/>
            <a:ext cx="2276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xão recta unidireccional 20"/>
          <p:cNvCxnSpPr/>
          <p:nvPr/>
        </p:nvCxnSpPr>
        <p:spPr>
          <a:xfrm>
            <a:off x="2184123" y="4581128"/>
            <a:ext cx="227637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8660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884071"/>
            <a:ext cx="2525758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4071"/>
            <a:ext cx="3419872" cy="272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96851"/>
            <a:ext cx="3203847" cy="272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C:\Users\biblio\Desktop\.l.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" y="3607594"/>
            <a:ext cx="3102508" cy="2304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35" y="3598669"/>
            <a:ext cx="3155007" cy="231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biblio\Desktop\Captura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142" y="3598669"/>
            <a:ext cx="3012348" cy="2313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3528" y="39854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Espaço nave do parque de exposições de Braga (PEB)</a:t>
            </a:r>
            <a:endParaRPr lang="pt-PT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911851"/>
            <a:ext cx="884237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3080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8989" y="525990"/>
            <a:ext cx="8229600" cy="1143000"/>
          </a:xfrm>
        </p:spPr>
        <p:txBody>
          <a:bodyPr/>
          <a:lstStyle/>
          <a:p>
            <a:endParaRPr lang="pt-PT" dirty="0"/>
          </a:p>
        </p:txBody>
      </p:sp>
      <p:pic>
        <p:nvPicPr>
          <p:cNvPr id="6146" name="Picture 2" descr="C:\Users\biblio\Desktop\gfg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6" y="1621728"/>
            <a:ext cx="2925925" cy="3816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iblio\Desktop\bn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82" y="1668990"/>
            <a:ext cx="2724673" cy="3664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biblio\Desktop\gfg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96752"/>
            <a:ext cx="2570276" cy="4608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87016" y="404664"/>
            <a:ext cx="745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Distância/tempo da área </a:t>
            </a:r>
            <a:r>
              <a:rPr lang="pt-PT" dirty="0" smtClean="0"/>
              <a:t>central ao PEB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199397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="" xmlns:p14="http://schemas.microsoft.com/office/powerpoint/2010/main" val="1539239120"/>
              </p:ext>
            </p:extLst>
          </p:nvPr>
        </p:nvGraphicFramePr>
        <p:xfrm>
          <a:off x="539552" y="404664"/>
          <a:ext cx="792088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4139952" y="3284984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43,4%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013259" y="370774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47,2%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55776" y="177281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9,4%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22" y="6482321"/>
            <a:ext cx="24112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50" dirty="0" smtClean="0"/>
              <a:t>Fonte: Dados do Jornal de Notícias, 2012</a:t>
            </a:r>
            <a:endParaRPr lang="pt-PT" sz="105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3136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/>
          <p:cNvSpPr txBox="1">
            <a:spLocks/>
          </p:cNvSpPr>
          <p:nvPr/>
        </p:nvSpPr>
        <p:spPr>
          <a:xfrm>
            <a:off x="0" y="-459432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dirty="0" smtClean="0">
                <a:latin typeface="Century Gothic" pitchFamily="34" charset="0"/>
              </a:rPr>
              <a:t>Análise SWOT – Pavilhão de Concertos</a:t>
            </a:r>
            <a:endParaRPr lang="pt-PT" sz="3200" dirty="0">
              <a:latin typeface="Century Gothic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48286557"/>
              </p:ext>
            </p:extLst>
          </p:nvPr>
        </p:nvGraphicFramePr>
        <p:xfrm>
          <a:off x="581" y="548680"/>
          <a:ext cx="9143418" cy="6309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091"/>
                <a:gridCol w="7524327"/>
              </a:tblGrid>
              <a:tr h="1596696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Strengths</a:t>
                      </a:r>
                      <a:endParaRPr lang="pt-PT" sz="1600" b="1" dirty="0" smtClean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PT" sz="16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(Forças)</a:t>
                      </a:r>
                      <a:endParaRPr lang="pt-PT" sz="16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Atrai população;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Atrai concertos/artistas;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Crescimento económico;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Localizado perto de um espaço verde.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0875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Weaknesses</a:t>
                      </a:r>
                      <a:endParaRPr lang="pt-PT" sz="1600" b="1" dirty="0" smtClean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PT" sz="16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(Fraquezas)</a:t>
                      </a:r>
                      <a:endParaRPr lang="pt-PT" sz="16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Espaço reduzido;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Cidade</a:t>
                      </a: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 pouco </a:t>
                      </a:r>
                      <a:r>
                        <a:rPr lang="pt-PT" sz="1400" b="0" baseline="0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atrativa</a:t>
                      </a: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.</a:t>
                      </a:r>
                      <a:endParaRPr lang="pt-PT" sz="14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0875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Opportunities</a:t>
                      </a:r>
                      <a:endParaRPr lang="pt-PT" sz="1600" b="1" dirty="0" smtClean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(Oportunidades)</a:t>
                      </a:r>
                      <a:endParaRPr lang="pt-PT" sz="14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Promoção de empresas;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Espaço disponível para alugueres.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0875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Threats</a:t>
                      </a:r>
                      <a:endParaRPr lang="pt-PT" sz="1600" b="1" dirty="0" smtClean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PT" sz="16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(Ameaças)</a:t>
                      </a:r>
                      <a:endParaRPr lang="pt-PT" sz="16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Multiusos de Guimarães;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pt-PT" sz="1400" b="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Pavilhões de renome internacional.</a:t>
                      </a:r>
                      <a:endParaRPr lang="pt-PT" sz="1400" b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249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>
                <a:latin typeface="Century Gothic" pitchFamily="34" charset="0"/>
              </a:rPr>
              <a:t>Inquéritos (Sobre a Nave, no Parque de Exposições)</a:t>
            </a: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="" xmlns:p14="http://schemas.microsoft.com/office/powerpoint/2010/main" val="1871356806"/>
              </p:ext>
            </p:extLst>
          </p:nvPr>
        </p:nvGraphicFramePr>
        <p:xfrm>
          <a:off x="-1700" y="1268760"/>
          <a:ext cx="45737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="" xmlns:p14="http://schemas.microsoft.com/office/powerpoint/2010/main" val="2097018290"/>
              </p:ext>
            </p:extLst>
          </p:nvPr>
        </p:nvGraphicFramePr>
        <p:xfrm>
          <a:off x="4570300" y="1280026"/>
          <a:ext cx="45737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446813" y="443711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100%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127333" y="458951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100%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5367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exão recta 3"/>
          <p:cNvSpPr/>
          <p:nvPr/>
        </p:nvSpPr>
        <p:spPr>
          <a:xfrm rot="5400000" flipH="1">
            <a:off x="5508104" y="2348881"/>
            <a:ext cx="648072" cy="108012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25961"/>
                </a:lnTo>
                <a:lnTo>
                  <a:pt x="197575" y="925961"/>
                </a:lnTo>
              </a:path>
            </a:pathLst>
          </a:custGeom>
          <a:noFill/>
        </p:spPr>
        <p:style>
          <a:lnRef idx="2">
            <a:schemeClr val="accent6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="" xmlns:p14="http://schemas.microsoft.com/office/powerpoint/2010/main" val="2063836485"/>
              </p:ext>
            </p:extLst>
          </p:nvPr>
        </p:nvGraphicFramePr>
        <p:xfrm>
          <a:off x="539552" y="0"/>
          <a:ext cx="820891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Century Gothic" pitchFamily="34" charset="0"/>
              </a:rPr>
              <a:t>Projetos a longo prazo</a:t>
            </a:r>
            <a:endParaRPr lang="pt-PT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090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pt-PT" b="1" dirty="0" smtClean="0">
                <a:latin typeface="Century Gothic" pitchFamily="34" charset="0"/>
              </a:rPr>
              <a:t>Foram feitos inquéritos à população sobre este projeto. Os inqueridos eram do sexo feminino e masculino e apresentavam idades entre os 15-75 anos.</a:t>
            </a:r>
            <a:endParaRPr lang="pt-PT" b="1" dirty="0">
              <a:latin typeface="Century Gothic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7486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>
                <a:latin typeface="Century Gothic" pitchFamily="34" charset="0"/>
              </a:rPr>
              <a:t>Inquéritos (Geral)</a:t>
            </a:r>
            <a:endParaRPr lang="pt-PT" dirty="0">
              <a:latin typeface="Century Gothic" pitchFamily="34" charset="0"/>
            </a:endParaRP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="" xmlns:p14="http://schemas.microsoft.com/office/powerpoint/2010/main" val="1828637502"/>
              </p:ext>
            </p:extLst>
          </p:nvPr>
        </p:nvGraphicFramePr>
        <p:xfrm>
          <a:off x="-1700" y="1268760"/>
          <a:ext cx="45737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="" xmlns:p14="http://schemas.microsoft.com/office/powerpoint/2010/main" val="462176179"/>
              </p:ext>
            </p:extLst>
          </p:nvPr>
        </p:nvGraphicFramePr>
        <p:xfrm>
          <a:off x="4570300" y="1280026"/>
          <a:ext cx="45737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1475656" y="421179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100%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948264" y="45718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92%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940152" y="314096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entury Gothic" pitchFamily="34" charset="0"/>
              </a:rPr>
              <a:t>8%</a:t>
            </a:r>
            <a:endParaRPr lang="pt-P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8195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350"/>
            <a:ext cx="9144000" cy="507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biblio\Desktop\gfg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489"/>
            <a:ext cx="9144000" cy="50410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354" y="26064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Espaço definido para a construção do Parque da Cidade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350"/>
            <a:ext cx="9144000" cy="507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52" y="6045200"/>
            <a:ext cx="8794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:\Estudo de Caso\fotos\Nova pasta (3)\IMG_09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350"/>
            <a:ext cx="2808803" cy="21066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Estudo de Caso\fotos\Nova pasta (3)\IMG_09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398"/>
          <a:stretch/>
        </p:blipFill>
        <p:spPr bwMode="auto">
          <a:xfrm>
            <a:off x="6213192" y="3302661"/>
            <a:ext cx="2935135" cy="2664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Estudo de Caso\fotos\Nova pasta (3)\IMG_097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20" t="9858"/>
          <a:stretch/>
        </p:blipFill>
        <p:spPr bwMode="auto">
          <a:xfrm>
            <a:off x="-59434" y="890350"/>
            <a:ext cx="3097583" cy="24580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Estudo de Caso\fotos\11032379_865766396822037_609029326_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72" b="4624"/>
          <a:stretch/>
        </p:blipFill>
        <p:spPr bwMode="auto">
          <a:xfrm>
            <a:off x="-59433" y="3330738"/>
            <a:ext cx="3895233" cy="2636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Estudo de Caso\fotos\Nova pasta (3)\IMG_095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817" y="3334636"/>
            <a:ext cx="3509096" cy="26318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Estudo de Caso\fotos\Nova pasta (3)\IMG_096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559" t="5720" b="1097"/>
          <a:stretch/>
        </p:blipFill>
        <p:spPr bwMode="auto">
          <a:xfrm>
            <a:off x="6304519" y="890351"/>
            <a:ext cx="2843808" cy="24505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Estudo de Caso\fotos\Nova pasta (3)\IMG_095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817" y="890351"/>
            <a:ext cx="3509098" cy="2452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5354" y="26064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Atualmente</a:t>
            </a:r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90469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932</Words>
  <Application>Microsoft Office PowerPoint</Application>
  <PresentationFormat>Apresentação no Ecrã (4:3)</PresentationFormat>
  <Paragraphs>188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31</vt:i4>
      </vt:variant>
    </vt:vector>
  </HeadingPairs>
  <TitlesOfParts>
    <vt:vector size="32" baseType="lpstr">
      <vt:lpstr>Tema do Office</vt:lpstr>
      <vt:lpstr>Diapositivo 1</vt:lpstr>
      <vt:lpstr>Diapositivo 2</vt:lpstr>
      <vt:lpstr>Diapositivo 3</vt:lpstr>
      <vt:lpstr>Projetos a longo prazo</vt:lpstr>
      <vt:lpstr>Diapositivo 5</vt:lpstr>
      <vt:lpstr>Inquéritos (Geral)</vt:lpstr>
      <vt:lpstr>Diapositivo 7</vt:lpstr>
      <vt:lpstr>Diapositivo 8</vt:lpstr>
      <vt:lpstr>Diapositivo 9</vt:lpstr>
      <vt:lpstr>Análise SWOT – Parque da Cidade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Projetos a curto prazo</vt:lpstr>
      <vt:lpstr>Diapositivo 21</vt:lpstr>
      <vt:lpstr>Diapositivo 22</vt:lpstr>
      <vt:lpstr>Diapositivo 23</vt:lpstr>
      <vt:lpstr>Diapositivo 24</vt:lpstr>
      <vt:lpstr>Diapositivo 25</vt:lpstr>
      <vt:lpstr>Diapositivo 26</vt:lpstr>
      <vt:lpstr>Diapositivo 27</vt:lpstr>
      <vt:lpstr>Diapositivo 28</vt:lpstr>
      <vt:lpstr>Diapositivo 29</vt:lpstr>
      <vt:lpstr>Diapositivo 30</vt:lpstr>
      <vt:lpstr>Diapositivo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Vista</dc:creator>
  <cp:lastModifiedBy>Utilizador</cp:lastModifiedBy>
  <cp:revision>70</cp:revision>
  <dcterms:created xsi:type="dcterms:W3CDTF">2015-03-11T19:11:32Z</dcterms:created>
  <dcterms:modified xsi:type="dcterms:W3CDTF">2015-04-25T01:01:42Z</dcterms:modified>
</cp:coreProperties>
</file>