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12"/>
  </p:notesMasterIdLst>
  <p:handoutMasterIdLst>
    <p:handoutMasterId r:id="rId13"/>
  </p:handoutMasterIdLst>
  <p:sldIdLst>
    <p:sldId id="973" r:id="rId2"/>
    <p:sldId id="977" r:id="rId3"/>
    <p:sldId id="989" r:id="rId4"/>
    <p:sldId id="983" r:id="rId5"/>
    <p:sldId id="991" r:id="rId6"/>
    <p:sldId id="979" r:id="rId7"/>
    <p:sldId id="990" r:id="rId8"/>
    <p:sldId id="980" r:id="rId9"/>
    <p:sldId id="992" r:id="rId10"/>
    <p:sldId id="981" r:id="rId11"/>
  </p:sldIdLst>
  <p:sldSz cx="9144000" cy="6858000" type="screen4x3"/>
  <p:notesSz cx="6808788" cy="9939338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0000"/>
    <a:srgbClr val="000099"/>
    <a:srgbClr val="990000"/>
    <a:srgbClr val="009900"/>
    <a:srgbClr val="800000"/>
    <a:srgbClr val="003300"/>
    <a:srgbClr val="660066"/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Estilo Médio 3 - Destaqu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872" autoAdjust="0"/>
  </p:normalViewPr>
  <p:slideViewPr>
    <p:cSldViewPr>
      <p:cViewPr>
        <p:scale>
          <a:sx n="90" d="100"/>
          <a:sy n="90" d="100"/>
        </p:scale>
        <p:origin x="-588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uno\AppData\Local\Temp\7zOCCC.tmp\TRABALHO%20GEO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uno\AppData\Local\Temp\7zOCCC.tmp\TRABALHO%20GEO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uno\AppData\Local\Temp\7zOCCC.tmp\TRABALHO%20GEO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uno\AppData\Local\Temp\7zOCCC.tmp\TRABALHO%20GEO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style val="7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/>
            </a:pPr>
            <a:r>
              <a:rPr lang="pt-PT"/>
              <a:t>Gosta desta área?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>
                    <a:latin typeface="Agency FB" panose="020B0503020202020204" pitchFamily="34" charset="0"/>
                  </a:defRPr>
                </a:pPr>
                <a:endParaRPr lang="pt-PT"/>
              </a:p>
            </c:txPr>
            <c:showPercent val="1"/>
            <c:showLeaderLines val="1"/>
          </c:dLbls>
          <c:cat>
            <c:strRef>
              <c:f>Folha1!$C$23:$C$25</c:f>
              <c:strCache>
                <c:ptCount val="3"/>
                <c:pt idx="0">
                  <c:v>Não gosto  </c:v>
                </c:pt>
                <c:pt idx="1">
                  <c:v>Gosto</c:v>
                </c:pt>
                <c:pt idx="2">
                  <c:v>Gosto muito</c:v>
                </c:pt>
              </c:strCache>
            </c:strRef>
          </c:cat>
          <c:val>
            <c:numRef>
              <c:f>Folha1!$D$23:$D$25</c:f>
              <c:numCache>
                <c:formatCode>General</c:formatCode>
                <c:ptCount val="3"/>
                <c:pt idx="0">
                  <c:v>3</c:v>
                </c:pt>
                <c:pt idx="1">
                  <c:v>12</c:v>
                </c:pt>
                <c:pt idx="2">
                  <c:v>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1740229921543111"/>
          <c:y val="0.32429955230199625"/>
          <c:w val="0.3389506595226805"/>
          <c:h val="0.46737000486536051"/>
        </c:manualLayout>
      </c:layout>
      <c:txPr>
        <a:bodyPr/>
        <a:lstStyle/>
        <a:p>
          <a:pPr>
            <a:defRPr sz="1600">
              <a:latin typeface="Agency FB" panose="020B0503020202020204" pitchFamily="34" charset="0"/>
            </a:defRPr>
          </a:pPr>
          <a:endParaRPr lang="pt-PT"/>
        </a:p>
      </c:txPr>
    </c:legend>
    <c:plotVisOnly val="1"/>
    <c:dispBlanksAs val="zero"/>
  </c:chart>
  <c:txPr>
    <a:bodyPr/>
    <a:lstStyle/>
    <a:p>
      <a:pPr>
        <a:defRPr sz="900"/>
      </a:pPr>
      <a:endParaRPr lang="pt-PT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7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pt-PT" sz="1200" dirty="0" smtClean="0"/>
              <a:t>Esta área está  </a:t>
            </a:r>
            <a:r>
              <a:rPr lang="pt-PT" sz="1200" dirty="0"/>
              <a:t>a ser bem aproveitada?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>
                    <a:latin typeface="Agency FB" panose="020B0503020202020204" pitchFamily="34" charset="0"/>
                  </a:defRPr>
                </a:pPr>
                <a:endParaRPr lang="pt-PT"/>
              </a:p>
            </c:txPr>
            <c:showPercent val="1"/>
            <c:showLeaderLines val="1"/>
          </c:dLbls>
          <c:cat>
            <c:strRef>
              <c:f>Folha1!$C$39:$C$40</c:f>
              <c:strCache>
                <c:ptCount val="2"/>
                <c:pt idx="0">
                  <c:v> Sim </c:v>
                </c:pt>
                <c:pt idx="1">
                  <c:v>Não</c:v>
                </c:pt>
              </c:strCache>
            </c:strRef>
          </c:cat>
          <c:val>
            <c:numRef>
              <c:f>Folha1!$D$39:$D$40</c:f>
              <c:numCache>
                <c:formatCode>General</c:formatCode>
                <c:ptCount val="2"/>
                <c:pt idx="0">
                  <c:v>17</c:v>
                </c:pt>
                <c:pt idx="1">
                  <c:v>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79078870268894863"/>
          <c:y val="0.43089719829109896"/>
          <c:w val="0.19214330128193641"/>
          <c:h val="0.17596466554221299"/>
        </c:manualLayout>
      </c:layout>
      <c:txPr>
        <a:bodyPr/>
        <a:lstStyle/>
        <a:p>
          <a:pPr>
            <a:defRPr sz="1600">
              <a:latin typeface="Agency FB" panose="020B0503020202020204" pitchFamily="34" charset="0"/>
            </a:defRPr>
          </a:pPr>
          <a:endParaRPr lang="pt-PT"/>
        </a:p>
      </c:txPr>
    </c:legend>
    <c:plotVisOnly val="1"/>
    <c:dispBlanksAs val="zero"/>
  </c:chart>
  <c:txPr>
    <a:bodyPr/>
    <a:lstStyle/>
    <a:p>
      <a:pPr>
        <a:defRPr sz="900"/>
      </a:pPr>
      <a:endParaRPr lang="pt-PT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7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/>
            </a:pPr>
            <a:r>
              <a:rPr lang="pt-PT"/>
              <a:t>Quais são os principais problemas desta área? 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100"/>
                </a:pPr>
                <a:endParaRPr lang="pt-PT"/>
              </a:p>
            </c:txPr>
            <c:showPercent val="1"/>
            <c:showLeaderLines val="1"/>
          </c:dLbls>
          <c:cat>
            <c:strRef>
              <c:f>Folha1!$C$58:$C$65</c:f>
              <c:strCache>
                <c:ptCount val="8"/>
                <c:pt idx="0">
                  <c:v>BARULHO</c:v>
                </c:pt>
                <c:pt idx="1">
                  <c:v>LIXO </c:v>
                </c:pt>
                <c:pt idx="2">
                  <c:v>RUAS SUJAS E DEGRADADAS </c:v>
                </c:pt>
                <c:pt idx="3">
                  <c:v>DEGRADAÇÃO DA HABITÃÇAO </c:v>
                </c:pt>
                <c:pt idx="4">
                  <c:v>FALTA DE ESTACIONAMENTO </c:v>
                </c:pt>
                <c:pt idx="5">
                  <c:v>FALTA DE SEGURANCA </c:v>
                </c:pt>
                <c:pt idx="6">
                  <c:v>FALTA DE COMERCIO </c:v>
                </c:pt>
                <c:pt idx="7">
                  <c:v>RUAS DE DIFICIL ACESSO </c:v>
                </c:pt>
              </c:strCache>
            </c:strRef>
          </c:cat>
          <c:val>
            <c:numRef>
              <c:f>Folha1!$D$58:$D$65</c:f>
              <c:numCache>
                <c:formatCode>General</c:formatCode>
                <c:ptCount val="8"/>
                <c:pt idx="0">
                  <c:v>3</c:v>
                </c:pt>
                <c:pt idx="1">
                  <c:v>9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58418845038723177"/>
          <c:y val="0.15040703024611557"/>
          <c:w val="0.4158116281095619"/>
          <c:h val="0.77522630741088372"/>
        </c:manualLayout>
      </c:layout>
    </c:legend>
    <c:plotVisOnly val="1"/>
    <c:dispBlanksAs val="zero"/>
  </c:chart>
  <c:txPr>
    <a:bodyPr/>
    <a:lstStyle/>
    <a:p>
      <a:pPr>
        <a:defRPr sz="1000"/>
      </a:pPr>
      <a:endParaRPr lang="pt-PT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7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PT"/>
              <a:t>O que poderia ser feito para melhorar esta área /resolver os problemas que indicou?</a:t>
            </a:r>
          </a:p>
        </c:rich>
      </c:tx>
      <c:layout/>
    </c:title>
    <c:plotArea>
      <c:layout/>
      <c:pieChart>
        <c:varyColors val="1"/>
        <c:ser>
          <c:idx val="0"/>
          <c:order val="0"/>
          <c:spPr>
            <a:ln>
              <a:noFill/>
            </a:ln>
          </c:spPr>
          <c:dLbls>
            <c:showPercent val="1"/>
            <c:showLeaderLines val="1"/>
          </c:dLbls>
          <c:cat>
            <c:strRef>
              <c:f>Folha1!$C$75:$C$82</c:f>
              <c:strCache>
                <c:ptCount val="8"/>
                <c:pt idx="0">
                  <c:v>ESTACIONAMENTO GRATUITO </c:v>
                </c:pt>
                <c:pt idx="1">
                  <c:v>CONSERVAÇÃO DAS AREAS </c:v>
                </c:pt>
                <c:pt idx="2">
                  <c:v>REABILITAÇÃO DOS EDIFICIOS  </c:v>
                </c:pt>
                <c:pt idx="3">
                  <c:v>ATRIBUIÇÃO DE MULTAS DEVIDO AO LIXO EXPOSTO NAS RUAS </c:v>
                </c:pt>
                <c:pt idx="4">
                  <c:v>MAIS PARTICIPAÇÃO DA CAMARA MUNICIPAL E DA JUNTA DE FREGUESIA </c:v>
                </c:pt>
                <c:pt idx="5">
                  <c:v>MAIS PATRULHEMENTO DE POLICIAS NESSA AREA </c:v>
                </c:pt>
                <c:pt idx="6">
                  <c:v>MAIS DEPOSITOS DO LIXO  </c:v>
                </c:pt>
                <c:pt idx="7">
                  <c:v>FECHAR O BAIRRO </c:v>
                </c:pt>
              </c:strCache>
            </c:strRef>
          </c:cat>
          <c:val>
            <c:numRef>
              <c:f>Folha1!$D$75:$D$82</c:f>
              <c:numCache>
                <c:formatCode>General</c:formatCode>
                <c:ptCount val="8"/>
                <c:pt idx="0">
                  <c:v>3</c:v>
                </c:pt>
                <c:pt idx="1">
                  <c:v>1</c:v>
                </c:pt>
                <c:pt idx="2">
                  <c:v>5</c:v>
                </c:pt>
                <c:pt idx="3">
                  <c:v>1</c:v>
                </c:pt>
                <c:pt idx="4">
                  <c:v>8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1892380562515226"/>
          <c:y val="0.16465997973691138"/>
          <c:w val="0.36187774939154477"/>
          <c:h val="0.83534013158886045"/>
        </c:manualLayout>
      </c:layout>
      <c:txPr>
        <a:bodyPr/>
        <a:lstStyle/>
        <a:p>
          <a:pPr>
            <a:defRPr sz="900"/>
          </a:pPr>
          <a:endParaRPr lang="pt-PT"/>
        </a:p>
      </c:txPr>
    </c:legend>
    <c:plotVisOnly val="1"/>
    <c:dispBlanksAs val="zero"/>
  </c:chart>
  <c:txPr>
    <a:bodyPr/>
    <a:lstStyle/>
    <a:p>
      <a:pPr>
        <a:defRPr sz="1050"/>
      </a:pPr>
      <a:endParaRPr lang="pt-PT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678" cy="496427"/>
          </a:xfrm>
          <a:prstGeom prst="rect">
            <a:avLst/>
          </a:prstGeom>
        </p:spPr>
        <p:txBody>
          <a:bodyPr vert="horz" wrap="square" lIns="88349" tIns="44175" rIns="88349" bIns="4417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alt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56589" y="1"/>
            <a:ext cx="2950678" cy="496427"/>
          </a:xfrm>
          <a:prstGeom prst="rect">
            <a:avLst/>
          </a:prstGeom>
        </p:spPr>
        <p:txBody>
          <a:bodyPr vert="horz" wrap="square" lIns="88349" tIns="44175" rIns="88349" bIns="4417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9175AAF-4A09-44EF-A764-B78AC6297A14}" type="datetimeFigureOut">
              <a:rPr lang="en-GB" altLang="pt-PT"/>
              <a:pPr>
                <a:defRPr/>
              </a:pPr>
              <a:t>22/04/2015</a:t>
            </a:fld>
            <a:endParaRPr lang="en-GB" alt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441369"/>
            <a:ext cx="2950678" cy="496427"/>
          </a:xfrm>
          <a:prstGeom prst="rect">
            <a:avLst/>
          </a:prstGeom>
        </p:spPr>
        <p:txBody>
          <a:bodyPr vert="horz" wrap="square" lIns="88349" tIns="44175" rIns="88349" bIns="4417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alt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56589" y="9441369"/>
            <a:ext cx="2950678" cy="496427"/>
          </a:xfrm>
          <a:prstGeom prst="rect">
            <a:avLst/>
          </a:prstGeom>
        </p:spPr>
        <p:txBody>
          <a:bodyPr vert="horz" wrap="square" lIns="88349" tIns="44175" rIns="88349" bIns="4417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A68AC8B-A09B-466B-AED8-A06ABBE6C2DE}" type="slidenum">
              <a:rPr lang="en-GB" altLang="pt-PT"/>
              <a:pPr>
                <a:defRPr/>
              </a:pPr>
              <a:t>‹nº›</a:t>
            </a:fld>
            <a:endParaRPr lang="en-GB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678" cy="496427"/>
          </a:xfrm>
          <a:prstGeom prst="rect">
            <a:avLst/>
          </a:prstGeom>
        </p:spPr>
        <p:txBody>
          <a:bodyPr vert="horz" wrap="square" lIns="95700" tIns="47850" rIns="95700" bIns="47850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GB" alt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6589" y="1"/>
            <a:ext cx="2950678" cy="496427"/>
          </a:xfrm>
          <a:prstGeom prst="rect">
            <a:avLst/>
          </a:prstGeom>
        </p:spPr>
        <p:txBody>
          <a:bodyPr vert="horz" wrap="square" lIns="95700" tIns="47850" rIns="95700" bIns="47850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E5890475-5BF1-44D8-BDF9-CD359E0D2871}" type="datetimeFigureOut">
              <a:rPr lang="en-GB" altLang="pt-PT"/>
              <a:pPr>
                <a:defRPr/>
              </a:pPr>
              <a:t>22/04/2015</a:t>
            </a:fld>
            <a:endParaRPr lang="en-GB" alt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0" tIns="47850" rIns="95700" bIns="47850" rtlCol="0" anchor="ctr"/>
          <a:lstStyle/>
          <a:p>
            <a:pPr lvl="0"/>
            <a:endParaRPr lang="en-GB" noProof="0" smtClean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0575" y="4720684"/>
            <a:ext cx="5447639" cy="4472471"/>
          </a:xfrm>
          <a:prstGeom prst="rect">
            <a:avLst/>
          </a:prstGeom>
        </p:spPr>
        <p:txBody>
          <a:bodyPr vert="horz" wrap="square" lIns="95700" tIns="47850" rIns="95700" bIns="478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noProof="0" smtClean="0"/>
              <a:t>Clique para editar os estilos</a:t>
            </a:r>
          </a:p>
          <a:p>
            <a:pPr lvl="1"/>
            <a:r>
              <a:rPr lang="pt-PT" altLang="pt-PT" noProof="0" smtClean="0"/>
              <a:t>Segundo nível</a:t>
            </a:r>
          </a:p>
          <a:p>
            <a:pPr lvl="2"/>
            <a:r>
              <a:rPr lang="pt-PT" altLang="pt-PT" noProof="0" smtClean="0"/>
              <a:t>Terceiro nível</a:t>
            </a:r>
          </a:p>
          <a:p>
            <a:pPr lvl="3"/>
            <a:r>
              <a:rPr lang="pt-PT" altLang="pt-PT" noProof="0" smtClean="0"/>
              <a:t>Quarto nível</a:t>
            </a:r>
          </a:p>
          <a:p>
            <a:pPr lvl="4"/>
            <a:r>
              <a:rPr lang="pt-PT" altLang="pt-PT" noProof="0" smtClean="0"/>
              <a:t>Quinto nível</a:t>
            </a:r>
            <a:endParaRPr lang="en-GB" altLang="pt-PT" noProof="0" smtClean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41369"/>
            <a:ext cx="2950678" cy="496427"/>
          </a:xfrm>
          <a:prstGeom prst="rect">
            <a:avLst/>
          </a:prstGeom>
        </p:spPr>
        <p:txBody>
          <a:bodyPr vert="horz" wrap="square" lIns="95700" tIns="47850" rIns="95700" bIns="47850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GB" alt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6589" y="9441369"/>
            <a:ext cx="2950678" cy="496427"/>
          </a:xfrm>
          <a:prstGeom prst="rect">
            <a:avLst/>
          </a:prstGeom>
        </p:spPr>
        <p:txBody>
          <a:bodyPr vert="horz" wrap="square" lIns="95700" tIns="47850" rIns="95700" bIns="47850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E892A981-7632-46D6-9B05-18710FABC2C8}" type="slidenum">
              <a:rPr lang="en-GB" altLang="pt-PT"/>
              <a:pPr>
                <a:defRPr/>
              </a:pPr>
              <a:t>‹nº›</a:t>
            </a:fld>
            <a:endParaRPr lang="en-GB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638" y="550863"/>
            <a:ext cx="8237537" cy="11430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pt-PT" noProof="0" smtClean="0"/>
              <a:t>Click to edit Master title style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375" y="2754313"/>
            <a:ext cx="5697538" cy="6080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PT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92100" y="6196013"/>
            <a:ext cx="1905000" cy="458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6375" y="6196013"/>
            <a:ext cx="3981450" cy="458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46938" y="6196013"/>
            <a:ext cx="1676400" cy="458787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E2329DD0-D829-4E4D-8513-A1358B71504F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8DA36-876E-4ECE-86E2-D5FC5EDB4085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67513" y="138113"/>
            <a:ext cx="2195512" cy="592137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77800" y="138113"/>
            <a:ext cx="6437313" cy="592137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033C3-8D66-4127-855F-C2D0A5D8453E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22F95-C141-46BA-9019-8EF03195DB59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F9560-6DF9-4D55-9676-452DE4D58335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77800" y="1652588"/>
            <a:ext cx="4316413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6613" y="1652588"/>
            <a:ext cx="4316412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DDBDB-5F9F-4769-A47C-F71D2602FE04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4672D-A370-4B68-851B-912874F2ACD6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26C9F-DCDE-441A-BD34-94C1742F1EC1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31B03-6CC2-4F35-A95F-B991DF16A43A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31A78-6FC7-4AF6-97AA-9FE1CD43F161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ED837-864A-4342-B7F1-E97ACE0ABA78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6375" y="138113"/>
            <a:ext cx="734377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" y="1652588"/>
            <a:ext cx="8785225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Click to edit Master text styles</a:t>
            </a:r>
          </a:p>
          <a:p>
            <a:pPr lvl="1"/>
            <a:r>
              <a:rPr lang="pt-PT" altLang="pt-PT" smtClean="0"/>
              <a:t>Second level</a:t>
            </a:r>
          </a:p>
          <a:p>
            <a:pPr lvl="2"/>
            <a:r>
              <a:rPr lang="pt-PT" altLang="pt-PT" smtClean="0"/>
              <a:t>Third level</a:t>
            </a:r>
          </a:p>
          <a:p>
            <a:pPr lvl="3"/>
            <a:r>
              <a:rPr lang="pt-PT" altLang="pt-PT" smtClean="0"/>
              <a:t>Fourth level</a:t>
            </a:r>
          </a:p>
          <a:p>
            <a:pPr lvl="4"/>
            <a:r>
              <a:rPr lang="pt-PT" altLang="pt-PT" smtClean="0"/>
              <a:t>Fifth level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3988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7538" y="6248400"/>
            <a:ext cx="2894012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300"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0725" y="6221413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1212469A-19A2-4E14-AA56-D8E8D170E42E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6" r:id="rId1"/>
    <p:sldLayoutId id="2147484586" r:id="rId2"/>
    <p:sldLayoutId id="2147484587" r:id="rId3"/>
    <p:sldLayoutId id="2147484588" r:id="rId4"/>
    <p:sldLayoutId id="2147484589" r:id="rId5"/>
    <p:sldLayoutId id="2147484590" r:id="rId6"/>
    <p:sldLayoutId id="2147484591" r:id="rId7"/>
    <p:sldLayoutId id="2147484592" r:id="rId8"/>
    <p:sldLayoutId id="2147484593" r:id="rId9"/>
    <p:sldLayoutId id="2147484594" r:id="rId10"/>
    <p:sldLayoutId id="2147484595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xi.cm-lisboa.pt/" TargetMode="External"/><Relationship Id="rId7" Type="http://schemas.openxmlformats.org/officeDocument/2006/relationships/hyperlink" Target="http://pt.wikipedia.org/wiki/Elevador_da_Bica" TargetMode="External"/><Relationship Id="rId2" Type="http://schemas.openxmlformats.org/officeDocument/2006/relationships/hyperlink" Target="http://www.cm-lisboa.p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o.gl/AOA9GU" TargetMode="External"/><Relationship Id="rId5" Type="http://schemas.openxmlformats.org/officeDocument/2006/relationships/hyperlink" Target="https://www.arcgis.com/features/" TargetMode="External"/><Relationship Id="rId4" Type="http://schemas.openxmlformats.org/officeDocument/2006/relationships/hyperlink" Target="http://goo.gl/okYN6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lha_de_C_lculo_do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arcador de Posição de Conteúdo 2"/>
          <p:cNvSpPr>
            <a:spLocks noGrp="1"/>
          </p:cNvSpPr>
          <p:nvPr>
            <p:ph idx="1"/>
          </p:nvPr>
        </p:nvSpPr>
        <p:spPr>
          <a:xfrm>
            <a:off x="277813" y="1484313"/>
            <a:ext cx="8785225" cy="3744887"/>
          </a:xfrm>
        </p:spPr>
        <p:txBody>
          <a:bodyPr/>
          <a:lstStyle/>
          <a:p>
            <a:pPr algn="ctr">
              <a:buFontTx/>
              <a:buNone/>
            </a:pPr>
            <a:r>
              <a:rPr lang="pt-PT" altLang="pt-PT" sz="2400" b="1" dirty="0" smtClean="0">
                <a:solidFill>
                  <a:srgbClr val="7878DE"/>
                </a:solidFill>
                <a:latin typeface="Agency FB" pitchFamily="34" charset="0"/>
              </a:rPr>
              <a:t>Projeto Nós propomos! Cidadania, Sustentabilidade e Inovação </a:t>
            </a:r>
            <a:br>
              <a:rPr lang="pt-PT" altLang="pt-PT" sz="2400" b="1" dirty="0" smtClean="0">
                <a:solidFill>
                  <a:srgbClr val="7878DE"/>
                </a:solidFill>
                <a:latin typeface="Agency FB" pitchFamily="34" charset="0"/>
              </a:rPr>
            </a:br>
            <a:r>
              <a:rPr lang="pt-PT" altLang="pt-PT" sz="2400" b="1" dirty="0" smtClean="0">
                <a:solidFill>
                  <a:srgbClr val="7878DE"/>
                </a:solidFill>
                <a:latin typeface="Agency FB" pitchFamily="34" charset="0"/>
              </a:rPr>
              <a:t>na Educação Geográfica   2014/15</a:t>
            </a:r>
          </a:p>
          <a:p>
            <a:pPr algn="ctr">
              <a:buFontTx/>
              <a:buNone/>
            </a:pPr>
            <a:r>
              <a:rPr lang="pt-PT" altLang="pt-PT" sz="2000" b="1" dirty="0" smtClean="0">
                <a:solidFill>
                  <a:srgbClr val="7878DE"/>
                </a:solidFill>
                <a:latin typeface="Agency FB" pitchFamily="34" charset="0"/>
              </a:rPr>
              <a:t>Agrupamento de Escolas Baixa Chiado</a:t>
            </a:r>
          </a:p>
          <a:p>
            <a:pPr algn="ctr">
              <a:buFontTx/>
              <a:buNone/>
            </a:pPr>
            <a:r>
              <a:rPr lang="pt-PT" altLang="pt-PT" sz="2200" b="1" dirty="0" smtClean="0"/>
              <a:t>Escola Básica e Secundária Passos Manuel</a:t>
            </a:r>
          </a:p>
          <a:p>
            <a:pPr algn="ctr">
              <a:buNone/>
            </a:pPr>
            <a:r>
              <a:rPr lang="pt-PT" altLang="pt-PT" sz="2400" dirty="0" smtClean="0"/>
              <a:t>4 de maio de 2015</a:t>
            </a:r>
          </a:p>
          <a:p>
            <a:pPr algn="ctr">
              <a:buNone/>
            </a:pPr>
            <a:r>
              <a:rPr lang="pt-PT" altLang="pt-PT" sz="3600" b="1" dirty="0" smtClean="0"/>
              <a:t>Bairro da Bica</a:t>
            </a:r>
          </a:p>
          <a:p>
            <a:pPr algn="ctr">
              <a:buFontTx/>
              <a:buNone/>
            </a:pPr>
            <a:r>
              <a:rPr lang="pt-PT" altLang="pt-PT" sz="3600" b="1" dirty="0" smtClean="0"/>
              <a:t>Degradação dos edifícios</a:t>
            </a:r>
          </a:p>
          <a:p>
            <a:pPr algn="ctr">
              <a:buFontTx/>
              <a:buNone/>
            </a:pPr>
            <a:r>
              <a:rPr lang="pt-PT" altLang="pt-PT" sz="3600" b="1" dirty="0" smtClean="0">
                <a:latin typeface="Baskerville Old Face" pitchFamily="18" charset="0"/>
              </a:rPr>
              <a:t> </a:t>
            </a:r>
            <a:endParaRPr lang="pt-PT" altLang="pt-PT" sz="3200" dirty="0" smtClean="0"/>
          </a:p>
        </p:txBody>
      </p:sp>
      <p:pic>
        <p:nvPicPr>
          <p:cNvPr id="3075" name="Imagem 3" descr="CE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8650" y="163513"/>
            <a:ext cx="4318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Imagem 4" descr="igo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214313"/>
            <a:ext cx="139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Imagem 5" descr="ciencia_viv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9638" y="627063"/>
            <a:ext cx="622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Imagem 6" descr="esri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293688"/>
            <a:ext cx="17891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611560" y="5229200"/>
            <a:ext cx="8134350" cy="144013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t-PT" altLang="en-US" sz="1600" dirty="0" smtClean="0"/>
              <a:t>11º C</a:t>
            </a:r>
          </a:p>
          <a:p>
            <a:r>
              <a:rPr lang="pt-PT" altLang="en-US" sz="1600" dirty="0" smtClean="0"/>
              <a:t>Catarina Gaspar </a:t>
            </a:r>
          </a:p>
          <a:p>
            <a:r>
              <a:rPr lang="pt-PT" altLang="en-US" sz="1600" dirty="0" err="1" smtClean="0"/>
              <a:t>Tamires</a:t>
            </a:r>
            <a:r>
              <a:rPr lang="pt-PT" altLang="en-US" sz="1600" dirty="0" smtClean="0"/>
              <a:t> Lopes </a:t>
            </a:r>
          </a:p>
          <a:p>
            <a:r>
              <a:rPr lang="pt-PT" altLang="en-US" sz="1600" dirty="0" smtClean="0"/>
              <a:t>Professora -  Isilda </a:t>
            </a:r>
            <a:r>
              <a:rPr lang="pt-PT" altLang="en-US" sz="1600" dirty="0" err="1" smtClean="0"/>
              <a:t>Medroa</a:t>
            </a:r>
            <a:endParaRPr lang="pt-PT" altLang="en-US" sz="1600" dirty="0" smtClean="0"/>
          </a:p>
        </p:txBody>
      </p:sp>
      <p:pic>
        <p:nvPicPr>
          <p:cNvPr id="308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179388"/>
            <a:ext cx="6413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4"/>
          <p:cNvPicPr>
            <a:picLocks noChangeAspect="1" noChangeArrowheads="1"/>
          </p:cNvPicPr>
          <p:nvPr/>
        </p:nvPicPr>
        <p:blipFill>
          <a:blip r:embed="rId7" cstate="print"/>
          <a:srcRect l="2797" t="17638" r="3603" b="15623"/>
          <a:stretch>
            <a:fillRect/>
          </a:stretch>
        </p:blipFill>
        <p:spPr bwMode="auto">
          <a:xfrm>
            <a:off x="1908175" y="317500"/>
            <a:ext cx="1154113" cy="43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82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813" y="214313"/>
            <a:ext cx="157480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 smtClean="0">
                <a:solidFill>
                  <a:schemeClr val="tx1"/>
                </a:solidFill>
              </a:rPr>
              <a:t>Bibliografia/fontes</a:t>
            </a:r>
            <a:endParaRPr lang="en-GB" altLang="en-US" smtClean="0">
              <a:solidFill>
                <a:schemeClr val="tx1"/>
              </a:solidFill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395536" y="134076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http://www.cm-lisboa.pt/</a:t>
            </a:r>
            <a:endParaRPr lang="pt-PT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http://lxi.cm-lisboa.pt/</a:t>
            </a:r>
            <a:endParaRPr lang="pt-PT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  <a:hlinkClick r:id="rId4"/>
              </a:rPr>
              <a:t>http://goo.gl/okYN6x</a:t>
            </a:r>
            <a:endParaRPr lang="pt-PT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  <a:hlinkClick r:id="rId5"/>
              </a:rPr>
              <a:t>https://www.arcgis.com/features/</a:t>
            </a:r>
            <a:endParaRPr lang="pt-PT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endParaRPr lang="pt-PT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395536" y="2564904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defRPr/>
            </a:pPr>
            <a:r>
              <a:rPr lang="pt-PT" u="sng" dirty="0" smtClean="0">
                <a:hlinkClick r:id="rId6"/>
              </a:rPr>
              <a:t>http://goo.gl/AOA9GU</a:t>
            </a:r>
            <a:endParaRPr lang="pt-PT" dirty="0" smtClean="0"/>
          </a:p>
          <a:p>
            <a:pPr marL="285750" indent="-285750">
              <a:defRPr/>
            </a:pPr>
            <a:r>
              <a:rPr lang="pt-PT" dirty="0" smtClean="0">
                <a:hlinkClick r:id="rId7"/>
              </a:rPr>
              <a:t>http://pt.wikipedia.org/wiki/Elevador_da_Bica</a:t>
            </a:r>
            <a:endParaRPr lang="pt-PT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 smtClean="0">
                <a:solidFill>
                  <a:schemeClr val="tx1"/>
                </a:solidFill>
              </a:rPr>
              <a:t>Área</a:t>
            </a:r>
            <a:r>
              <a:rPr lang="en-GB" altLang="en-US" dirty="0" smtClean="0">
                <a:solidFill>
                  <a:schemeClr val="tx1"/>
                </a:solidFill>
              </a:rPr>
              <a:t> </a:t>
            </a:r>
            <a:r>
              <a:rPr lang="en-GB" altLang="en-US" dirty="0" err="1" smtClean="0">
                <a:solidFill>
                  <a:schemeClr val="tx1"/>
                </a:solidFill>
              </a:rPr>
              <a:t>em</a:t>
            </a:r>
            <a:r>
              <a:rPr lang="en-GB" altLang="en-US" dirty="0" smtClean="0">
                <a:solidFill>
                  <a:schemeClr val="tx1"/>
                </a:solidFill>
              </a:rPr>
              <a:t> </a:t>
            </a:r>
            <a:r>
              <a:rPr lang="en-GB" altLang="en-US" dirty="0" err="1" smtClean="0">
                <a:solidFill>
                  <a:schemeClr val="tx1"/>
                </a:solidFill>
              </a:rPr>
              <a:t>estudo</a:t>
            </a:r>
            <a:r>
              <a:rPr lang="en-GB" altLang="en-US" dirty="0" smtClean="0">
                <a:solidFill>
                  <a:schemeClr val="tx1"/>
                </a:solidFill>
              </a:rPr>
              <a:t> - </a:t>
            </a:r>
            <a:r>
              <a:rPr lang="en-GB" altLang="en-US" dirty="0" err="1" smtClean="0">
                <a:solidFill>
                  <a:schemeClr val="tx1"/>
                </a:solidFill>
              </a:rPr>
              <a:t>Bica</a:t>
            </a:r>
            <a:endParaRPr lang="en-GB" altLang="en-US" dirty="0" smtClean="0">
              <a:solidFill>
                <a:schemeClr val="tx1"/>
              </a:solidFill>
            </a:endParaRPr>
          </a:p>
        </p:txBody>
      </p:sp>
      <p:pic>
        <p:nvPicPr>
          <p:cNvPr id="4099" name="Picture 2" descr="C:\Users\Isilda\Desktop\Bica Enquadramen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3603625"/>
            <a:ext cx="408305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312863"/>
            <a:ext cx="267335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exão recta unidireccional 2"/>
          <p:cNvCxnSpPr/>
          <p:nvPr/>
        </p:nvCxnSpPr>
        <p:spPr>
          <a:xfrm flipH="1" flipV="1">
            <a:off x="2092326" y="3141664"/>
            <a:ext cx="3919834" cy="201552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xão recta unidireccional 6"/>
          <p:cNvCxnSpPr/>
          <p:nvPr/>
        </p:nvCxnSpPr>
        <p:spPr>
          <a:xfrm flipH="1">
            <a:off x="5220072" y="2708920"/>
            <a:ext cx="144016" cy="100811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ângulo 9"/>
          <p:cNvSpPr/>
          <p:nvPr/>
        </p:nvSpPr>
        <p:spPr>
          <a:xfrm>
            <a:off x="3347864" y="2276872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pt-PT" altLang="pt-PT" b="1" dirty="0" smtClean="0"/>
              <a:t>Escola Básica e Secundária Passos Manuel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smtClean="0"/>
              <a:t>Problemas identificados </a:t>
            </a: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41600" y="1557338"/>
            <a:ext cx="3100388" cy="4775200"/>
          </a:xfrm>
          <a:noFill/>
          <a:ln w="12700"/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41400"/>
            <a:ext cx="2084388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exão recta unidireccional 4"/>
          <p:cNvCxnSpPr/>
          <p:nvPr/>
        </p:nvCxnSpPr>
        <p:spPr>
          <a:xfrm flipH="1" flipV="1">
            <a:off x="2123728" y="2996952"/>
            <a:ext cx="1895475" cy="576263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0"/>
            <a:ext cx="2700337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exão recta unidireccional 7"/>
          <p:cNvCxnSpPr/>
          <p:nvPr/>
        </p:nvCxnSpPr>
        <p:spPr>
          <a:xfrm flipV="1">
            <a:off x="4427538" y="2565400"/>
            <a:ext cx="2376487" cy="177165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3589338"/>
            <a:ext cx="2700337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exão recta unidireccional 9"/>
          <p:cNvCxnSpPr/>
          <p:nvPr/>
        </p:nvCxnSpPr>
        <p:spPr>
          <a:xfrm flipV="1">
            <a:off x="4067175" y="4724400"/>
            <a:ext cx="3727450" cy="763588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4" name="CaixaDeTexto 19"/>
          <p:cNvSpPr txBox="1">
            <a:spLocks noChangeArrowheads="1"/>
          </p:cNvSpPr>
          <p:nvPr/>
        </p:nvSpPr>
        <p:spPr bwMode="auto">
          <a:xfrm>
            <a:off x="2795588" y="1104900"/>
            <a:ext cx="2808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altLang="pt-PT" sz="2000" b="1"/>
              <a:t>Prédios degradados </a:t>
            </a:r>
          </a:p>
        </p:txBody>
      </p:sp>
      <p:cxnSp>
        <p:nvCxnSpPr>
          <p:cNvPr id="13" name="Conexão recta unidireccional 12"/>
          <p:cNvCxnSpPr/>
          <p:nvPr/>
        </p:nvCxnSpPr>
        <p:spPr>
          <a:xfrm flipV="1">
            <a:off x="1547664" y="4149080"/>
            <a:ext cx="2592288" cy="216024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107504" y="443711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Rua da Bica </a:t>
            </a:r>
            <a:r>
              <a:rPr lang="pt-PT" dirty="0"/>
              <a:t>D</a:t>
            </a:r>
            <a:r>
              <a:rPr lang="pt-PT" dirty="0" smtClean="0"/>
              <a:t>uarte Belo</a:t>
            </a:r>
            <a:endParaRPr lang="pt-PT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6093296"/>
            <a:ext cx="1080120" cy="25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3"/>
          <p:cNvPicPr/>
          <p:nvPr/>
        </p:nvPicPr>
        <p:blipFill>
          <a:blip r:embed="rId7" cstate="print"/>
          <a:srcRect l="20009" t="6667" r="15743" b="11355"/>
          <a:stretch>
            <a:fillRect/>
          </a:stretch>
        </p:blipFill>
        <p:spPr bwMode="auto">
          <a:xfrm>
            <a:off x="5436096" y="1628800"/>
            <a:ext cx="197205" cy="5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Users\Aluno\Desktop\IMG-20150301-WA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413"/>
            <a:ext cx="217805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658813" y="3405188"/>
            <a:ext cx="858837" cy="917575"/>
          </a:xfrm>
          <a:prstGeom prst="ellipse">
            <a:avLst/>
          </a:prstGeom>
          <a:noFill/>
          <a:ln w="28575">
            <a:solidFill>
              <a:srgbClr val="CC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6525" y="1247775"/>
            <a:ext cx="2657475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7956550" y="4005263"/>
            <a:ext cx="838200" cy="877887"/>
          </a:xfrm>
          <a:prstGeom prst="ellipse">
            <a:avLst/>
          </a:prstGeom>
          <a:noFill/>
          <a:ln w="28575">
            <a:solidFill>
              <a:srgbClr val="CC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71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608263" y="1268413"/>
            <a:ext cx="3381375" cy="5207000"/>
          </a:xfrm>
          <a:noFill/>
        </p:spPr>
      </p:pic>
      <p:sp>
        <p:nvSpPr>
          <p:cNvPr id="7175" name="CaixaDeTexto 19"/>
          <p:cNvSpPr txBox="1">
            <a:spLocks noChangeArrowheads="1"/>
          </p:cNvSpPr>
          <p:nvPr/>
        </p:nvSpPr>
        <p:spPr bwMode="auto">
          <a:xfrm>
            <a:off x="3132138" y="690563"/>
            <a:ext cx="2808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altLang="pt-PT" sz="2000" b="1"/>
              <a:t>Lixo nas Ruas </a:t>
            </a:r>
          </a:p>
        </p:txBody>
      </p:sp>
      <p:cxnSp>
        <p:nvCxnSpPr>
          <p:cNvPr id="3" name="Conexão recta unidireccional 2"/>
          <p:cNvCxnSpPr/>
          <p:nvPr/>
        </p:nvCxnSpPr>
        <p:spPr>
          <a:xfrm flipH="1">
            <a:off x="1155700" y="2852738"/>
            <a:ext cx="2695575" cy="77946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xão recta unidireccional 5"/>
          <p:cNvCxnSpPr/>
          <p:nvPr/>
        </p:nvCxnSpPr>
        <p:spPr>
          <a:xfrm>
            <a:off x="4643438" y="2420938"/>
            <a:ext cx="2520950" cy="107950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6237312"/>
            <a:ext cx="1080120" cy="25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/>
          <p:cNvPicPr/>
          <p:nvPr/>
        </p:nvPicPr>
        <p:blipFill>
          <a:blip r:embed="rId6" cstate="print"/>
          <a:srcRect l="20009" t="6667" r="15743" b="11355"/>
          <a:stretch>
            <a:fillRect/>
          </a:stretch>
        </p:blipFill>
        <p:spPr bwMode="auto">
          <a:xfrm>
            <a:off x="5652120" y="1412776"/>
            <a:ext cx="170611" cy="5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4438" y="1198563"/>
            <a:ext cx="2849562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98563"/>
            <a:ext cx="2697163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005263"/>
            <a:ext cx="8969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ângulo 7"/>
          <p:cNvSpPr/>
          <p:nvPr/>
        </p:nvSpPr>
        <p:spPr>
          <a:xfrm>
            <a:off x="6443663" y="3394075"/>
            <a:ext cx="1873250" cy="11017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4350" y="1670050"/>
            <a:ext cx="3103563" cy="477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exão recta unidireccional 2"/>
          <p:cNvCxnSpPr/>
          <p:nvPr/>
        </p:nvCxnSpPr>
        <p:spPr>
          <a:xfrm flipV="1">
            <a:off x="4932363" y="3213100"/>
            <a:ext cx="2787650" cy="360363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xão recta unidireccional 4"/>
          <p:cNvCxnSpPr/>
          <p:nvPr/>
        </p:nvCxnSpPr>
        <p:spPr>
          <a:xfrm flipH="1" flipV="1">
            <a:off x="1500188" y="2276475"/>
            <a:ext cx="3935412" cy="64770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1" name="CaixaDeTexto 19"/>
          <p:cNvSpPr txBox="1">
            <a:spLocks noChangeArrowheads="1"/>
          </p:cNvSpPr>
          <p:nvPr/>
        </p:nvSpPr>
        <p:spPr bwMode="auto">
          <a:xfrm>
            <a:off x="0" y="476672"/>
            <a:ext cx="7344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altLang="pt-PT" sz="2000" b="1" dirty="0"/>
              <a:t>Passeios pouco largos  </a:t>
            </a:r>
            <a:r>
              <a:rPr lang="pt-PT" altLang="pt-PT" sz="2000" b="1" dirty="0" smtClean="0"/>
              <a:t>e por vezes  </a:t>
            </a:r>
            <a:r>
              <a:rPr lang="pt-PT" altLang="pt-PT" sz="2000" b="1" dirty="0"/>
              <a:t>ocupados por viaturas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6165304"/>
            <a:ext cx="1080120" cy="25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/>
          <p:cNvPicPr/>
          <p:nvPr/>
        </p:nvPicPr>
        <p:blipFill>
          <a:blip r:embed="rId7" cstate="print"/>
          <a:srcRect l="20009" t="6667" r="15743" b="11355"/>
          <a:stretch>
            <a:fillRect/>
          </a:stretch>
        </p:blipFill>
        <p:spPr bwMode="auto">
          <a:xfrm>
            <a:off x="5868144" y="1772816"/>
            <a:ext cx="197205" cy="5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 dirty="0" smtClean="0">
                <a:solidFill>
                  <a:schemeClr val="tx1"/>
                </a:solidFill>
              </a:rPr>
              <a:t>Questionários </a:t>
            </a:r>
            <a:endParaRPr lang="en-GB" altLang="en-US" dirty="0" smtClean="0">
              <a:solidFill>
                <a:schemeClr val="tx1"/>
              </a:solidFill>
            </a:endParaRPr>
          </a:p>
        </p:txBody>
      </p:sp>
      <p:graphicFrame>
        <p:nvGraphicFramePr>
          <p:cNvPr id="9219" name="Gráfico 3"/>
          <p:cNvGraphicFramePr>
            <a:graphicFrameLocks/>
          </p:cNvGraphicFramePr>
          <p:nvPr/>
        </p:nvGraphicFramePr>
        <p:xfrm>
          <a:off x="-396875" y="1217613"/>
          <a:ext cx="5091113" cy="3651250"/>
        </p:xfrm>
        <a:graphic>
          <a:graphicData uri="http://schemas.openxmlformats.org/presentationml/2006/ole">
            <p:oleObj spid="_x0000_s9219" r:id="rId3" imgW="5090601" imgH="3651820" progId="Excel.Sheet.8">
              <p:embed/>
            </p:oleObj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4427984" y="1340768"/>
          <a:ext cx="471601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2051720" y="3861048"/>
          <a:ext cx="482453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-20948" y="620688"/>
          <a:ext cx="4499992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3851920" y="3140968"/>
          <a:ext cx="5292080" cy="37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206375" y="138113"/>
            <a:ext cx="8038033" cy="846137"/>
          </a:xfrm>
        </p:spPr>
        <p:txBody>
          <a:bodyPr/>
          <a:lstStyle/>
          <a:p>
            <a:r>
              <a:rPr lang="pt-PT" altLang="en-US" sz="2800" dirty="0" smtClean="0">
                <a:solidFill>
                  <a:schemeClr val="tx1"/>
                </a:solidFill>
              </a:rPr>
              <a:t>A nossa proposta de intervenção local</a:t>
            </a:r>
            <a:endParaRPr lang="en-GB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7950" y="1341438"/>
            <a:ext cx="8424863" cy="5327650"/>
          </a:xfrm>
        </p:spPr>
        <p:txBody>
          <a:bodyPr/>
          <a:lstStyle/>
          <a:p>
            <a:pPr>
              <a:defRPr/>
            </a:pPr>
            <a:r>
              <a:rPr lang="pt-PT" altLang="pt-PT" sz="2000" dirty="0" smtClean="0">
                <a:latin typeface="Agency FB" panose="020B0503020202020204" pitchFamily="34" charset="0"/>
              </a:rPr>
              <a:t>Alargamento dos passeios; </a:t>
            </a:r>
          </a:p>
          <a:p>
            <a:pPr marL="0" indent="0">
              <a:buFontTx/>
              <a:buNone/>
              <a:defRPr/>
            </a:pPr>
            <a:endParaRPr lang="pt-PT" altLang="pt-PT" sz="2000" dirty="0">
              <a:latin typeface="Agency FB" panose="020B0503020202020204" pitchFamily="34" charset="0"/>
            </a:endParaRPr>
          </a:p>
          <a:p>
            <a:pPr>
              <a:defRPr/>
            </a:pPr>
            <a:r>
              <a:rPr lang="pt-PT" altLang="pt-PT" sz="2000" dirty="0" smtClean="0">
                <a:latin typeface="Agency FB" panose="020B0503020202020204" pitchFamily="34" charset="0"/>
              </a:rPr>
              <a:t>Aumento  de o nº de vezes da recolha do lixo,  durante a semana;</a:t>
            </a:r>
          </a:p>
          <a:p>
            <a:pPr>
              <a:defRPr/>
            </a:pPr>
            <a:endParaRPr lang="pt-PT" altLang="pt-PT" sz="2000" dirty="0">
              <a:latin typeface="Agency FB" panose="020B0503020202020204" pitchFamily="34" charset="0"/>
            </a:endParaRPr>
          </a:p>
          <a:p>
            <a:pPr>
              <a:defRPr/>
            </a:pPr>
            <a:r>
              <a:rPr lang="pt-PT" altLang="pt-PT" sz="2000" dirty="0" smtClean="0">
                <a:latin typeface="Agency FB" panose="020B0503020202020204" pitchFamily="34" charset="0"/>
              </a:rPr>
              <a:t>Permitir a entrada de viaturas no bairro apenas  para cargas/descargas e moradores;</a:t>
            </a:r>
          </a:p>
          <a:p>
            <a:pPr>
              <a:defRPr/>
            </a:pPr>
            <a:endParaRPr lang="en-US" altLang="pt-PT" sz="2000" dirty="0" smtClean="0">
              <a:latin typeface="Agency FB" panose="020B0503020202020204" pitchFamily="34" charset="0"/>
            </a:endParaRPr>
          </a:p>
          <a:p>
            <a:pPr>
              <a:defRPr/>
            </a:pPr>
            <a:r>
              <a:rPr lang="en-US" altLang="pt-PT" sz="2000" dirty="0" smtClean="0">
                <a:latin typeface="Agency FB" panose="020B0503020202020204" pitchFamily="34" charset="0"/>
              </a:rPr>
              <a:t>Recuperar os predios  degradados</a:t>
            </a:r>
            <a:r>
              <a:rPr lang="pt-PT" altLang="pt-PT" sz="2000" dirty="0" smtClean="0">
                <a:latin typeface="Agency FB" panose="020B0503020202020204" pitchFamily="34" charset="0"/>
              </a:rPr>
              <a:t>   utiliza-los para alojamento turístico - por exemplo um </a:t>
            </a:r>
            <a:r>
              <a:rPr lang="pt-PT" altLang="pt-PT" sz="2000" dirty="0" err="1" smtClean="0">
                <a:latin typeface="Agency FB" panose="020B0503020202020204" pitchFamily="34" charset="0"/>
              </a:rPr>
              <a:t>Hostel</a:t>
            </a:r>
            <a:r>
              <a:rPr lang="pt-PT" altLang="pt-PT" sz="2000" dirty="0" smtClean="0">
                <a:latin typeface="Agency FB" panose="020B0503020202020204" pitchFamily="34" charset="0"/>
              </a:rPr>
              <a:t> -  e ou para habitação com rendas a custos acessíveis; </a:t>
            </a:r>
            <a:endParaRPr lang="pt-PT" altLang="pt-PT" sz="2000" dirty="0">
              <a:latin typeface="Agency FB" panose="020B0503020202020204" pitchFamily="34" charset="0"/>
            </a:endParaRPr>
          </a:p>
          <a:p>
            <a:pPr>
              <a:defRPr/>
            </a:pPr>
            <a:endParaRPr lang="pt-PT" altLang="pt-PT" sz="2000" dirty="0" smtClean="0">
              <a:latin typeface="Agency FB" panose="020B0503020202020204" pitchFamily="34" charset="0"/>
            </a:endParaRPr>
          </a:p>
          <a:p>
            <a:pPr algn="just">
              <a:defRPr/>
            </a:pPr>
            <a:r>
              <a:rPr lang="pt-PT" altLang="pt-PT" sz="2000" dirty="0" smtClean="0">
                <a:latin typeface="Agency FB" panose="020B0503020202020204" pitchFamily="34" charset="0"/>
              </a:rPr>
              <a:t>Criar parques </a:t>
            </a:r>
            <a:r>
              <a:rPr lang="pt-PT" altLang="pt-PT" sz="2000" smtClean="0">
                <a:latin typeface="Agency FB" panose="020B0503020202020204" pitchFamily="34" charset="0"/>
              </a:rPr>
              <a:t>de estacionamento em silo,  </a:t>
            </a:r>
            <a:r>
              <a:rPr lang="pt-PT" altLang="pt-PT" sz="2000" dirty="0" smtClean="0">
                <a:latin typeface="Agency FB" panose="020B0503020202020204" pitchFamily="34" charset="0"/>
              </a:rPr>
              <a:t>em áreas onde há edifícios abandonados/degradados</a:t>
            </a:r>
            <a:r>
              <a:rPr lang="pt-PT" altLang="pt-PT" sz="2000" dirty="0">
                <a:latin typeface="Agency FB" panose="020B0503020202020204" pitchFamily="34" charset="0"/>
              </a:rPr>
              <a:t> </a:t>
            </a:r>
            <a:r>
              <a:rPr lang="pt-PT" altLang="pt-PT" sz="2000" dirty="0" smtClean="0">
                <a:latin typeface="Agency FB" panose="020B0503020202020204" pitchFamily="34" charset="0"/>
              </a:rPr>
              <a:t>podendo nos últimos andares serem criadas esplanadas, visto que esta área de cidade tem uma vista privilegiada sobre o rio.</a:t>
            </a:r>
          </a:p>
          <a:p>
            <a:pPr>
              <a:buNone/>
              <a:defRPr/>
            </a:pPr>
            <a:endParaRPr lang="pt-PT" altLang="pt-PT" sz="2000" dirty="0">
              <a:latin typeface="Agency FB" panose="020B0503020202020204" pitchFamily="34" charset="0"/>
            </a:endParaRPr>
          </a:p>
          <a:p>
            <a:pPr marL="0" indent="0">
              <a:buFontTx/>
              <a:buNone/>
              <a:defRPr/>
            </a:pPr>
            <a:endParaRPr lang="pt-PT" altLang="pt-PT" sz="2000" dirty="0" smtClean="0">
              <a:latin typeface="Agency FB" panose="020B0503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708920"/>
            <a:ext cx="7343775" cy="846137"/>
          </a:xfrm>
        </p:spPr>
        <p:txBody>
          <a:bodyPr/>
          <a:lstStyle/>
          <a:p>
            <a:pPr algn="ctr"/>
            <a:r>
              <a:rPr lang="pt-PT" dirty="0" smtClean="0"/>
              <a:t>FIM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ss design template">
  <a:themeElements>
    <a:clrScheme name="Glass design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lass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lass design template 13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Glass design templa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Glass design template 13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Glass design templa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Glass design template 13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Glass design templa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Glass design template 13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Glass design templa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Glass design template</Template>
  <TotalTime>6857372</TotalTime>
  <Words>208</Words>
  <Application>Microsoft Office PowerPoint</Application>
  <PresentationFormat>Apresentação no Ecrã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2" baseType="lpstr">
      <vt:lpstr>Glass design template</vt:lpstr>
      <vt:lpstr>Folha de Cálculo do Microsoft Office Excel 97-2003</vt:lpstr>
      <vt:lpstr>Diapositivo 1</vt:lpstr>
      <vt:lpstr>Área em estudo - Bica</vt:lpstr>
      <vt:lpstr>Problemas identificados </vt:lpstr>
      <vt:lpstr>Diapositivo 4</vt:lpstr>
      <vt:lpstr>Diapositivo 5</vt:lpstr>
      <vt:lpstr>Questionários </vt:lpstr>
      <vt:lpstr>Diapositivo 7</vt:lpstr>
      <vt:lpstr>A nossa proposta de intervenção local</vt:lpstr>
      <vt:lpstr>FIM</vt:lpstr>
      <vt:lpstr>Bibliografia/fontes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Pedro</dc:creator>
  <cp:lastModifiedBy>Professor</cp:lastModifiedBy>
  <cp:revision>250</cp:revision>
  <cp:lastPrinted>2014-09-20T08:41:53Z</cp:lastPrinted>
  <dcterms:created xsi:type="dcterms:W3CDTF">2004-05-12T20:52:37Z</dcterms:created>
  <dcterms:modified xsi:type="dcterms:W3CDTF">2015-04-22T13:58:49Z</dcterms:modified>
</cp:coreProperties>
</file>