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4"/>
  </p:notesMasterIdLst>
  <p:handoutMasterIdLst>
    <p:handoutMasterId r:id="rId15"/>
  </p:handoutMasterIdLst>
  <p:sldIdLst>
    <p:sldId id="973" r:id="rId2"/>
    <p:sldId id="974" r:id="rId3"/>
    <p:sldId id="976" r:id="rId4"/>
    <p:sldId id="991" r:id="rId5"/>
    <p:sldId id="977" r:id="rId6"/>
    <p:sldId id="983" r:id="rId7"/>
    <p:sldId id="982" r:id="rId8"/>
    <p:sldId id="984" r:id="rId9"/>
    <p:sldId id="980" r:id="rId10"/>
    <p:sldId id="988" r:id="rId11"/>
    <p:sldId id="992" r:id="rId12"/>
    <p:sldId id="981" r:id="rId13"/>
  </p:sldIdLst>
  <p:sldSz cx="9144000" cy="6858000" type="screen4x3"/>
  <p:notesSz cx="6808788" cy="99393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50021"/>
    <a:srgbClr val="990000"/>
    <a:srgbClr val="292929"/>
    <a:srgbClr val="92F6DC"/>
    <a:srgbClr val="B81827"/>
    <a:srgbClr val="4D7905"/>
    <a:srgbClr val="009900"/>
    <a:srgbClr val="D943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872" autoAdjust="0"/>
  </p:normalViewPr>
  <p:slideViewPr>
    <p:cSldViewPr>
      <p:cViewPr>
        <p:scale>
          <a:sx n="90" d="100"/>
          <a:sy n="90" d="100"/>
        </p:scale>
        <p:origin x="-59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rofessor\Downloads\graficos%20nos%20propomos%20grupo%20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rofessor.DT-PC6.001\Documents\graficos%20nos%20propomos%20grupo%20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PT">
                <a:solidFill>
                  <a:schemeClr val="bg1"/>
                </a:solidFill>
              </a:rPr>
              <a:t>Género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t-PT"/>
              </a:p>
            </c:txPr>
            <c:showPercent val="1"/>
            <c:showLeaderLines val="1"/>
          </c:dLbls>
          <c:cat>
            <c:strRef>
              <c:f>Folha2!$G$11:$H$11</c:f>
              <c:strCache>
                <c:ptCount val="2"/>
                <c:pt idx="0">
                  <c:v>Rapazes</c:v>
                </c:pt>
                <c:pt idx="1">
                  <c:v>Raparigas</c:v>
                </c:pt>
              </c:strCache>
            </c:strRef>
          </c:cat>
          <c:val>
            <c:numRef>
              <c:f>Folha2!$G$12:$H$12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PT">
                <a:solidFill>
                  <a:schemeClr val="bg1"/>
                </a:solidFill>
              </a:rPr>
              <a:t>Idades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pt-PT"/>
              </a:p>
            </c:txPr>
            <c:showPercent val="1"/>
            <c:showLeaderLines val="1"/>
          </c:dLbls>
          <c:cat>
            <c:strRef>
              <c:f>Folha2!$E$5:$E$7</c:f>
              <c:strCache>
                <c:ptCount val="3"/>
                <c:pt idx="0">
                  <c:v>≤20</c:v>
                </c:pt>
                <c:pt idx="1">
                  <c:v>21 - 30</c:v>
                </c:pt>
                <c:pt idx="2">
                  <c:v>≥ 31</c:v>
                </c:pt>
              </c:strCache>
            </c:strRef>
          </c:cat>
          <c:val>
            <c:numRef>
              <c:f>Folha2!$F$5:$F$7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050" b="1">
              <a:solidFill>
                <a:schemeClr val="bg1"/>
              </a:solidFill>
            </a:defRPr>
          </a:pPr>
          <a:endParaRPr lang="pt-PT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B7DF6B-9884-44F3-BE80-867167E177E3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51162" cy="49688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99602C-1407-4BF5-9176-C9614A7DA2E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6212350-EBA3-435D-9EBF-5CA8258CD695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pPr lvl="0"/>
            <a:endParaRPr lang="en-GB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1988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en-GB" noProof="0" smtClean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51162" cy="496887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480D7850-039B-4D62-8221-08FF5851747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PT" noProof="0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AA66296-2B9C-477B-AA4C-384ED9162E3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3B5B-11CA-43E4-865E-6B1B91568FE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06FF-D580-4379-B3EA-9C18D0BA7F4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5736F-E6CB-4DF7-AEA6-032AF0221A4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A888E-EBE1-4549-BAC2-20BEB1252EB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2951-36FC-4840-BA15-6AC6A5E0BED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79E97-C6C4-4F18-82F4-586CF194BCD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A46F8-8509-4567-BEB4-77DBE314381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31624-5554-4DAC-B904-76848113DAD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8938-CC30-4AEE-AFFB-6DB8D05B99B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480D-427D-4F5E-9916-BB32035BE27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FC955192-C63D-4D34-A34E-382F2EA3822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cgis.com/features/" TargetMode="External"/><Relationship Id="rId3" Type="http://schemas.openxmlformats.org/officeDocument/2006/relationships/hyperlink" Target="http://goo.gl/XAhUCc" TargetMode="External"/><Relationship Id="rId7" Type="http://schemas.openxmlformats.org/officeDocument/2006/relationships/hyperlink" Target="http://goo.gl/okYN6x" TargetMode="External"/><Relationship Id="rId2" Type="http://schemas.openxmlformats.org/officeDocument/2006/relationships/hyperlink" Target="http://goo.gl/czO5R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xi.cm-lisboa.pt/" TargetMode="External"/><Relationship Id="rId5" Type="http://schemas.openxmlformats.org/officeDocument/2006/relationships/hyperlink" Target="http://www.cm-lisboa.pt/" TargetMode="External"/><Relationship Id="rId4" Type="http://schemas.openxmlformats.org/officeDocument/2006/relationships/hyperlink" Target="http://goo.gl/ssE7Zw" TargetMode="External"/><Relationship Id="rId9" Type="http://schemas.openxmlformats.org/officeDocument/2006/relationships/hyperlink" Target="http://goo.gl/WhdQG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lha_de_C_lculo_do_Microsoft_Office_Excel_97-20031.xls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oleObject" Target="../embeddings/Folha_de_C_lculo_do_Microsoft_Office_Excel_97-20033.xls"/><Relationship Id="rId4" Type="http://schemas.openxmlformats.org/officeDocument/2006/relationships/oleObject" Target="../embeddings/Folha_de_C_lculo_do_Microsoft_Office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lha_de_C_lculo_do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lha_de_C_lculo_do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3988" y="1509713"/>
            <a:ext cx="8785225" cy="44069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pt-PT" altLang="pt-PT" sz="2000" b="1" dirty="0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Projeto Nós propomos! Cidadania, Sustentabilidade e Inovação </a:t>
            </a:r>
            <a:br>
              <a:rPr lang="pt-PT" altLang="pt-PT" sz="2000" b="1" dirty="0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</a:br>
            <a:r>
              <a:rPr lang="pt-PT" altLang="pt-PT" sz="2000" b="1" dirty="0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na Educação Geográfica</a:t>
            </a:r>
          </a:p>
          <a:p>
            <a:pPr algn="ctr">
              <a:buFontTx/>
              <a:buNone/>
              <a:defRPr/>
            </a:pPr>
            <a:r>
              <a:rPr lang="pt-PT" altLang="pt-PT" sz="2000" b="1" dirty="0" smtClean="0">
                <a:solidFill>
                  <a:schemeClr val="bg1">
                    <a:lumMod val="65000"/>
                  </a:schemeClr>
                </a:solidFill>
                <a:latin typeface="Biondi" pitchFamily="2" charset="0"/>
              </a:rPr>
              <a:t>   2014/15</a:t>
            </a:r>
            <a:endParaRPr lang="pt-PT" sz="2000" b="1" dirty="0" smtClean="0">
              <a:solidFill>
                <a:schemeClr val="bg1">
                  <a:lumMod val="65000"/>
                </a:schemeClr>
              </a:solidFill>
              <a:latin typeface="Biondi" pitchFamily="2" charset="0"/>
            </a:endParaRPr>
          </a:p>
          <a:p>
            <a:pPr algn="ctr">
              <a:buFontTx/>
              <a:buNone/>
              <a:defRPr/>
            </a:pPr>
            <a:r>
              <a:rPr lang="pt-PT" sz="2000" b="1" dirty="0" smtClean="0">
                <a:solidFill>
                  <a:srgbClr val="A50021"/>
                </a:solidFill>
                <a:latin typeface="+mj-lt"/>
              </a:rPr>
              <a:t>Agrupamento de Escolas Baixa Chiado</a:t>
            </a:r>
          </a:p>
          <a:p>
            <a:pPr algn="ctr">
              <a:buFontTx/>
              <a:buNone/>
              <a:defRPr/>
            </a:pPr>
            <a:r>
              <a:rPr lang="pt-PT" sz="2000" b="1" dirty="0" smtClean="0">
                <a:solidFill>
                  <a:srgbClr val="A50021"/>
                </a:solidFill>
                <a:latin typeface="+mj-lt"/>
              </a:rPr>
              <a:t>Escola Básica e Secundária Passos Manuel</a:t>
            </a:r>
          </a:p>
          <a:p>
            <a:pPr algn="ctr">
              <a:buFontTx/>
              <a:buNone/>
              <a:defRPr/>
            </a:pPr>
            <a:r>
              <a:rPr lang="pt-PT" dirty="0" smtClean="0">
                <a:solidFill>
                  <a:schemeClr val="accent3">
                    <a:lumMod val="95000"/>
                  </a:schemeClr>
                </a:solidFill>
                <a:ea typeface="BatangChe" pitchFamily="49" charset="-127"/>
                <a:cs typeface="Arial" pitchFamily="34" charset="0"/>
              </a:rPr>
              <a:t>Rua de “O Século”</a:t>
            </a:r>
          </a:p>
          <a:p>
            <a:pPr algn="ctr">
              <a:buFontTx/>
              <a:buNone/>
              <a:defRPr/>
            </a:pPr>
            <a:r>
              <a:rPr lang="pt-PT" dirty="0" smtClean="0">
                <a:solidFill>
                  <a:schemeClr val="accent3">
                    <a:lumMod val="95000"/>
                  </a:schemeClr>
                </a:solidFill>
                <a:ea typeface="BatangChe" pitchFamily="49" charset="-127"/>
                <a:cs typeface="Arial" pitchFamily="34" charset="0"/>
              </a:rPr>
              <a:t>Largo do chafariz</a:t>
            </a:r>
          </a:p>
          <a:p>
            <a:pPr algn="ctr">
              <a:buFontTx/>
              <a:buNone/>
              <a:defRPr/>
            </a:pPr>
            <a:r>
              <a:rPr lang="pt-P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4 de maio de 2015</a:t>
            </a:r>
            <a:endParaRPr lang="pt-PT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7171" name="Imagem 3" descr="C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50" y="163513"/>
            <a:ext cx="431800" cy="69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Imagem 4" descr="igo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970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Imagem 5" descr="ciencia_viv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9638" y="627063"/>
            <a:ext cx="622300" cy="369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Imagem 6" descr="es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60648"/>
            <a:ext cx="1789113" cy="33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51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1692275" y="5516563"/>
            <a:ext cx="5472113" cy="1341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PT" altLang="en-US" sz="1400" smtClean="0">
                <a:solidFill>
                  <a:schemeClr val="bg1"/>
                </a:solidFill>
              </a:rPr>
              <a:t>Trabalho realizado por:</a:t>
            </a:r>
          </a:p>
          <a:p>
            <a:r>
              <a:rPr lang="pt-PT" altLang="en-US" sz="1400" smtClean="0">
                <a:solidFill>
                  <a:schemeClr val="bg1"/>
                </a:solidFill>
              </a:rPr>
              <a:t>Turma 11º C</a:t>
            </a:r>
          </a:p>
          <a:p>
            <a:r>
              <a:rPr lang="pt-PT" altLang="en-US" sz="1400" smtClean="0">
                <a:solidFill>
                  <a:schemeClr val="bg1"/>
                </a:solidFill>
              </a:rPr>
              <a:t>Andreína Maciel, Filipa Verganista, Rafael Oliveira,  Sara Costa </a:t>
            </a:r>
          </a:p>
          <a:p>
            <a:endParaRPr lang="pt-PT" altLang="en-US" sz="1400" smtClean="0">
              <a:solidFill>
                <a:schemeClr val="bg1"/>
              </a:solidFill>
            </a:endParaRPr>
          </a:p>
          <a:p>
            <a:r>
              <a:rPr lang="pt-PT" altLang="en-US" sz="1400" smtClean="0">
                <a:solidFill>
                  <a:schemeClr val="bg1"/>
                </a:solidFill>
              </a:rPr>
              <a:t>Professora responsável: - Isilda Medroa </a:t>
            </a:r>
          </a:p>
          <a:p>
            <a:endParaRPr lang="pt-PT" altLang="en-US" sz="2000" smtClean="0">
              <a:solidFill>
                <a:schemeClr val="bg1"/>
              </a:solidFill>
            </a:endParaRP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05978"/>
            <a:ext cx="1080120" cy="150254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7" name="Picture 14"/>
          <p:cNvPicPr>
            <a:picLocks noChangeAspect="1" noChangeArrowheads="1"/>
          </p:cNvPicPr>
          <p:nvPr/>
        </p:nvPicPr>
        <p:blipFill>
          <a:blip r:embed="rId7" cstate="print"/>
          <a:srcRect l="2797" t="17638" r="3603" b="15623"/>
          <a:stretch>
            <a:fillRect/>
          </a:stretch>
        </p:blipFill>
        <p:spPr bwMode="auto">
          <a:xfrm>
            <a:off x="1908175" y="317500"/>
            <a:ext cx="1154113" cy="43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8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88913"/>
            <a:ext cx="1574800" cy="728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55" name="AutoShape 12" descr="data:image/jpeg;base64,/9j/4AAQSkZJRgABAQAAAQABAAD/2wCEAAkGBwcHCAcHBwcHBwcHBwoHBwcHBw8ICQcMFBEWFhQRExMYHCggGBolJxMTITEhJSkrLi4uFx8zODMsNygtLisBCgoKDAwMDgwMDywZFBkrLCsrLCsrKywrKywsNzcrLCssKyw3LCsrKyssNywsKysrLDcrKyssLCwrNywrLCwrK//AABEIAKgBLAMBIgACEQEDEQH/xAAYAAEBAQEBAAAAAAAAAAAAAAACAAEDB//EABYQAQEBAAAAAAAAAAAAAAAAAAABEf/EABcBAQEBAQAAAAAAAAAAAAAAAAIAAQP/xAAWEQEBAQAAAAAAAAAAAAAAAAAAARH/2gAMAwEAAhEDEQA/APE4UCFDc6cOBCjYFOHAhw4FOHAhQo510hxzhwo504cCHDgU4UCHCjnThQIUIKcbBjWiTKxJMo0qNY2DRpUaw4NClRo04FCnQoV0g0KVCjTg0KVGjXSBQp0KNODQp0KDpBrG1jCbCgwomU4UCHCgU4UCHCgU4cc4cOBXSHHOHCjnThxzhylHOnDjnDlIKcKBGykNh63R1a0cPWazWaljdZWay1jcVGqjawoyjW2jRpwaFKjRpwaFKhRrpBoUqNCnBoUqFGukGjSo0acGsbREmwoJRqpwoEKEFOHAhQoFOHHOHCgV0hxzlKFHOukKUJSlKBY6SlK5ylKQWOkrZQlbK0bD1uhrdbrMLVo6tWsxus1ms1Nxto2q0bRKRWha20bWHIyhW0bRpyMoVtGjTg0a2jRrpBo1tGjTg0aVGicGsaIk2FBjYlThQIUIKcOOcOFApw45wpSCukpSucpylAsdJSlc5SlaNjpKUrnKUpBYcpa563W6OOmrQ1ut1mFq0dWrVhazR1mrVjbWWstG1mljbRtVo2iUitC1to2spyMtCttG0acjKNbQonGUa2jROMo1tGicZWNrGEiGNiRQoEKNGnCgSlCCnKcrnKUrQsdJSlc5SlIbHSUpXOVspBY6ytlc5Wyt0bHTW6Gt1ujh63XPW63Vh6tDVq1mFrNHVrNbjbWWs0bVrcbay1lo2iUjbRtZay1hyK0LW2jaJSMtGttGsORlGttGiUZWJlE4xirGNa0WppQoEJolClCUoQ05SlCVsrRsdJSlc5SlILDlKVzlKVo2Okrdc9brdHHTW6563W6zHTVoatWsw9Whq1asPWaOs1asLWaOs1mljbWWstZazW4rWWstZawpFaNqtG1hyK0bVayiUjGVWsYUZWKsYSYkxqSSRNgtawmyjGphxsoSkQ4crZQlbK0cdJWyhK3Wjjprdc9brdZjpq0NbrdZh6tDVq1mHq0NWrVh6zR1atWFrNHWazW43WWs1ms1uNtHVaOsLG2jarWMKRDarWMLEyqsY1jGsYSSSSSSSaxJE2C1rCbKOtTCbKGlrRw9boLWsx01uhq1rMPW6GrW6zD1uhq1azD1aGrVqwtWjrNWtwtWjrNZqwtZo6zU3C0bWLWFiZazUxuJlrExqYmMJJJJJJJJJJJJJNYkmtFqYWtFNYet0Na1mFrdDW6lh6tHVrWYWt0FqZh6tDVqWFq0dWpuFrNZrNYsbq0dSbjdYzWMa3WJiakxMakkkkkkkkkkkkkkkkkkkkk1MSRIWpmFq0WtWEhSZhLR1upY3VrNWpY1DqSwmaxJY3WMSbjWMTGpJJJJJJJJJJJJJJJJJJJJJJJJJJJJJJJJJJJNSSSWpJLUkktSSSYkkkkkkkkkkkkkkkkkkkkkk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 altLang="pt-PT"/>
          </a:p>
        </p:txBody>
      </p:sp>
      <p:sp>
        <p:nvSpPr>
          <p:cNvPr id="6156" name="AutoShape 14" descr="data:image/jpeg;base64,/9j/4AAQSkZJRgABAQAAAQABAAD/2wCEAAkGBwcHCAcHBwcHBwcHBwoHBwcHBw8ICQcMFBEWFhQRExMYHCggGBolJxMTITEhJSkrLi4uFx8zODMsNygtLisBCgoKDAwMDgwMDywZFBkrLCsrLCsrKywrKywsNzcrLCssKyw3LCsrKyssNywsKysrLDcrKyssLCwrNywrLCwrK//AABEIAKgBLAMBIgACEQEDEQH/xAAYAAEBAQEBAAAAAAAAAAAAAAACAAEDB//EABYQAQEBAAAAAAAAAAAAAAAAAAABEf/EABcBAQEBAQAAAAAAAAAAAAAAAAIAAQP/xAAWEQEBAQAAAAAAAAAAAAAAAAAAARH/2gAMAwEAAhEDEQA/APE4UCFDc6cOBCjYFOHAhw4FOHAhQo510hxzhwo504cCHDgU4UCHCjnThQIUIKcbBjWiTKxJMo0qNY2DRpUaw4NClRo04FCnQoV0g0KVCjTg0KVGjXSBQp0KNODQp0KDpBrG1jCbCgwomU4UCHCgU4UCHCgU4cc4cOBXSHHOHCjnThxzhylHOnDjnDlIKcKBGykNh63R1a0cPWazWaljdZWay1jcVGqjawoyjW2jRpwaFKjRpwaFKhRrpBoUqNCnBoUqFGukGjSo0acGsbREmwoJRqpwoEKEFOHAhQoFOHHOHCgV0hxzlKFHOukKUJSlKBY6SlK5ylKQWOkrZQlbK0bD1uhrdbrMLVo6tWsxus1ms1Nxto2q0bRKRWha20bWHIyhW0bRpyMoVtGjTg0a2jRrpBo1tGjTg0aVGicGsaIk2FBjYlThQIUIKcOOcOFApw45wpSCukpSucpylAsdJSlc5SlaNjpKUrnKUpBYcpa563W6OOmrQ1ut1mFq0dWrVhazR1mrVjbWWstG1mljbRtVo2iUitC1to2spyMtCttG0acjKNbQonGUa2jROMo1tGicZWNrGEiGNiRQoEKNGnCgSlCCnKcrnKUrQsdJSlc5SlIbHSUpXOVspBY6ytlc5Wyt0bHTW6Gt1ujh63XPW63Vh6tDVq1mFrNHVrNbjbWWs0bVrcbay1lo2iUjbRtZay1hyK0LW2jaJSMtGttGsORlGttGiUZWJlE4xirGNa0WppQoEJolClCUoQ05SlCVsrRsdJSlc5SlILDlKVzlKVo2Okrdc9brdHHTW6563W6zHTVoatWsw9Whq1asPWaOs1asLWaOs1mljbWWstZazW4rWWstZawpFaNqtG1hyK0bVayiUjGVWsYUZWKsYSYkxqSSRNgtawmyjGphxsoSkQ4crZQlbK0cdJWyhK3Wjjprdc9brdZjpq0NbrdZh6tDVq1mHq0NWrVh6zR1atWFrNHWazW43WWs1ms1uNtHVaOsLG2jarWMKRDarWMLEyqsY1jGsYSSSSSSSaxJE2C1rCbKOtTCbKGlrRw9boLWsx01uhq1rMPW6GrW6zD1uhq1azD1aGrVqwtWjrNWtwtWjrNZqwtZo6zU3C0bWLWFiZazUxuJlrExqYmMJJJJJJJJJJJJJNYkmtFqYWtFNYet0Na1mFrdDW6lh6tHVrWYWt0FqZh6tDVqWFq0dWpuFrNZrNYsbq0dSbjdYzWMa3WJiakxMakkkkkkkkkkkkkkkkkkkkk1MSRIWpmFq0WtWEhSZhLR1upY3VrNWpY1DqSwmaxJY3WMSbjWMTGpJJJJJJJJJJJJJJJJJJJJJJJJJJJJJJJJJJJNSSSWpJLUkktSSSYkkkkkkkkkkkkkkkkkkkkkk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 altLang="pt-PT"/>
          </a:p>
        </p:txBody>
      </p:sp>
      <p:sp>
        <p:nvSpPr>
          <p:cNvPr id="6157" name="AutoShape 16" descr="data:image/jpeg;base64,/9j/4AAQSkZJRgABAQAAAQABAAD/2wCEAAkGBwcHCAcHBwcHBwcHBwoHBwcHBw8ICQcMFBEWFhQRExMYHCggGBolJxMTITEhJSkrLi4uFx8zODMsNygtLisBCgoKDAwMDgwMDywZFBkrLCsrLCsrKywrKywsNzcrLCssKyw3LCsrKyssNywsKysrLDcrKyssLCwrNywrLCwrK//AABEIAKgBLAMBIgACEQEDEQH/xAAYAAEBAQEBAAAAAAAAAAAAAAACAAEDB//EABYQAQEBAAAAAAAAAAAAAAAAAAABEf/EABcBAQEBAQAAAAAAAAAAAAAAAAIAAQP/xAAWEQEBAQAAAAAAAAAAAAAAAAAAARH/2gAMAwEAAhEDEQA/APE4UCFDc6cOBCjYFOHAhw4FOHAhQo510hxzhwo504cCHDgU4UCHCjnThQIUIKcbBjWiTKxJMo0qNY2DRpUaw4NClRo04FCnQoV0g0KVCjTg0KVGjXSBQp0KNODQp0KDpBrG1jCbCgwomU4UCHCgU4UCHCgU4cc4cOBXSHHOHCjnThxzhylHOnDjnDlIKcKBGykNh63R1a0cPWazWaljdZWay1jcVGqjawoyjW2jRpwaFKjRpwaFKhRrpBoUqNCnBoUqFGukGjSo0acGsbREmwoJRqpwoEKEFOHAhQoFOHHOHCgV0hxzlKFHOukKUJSlKBY6SlK5ylKQWOkrZQlbK0bD1uhrdbrMLVo6tWsxus1ms1Nxto2q0bRKRWha20bWHIyhW0bRpyMoVtGjTg0a2jRrpBo1tGjTg0aVGicGsaIk2FBjYlThQIUIKcOOcOFApw45wpSCukpSucpylAsdJSlc5SlaNjpKUrnKUpBYcpa563W6OOmrQ1ut1mFq0dWrVhazR1mrVjbWWstG1mljbRtVo2iUitC1to2spyMtCttG0acjKNbQonGUa2jROMo1tGicZWNrGEiGNiRQoEKNGnCgSlCCnKcrnKUrQsdJSlc5SlIbHSUpXOVspBY6ytlc5Wyt0bHTW6Gt1ujh63XPW63Vh6tDVq1mFrNHVrNbjbWWs0bVrcbay1lo2iUjbRtZay1hyK0LW2jaJSMtGttGsORlGttGiUZWJlE4xirGNa0WppQoEJolClCUoQ05SlCVsrRsdJSlc5SlILDlKVzlKVo2Okrdc9brdHHTW6563W6zHTVoatWsw9Whq1asPWaOs1asLWaOs1mljbWWstZazW4rWWstZawpFaNqtG1hyK0bVayiUjGVWsYUZWKsYSYkxqSSRNgtawmyjGphxsoSkQ4crZQlbK0cdJWyhK3Wjjprdc9brdZjpq0NbrdZh6tDVq1mHq0NWrVh6zR1atWFrNHWazW43WWs1ms1uNtHVaOsLG2jarWMKRDarWMLEyqsY1jGsYSSSSSSSaxJE2C1rCbKOtTCbKGlrRw9boLWsx01uhq1rMPW6GrW6zD1uhq1azD1aGrVqwtWjrNWtwtWjrNZqwtZo6zU3C0bWLWFiZazUxuJlrExqYmMJJJJJJJJJJJJJNYkmtFqYWtFNYet0Na1mFrdDW6lh6tHVrWYWt0FqZh6tDVqWFq0dWpuFrNZrNYsbq0dSbjdYzWMa3WJiakxMakkkkkkkkkkkkkkkkkkkkk1MSRIWpmFq0WtWEhSZhLR1upY3VrNWpY1DqSwmaxJY3WMSbjWMTGpJJJJJJJJJJJJJJJJJJJJJJJJJJJJJJJJJJJNSSSWpJLUkktSSSYkkkkkkkkkkkkkkkkkkkkkk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 altLang="pt-PT"/>
          </a:p>
        </p:txBody>
      </p:sp>
      <p:sp>
        <p:nvSpPr>
          <p:cNvPr id="6158" name="Marcador de Posição do Rodapé 9"/>
          <p:cNvSpPr txBox="1">
            <a:spLocks/>
          </p:cNvSpPr>
          <p:nvPr/>
        </p:nvSpPr>
        <p:spPr bwMode="auto">
          <a:xfrm>
            <a:off x="4932363" y="6021388"/>
            <a:ext cx="40322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algn="ctr" eaLnBrk="0" hangingPunct="0"/>
            <a:endParaRPr lang="pt-PT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8758238" cy="846137"/>
          </a:xfrm>
        </p:spPr>
        <p:txBody>
          <a:bodyPr/>
          <a:lstStyle/>
          <a:p>
            <a:r>
              <a:rPr lang="pt-PT" altLang="en-US" smtClean="0">
                <a:solidFill>
                  <a:schemeClr val="bg1"/>
                </a:solidFill>
              </a:rPr>
              <a:t>A nossa proposta de intervenção local</a:t>
            </a:r>
            <a:endParaRPr lang="en-GB" altLang="en-US" smtClean="0">
              <a:solidFill>
                <a:schemeClr val="bg1"/>
              </a:solidFill>
            </a:endParaRPr>
          </a:p>
        </p:txBody>
      </p:sp>
      <p:grpSp>
        <p:nvGrpSpPr>
          <p:cNvPr id="12291" name="Grupo 15"/>
          <p:cNvGrpSpPr>
            <a:grpSpLocks/>
          </p:cNvGrpSpPr>
          <p:nvPr/>
        </p:nvGrpSpPr>
        <p:grpSpPr bwMode="auto">
          <a:xfrm>
            <a:off x="30163" y="1052513"/>
            <a:ext cx="9144000" cy="5805487"/>
            <a:chOff x="-251520" y="1268760"/>
            <a:chExt cx="9144000" cy="5472608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-251520" y="1268760"/>
              <a:ext cx="9144000" cy="547260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pic>
          <p:nvPicPr>
            <p:cNvPr id="13319" name="Picture 7" descr="http://cdn.rentingpoint.pt/images/products/banco_jardim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687627" y="4227924"/>
              <a:ext cx="882656" cy="498646"/>
            </a:xfrm>
            <a:prstGeom prst="rect">
              <a:avLst/>
            </a:prstGeom>
            <a:noFill/>
          </p:spPr>
        </p:pic>
        <p:pic>
          <p:nvPicPr>
            <p:cNvPr id="7" name="Picture 7" descr="http://cdn.rentingpoint.pt/images/products/banco_jardim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-101508" y="5820215"/>
              <a:ext cx="1630537" cy="921153"/>
            </a:xfrm>
            <a:prstGeom prst="rect">
              <a:avLst/>
            </a:prstGeom>
            <a:noFill/>
          </p:spPr>
        </p:pic>
        <p:pic>
          <p:nvPicPr>
            <p:cNvPr id="12" name="Picture 12" descr="Fotos de Mesa com Bancos para Jardim Importada da Asia XL239 Gravatal 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6695"/>
            <a:stretch>
              <a:fillRect/>
            </a:stretch>
          </p:blipFill>
          <p:spPr bwMode="auto">
            <a:xfrm>
              <a:off x="6889538" y="4817662"/>
              <a:ext cx="915012" cy="527566"/>
            </a:xfrm>
            <a:prstGeom prst="rect">
              <a:avLst/>
            </a:prstGeom>
            <a:noFill/>
          </p:spPr>
        </p:pic>
        <p:pic>
          <p:nvPicPr>
            <p:cNvPr id="13" name="Picture 12" descr="Fotos de Mesa com Bancos para Jardim Importada da Asia XL239 Gravatal 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6695"/>
            <a:stretch>
              <a:fillRect/>
            </a:stretch>
          </p:blipFill>
          <p:spPr bwMode="auto">
            <a:xfrm>
              <a:off x="5835096" y="5112530"/>
              <a:ext cx="1119580" cy="645514"/>
            </a:xfrm>
            <a:prstGeom prst="rect">
              <a:avLst/>
            </a:prstGeom>
            <a:noFill/>
          </p:spPr>
        </p:pic>
        <p:pic>
          <p:nvPicPr>
            <p:cNvPr id="13324" name="Picture 12" descr="Fotos de Mesa com Bancos para Jardim Importada da Asia XL239 Gravatal 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6695"/>
            <a:stretch>
              <a:fillRect/>
            </a:stretch>
          </p:blipFill>
          <p:spPr bwMode="auto">
            <a:xfrm>
              <a:off x="3866806" y="4463819"/>
              <a:ext cx="966348" cy="557165"/>
            </a:xfrm>
            <a:prstGeom prst="rect">
              <a:avLst/>
            </a:prstGeom>
            <a:noFill/>
          </p:spPr>
        </p:pic>
        <p:pic>
          <p:nvPicPr>
            <p:cNvPr id="11" name="Picture 12" descr="Fotos de Mesa com Bancos para Jardim Importada da Asia XL239 Gravatal 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6695"/>
            <a:stretch>
              <a:fillRect/>
            </a:stretch>
          </p:blipFill>
          <p:spPr bwMode="auto">
            <a:xfrm>
              <a:off x="4429175" y="5112530"/>
              <a:ext cx="1138928" cy="6566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755650" y="2565400"/>
            <a:ext cx="7343775" cy="846138"/>
          </a:xfrm>
        </p:spPr>
        <p:txBody>
          <a:bodyPr/>
          <a:lstStyle/>
          <a:p>
            <a:pPr algn="ctr"/>
            <a:r>
              <a:rPr lang="pt-PT" sz="5400" smtClean="0">
                <a:solidFill>
                  <a:schemeClr val="bg1"/>
                </a:solidFill>
              </a:rPr>
              <a:t>Fim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PT" sz="1600" u="sng" dirty="0" smtClean="0">
                <a:hlinkClick r:id="rId2"/>
              </a:rPr>
              <a:t>http://goo.gl/czO5RO</a:t>
            </a:r>
            <a:endParaRPr lang="pt-PT" sz="1600" dirty="0" smtClean="0"/>
          </a:p>
          <a:p>
            <a:pPr>
              <a:defRPr/>
            </a:pPr>
            <a:r>
              <a:rPr lang="pt-PT" altLang="pt-PT" sz="16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http://goo.gl/XAhUCc</a:t>
            </a:r>
            <a:endParaRPr lang="pt-PT" altLang="pt-PT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http://goo.gl/ssE7Zw</a:t>
            </a:r>
            <a:endParaRPr lang="pt-PT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  <a:hlinkClick r:id="rId5"/>
              </a:rPr>
              <a:t>http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hlinkClick r:id="rId5"/>
              </a:rPr>
              <a:t>://www.cm-lisboa.pt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  <a:hlinkClick r:id="rId5"/>
              </a:rPr>
              <a:t>/</a:t>
            </a:r>
            <a:endParaRPr lang="pt-PT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  <a:hlinkClick r:id="rId6"/>
              </a:rPr>
              <a:t>http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hlinkClick r:id="rId6"/>
              </a:rPr>
              <a:t>://lxi.cm-lisboa.pt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  <a:hlinkClick r:id="rId6"/>
              </a:rPr>
              <a:t>/</a:t>
            </a:r>
            <a:endParaRPr lang="pt-PT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  <a:hlinkClick r:id="rId7"/>
              </a:rPr>
              <a:t>http://goo.gl/okYN6x</a:t>
            </a:r>
            <a:endParaRPr lang="pt-PT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  <a:hlinkClick r:id="rId8"/>
              </a:rPr>
              <a:t>https</a:t>
            </a:r>
            <a:r>
              <a:rPr lang="pt-PT" sz="1600" dirty="0">
                <a:solidFill>
                  <a:schemeClr val="bg1">
                    <a:lumMod val="65000"/>
                  </a:schemeClr>
                </a:solidFill>
                <a:hlinkClick r:id="rId8"/>
              </a:rPr>
              <a:t>://www.arcgis.com/features</a:t>
            </a: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  <a:hlinkClick r:id="rId8"/>
              </a:rPr>
              <a:t>/</a:t>
            </a:r>
            <a:endParaRPr lang="pt-PT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pt-PT" sz="1600" dirty="0" smtClean="0">
                <a:solidFill>
                  <a:schemeClr val="bg1">
                    <a:lumMod val="65000"/>
                  </a:schemeClr>
                </a:solidFill>
                <a:hlinkClick r:id="rId9"/>
              </a:rPr>
              <a:t>http://goo.gl/WhdQGb</a:t>
            </a:r>
            <a:endParaRPr lang="pt-PT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pt-PT" altLang="pt-PT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9" name="Rectângulo 3"/>
          <p:cNvSpPr>
            <a:spLocks noChangeArrowheads="1"/>
          </p:cNvSpPr>
          <p:nvPr/>
        </p:nvSpPr>
        <p:spPr bwMode="auto">
          <a:xfrm>
            <a:off x="323850" y="1125538"/>
            <a:ext cx="2595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>
                <a:solidFill>
                  <a:schemeClr val="bg1"/>
                </a:solidFill>
              </a:rPr>
              <a:t>Bibliografia/webgrafia</a:t>
            </a:r>
            <a:endParaRPr lang="pt-PT">
              <a:solidFill>
                <a:schemeClr val="bg1"/>
              </a:solidFill>
            </a:endParaRPr>
          </a:p>
        </p:txBody>
      </p:sp>
      <p:sp>
        <p:nvSpPr>
          <p:cNvPr id="14340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8937625" cy="846137"/>
          </a:xfrm>
        </p:spPr>
        <p:txBody>
          <a:bodyPr/>
          <a:lstStyle/>
          <a:p>
            <a:pPr>
              <a:defRPr/>
            </a:pPr>
            <a:r>
              <a:rPr lang="pt-PT" dirty="0" smtClean="0">
                <a:solidFill>
                  <a:schemeClr val="accent3">
                    <a:lumMod val="95000"/>
                  </a:schemeClr>
                </a:solidFill>
                <a:latin typeface="Blue Highway Linocut" pitchFamily="2" charset="0"/>
                <a:ea typeface="BatangChe" pitchFamily="49" charset="-127"/>
              </a:rPr>
              <a:t/>
            </a:r>
            <a:br>
              <a:rPr lang="pt-PT" dirty="0" smtClean="0">
                <a:solidFill>
                  <a:schemeClr val="accent3">
                    <a:lumMod val="95000"/>
                  </a:schemeClr>
                </a:solidFill>
                <a:latin typeface="Blue Highway Linocut" pitchFamily="2" charset="0"/>
                <a:ea typeface="BatangChe" pitchFamily="49" charset="-127"/>
              </a:rPr>
            </a:br>
            <a:r>
              <a:rPr lang="pt-PT" dirty="0" smtClean="0">
                <a:solidFill>
                  <a:schemeClr val="accent3">
                    <a:lumMod val="95000"/>
                  </a:schemeClr>
                </a:solidFill>
                <a:latin typeface="Blue Highway Linocut" pitchFamily="2" charset="0"/>
                <a:ea typeface="BatangChe" pitchFamily="49" charset="-127"/>
              </a:rPr>
              <a:t>Degradação na rua “O Século”- largo do chafariz</a:t>
            </a:r>
            <a:br>
              <a:rPr lang="pt-PT" dirty="0" smtClean="0">
                <a:solidFill>
                  <a:schemeClr val="accent3">
                    <a:lumMod val="95000"/>
                  </a:schemeClr>
                </a:solidFill>
                <a:latin typeface="Blue Highway Linocut" pitchFamily="2" charset="0"/>
                <a:ea typeface="BatangChe" pitchFamily="49" charset="-127"/>
              </a:rPr>
            </a:br>
            <a:r>
              <a:rPr lang="pt-PT" altLang="en-US" dirty="0" smtClean="0">
                <a:solidFill>
                  <a:schemeClr val="bg1"/>
                </a:solidFill>
                <a:latin typeface="Blue Highway Linocut" pitchFamily="2" charset="0"/>
              </a:rPr>
              <a:t>Localização da </a:t>
            </a:r>
            <a:r>
              <a:rPr lang="pt-PT" altLang="en-US" dirty="0" smtClean="0">
                <a:solidFill>
                  <a:schemeClr val="bg1"/>
                </a:solidFill>
                <a:latin typeface="Blue Highway Linocut" pitchFamily="2" charset="0"/>
                <a:cs typeface="Arial" charset="0"/>
              </a:rPr>
              <a:t>área</a:t>
            </a:r>
            <a:r>
              <a:rPr lang="pt-PT" altLang="en-US" dirty="0" smtClean="0">
                <a:solidFill>
                  <a:schemeClr val="bg1"/>
                </a:solidFill>
                <a:latin typeface="Blue Highway Linocut" pitchFamily="2" charset="0"/>
              </a:rPr>
              <a:t> em estudo</a:t>
            </a:r>
            <a:endParaRPr lang="en-GB" altLang="en-US" dirty="0" smtClean="0">
              <a:solidFill>
                <a:schemeClr val="bg1"/>
              </a:solidFill>
              <a:latin typeface="Blue Highway Linocut" pitchFamily="2" charset="0"/>
            </a:endParaRPr>
          </a:p>
        </p:txBody>
      </p:sp>
      <p:pic>
        <p:nvPicPr>
          <p:cNvPr id="6" name="Imagem 5" descr="Largo rua do século imag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391" y="3591313"/>
            <a:ext cx="3672408" cy="274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Isilda\Desktop\2 Largo rua do Século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70203"/>
            <a:ext cx="4680520" cy="442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2520280" cy="226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Conexão recta unidireccional 4"/>
          <p:cNvCxnSpPr/>
          <p:nvPr/>
        </p:nvCxnSpPr>
        <p:spPr>
          <a:xfrm flipH="1">
            <a:off x="1692275" y="2852738"/>
            <a:ext cx="4608513" cy="215900"/>
          </a:xfrm>
          <a:prstGeom prst="straightConnector1">
            <a:avLst/>
          </a:prstGeom>
          <a:ln w="76200">
            <a:solidFill>
              <a:srgbClr val="4D790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ângulo 3"/>
          <p:cNvSpPr/>
          <p:nvPr/>
        </p:nvSpPr>
        <p:spPr>
          <a:xfrm>
            <a:off x="4595813" y="3679825"/>
            <a:ext cx="792162" cy="1008063"/>
          </a:xfrm>
          <a:prstGeom prst="rect">
            <a:avLst/>
          </a:prstGeom>
          <a:solidFill>
            <a:srgbClr val="990000">
              <a:alpha val="20000"/>
            </a:srgbClr>
          </a:solidFill>
          <a:ln w="38100">
            <a:solidFill>
              <a:srgbClr val="B81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9" name="Conexão recta unidireccional 8"/>
          <p:cNvCxnSpPr/>
          <p:nvPr/>
        </p:nvCxnSpPr>
        <p:spPr>
          <a:xfrm>
            <a:off x="4992688" y="4652963"/>
            <a:ext cx="127000" cy="1679575"/>
          </a:xfrm>
          <a:prstGeom prst="straightConnector1">
            <a:avLst/>
          </a:prstGeom>
          <a:ln w="31750">
            <a:solidFill>
              <a:srgbClr val="B818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ângulo 15"/>
          <p:cNvSpPr/>
          <p:nvPr/>
        </p:nvSpPr>
        <p:spPr>
          <a:xfrm>
            <a:off x="4716463" y="6332538"/>
            <a:ext cx="37607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Blue Highway Linocut"/>
              </a:rPr>
              <a:t>Escola Secundária Passos Manuel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846137"/>
          </a:xfrm>
        </p:spPr>
        <p:txBody>
          <a:bodyPr/>
          <a:lstStyle/>
          <a:p>
            <a:pPr algn="ctr"/>
            <a:r>
              <a:rPr lang="pt-PT" altLang="en-US" smtClean="0">
                <a:solidFill>
                  <a:schemeClr val="bg1"/>
                </a:solidFill>
                <a:latin typeface="Blue Highway Linocut" pitchFamily="2" charset="0"/>
                <a:ea typeface="BatangChe" pitchFamily="49" charset="-127"/>
              </a:rPr>
              <a:t>Problemas identificados</a:t>
            </a:r>
            <a:endParaRPr lang="en-GB" altLang="en-US" smtClean="0">
              <a:solidFill>
                <a:schemeClr val="bg1"/>
              </a:solidFill>
              <a:latin typeface="Blue Highway Linocut" pitchFamily="2" charset="0"/>
              <a:ea typeface="BatangChe" pitchFamily="49" charset="-127"/>
            </a:endParaRPr>
          </a:p>
        </p:txBody>
      </p:sp>
      <p:pic>
        <p:nvPicPr>
          <p:cNvPr id="4" name="Imagem 3" descr="Largo rua do século imagem.png"/>
          <p:cNvPicPr>
            <a:picLocks noChangeAspect="1"/>
          </p:cNvPicPr>
          <p:nvPr/>
        </p:nvPicPr>
        <p:blipFill>
          <a:blip r:embed="rId2" cstate="print"/>
          <a:srcRect l="14706"/>
          <a:stretch>
            <a:fillRect/>
          </a:stretch>
        </p:blipFill>
        <p:spPr>
          <a:xfrm>
            <a:off x="3347864" y="2492896"/>
            <a:ext cx="2304256" cy="201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DSC_032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309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DSC_0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7615" y="908720"/>
            <a:ext cx="345638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DSC_0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76470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DSC_04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8116" y="4221088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0" name="CaixaDeTexto 11"/>
          <p:cNvSpPr txBox="1">
            <a:spLocks noChangeArrowheads="1"/>
          </p:cNvSpPr>
          <p:nvPr/>
        </p:nvSpPr>
        <p:spPr bwMode="auto">
          <a:xfrm>
            <a:off x="323850" y="3213100"/>
            <a:ext cx="273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1200"/>
              <a:t>.</a:t>
            </a:r>
          </a:p>
        </p:txBody>
      </p:sp>
      <p:sp>
        <p:nvSpPr>
          <p:cNvPr id="8201" name="Rectângulo 9"/>
          <p:cNvSpPr>
            <a:spLocks noChangeArrowheads="1"/>
          </p:cNvSpPr>
          <p:nvPr/>
        </p:nvSpPr>
        <p:spPr bwMode="auto">
          <a:xfrm>
            <a:off x="0" y="3284538"/>
            <a:ext cx="3276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altLang="pt-PT" sz="1600">
                <a:solidFill>
                  <a:schemeClr val="bg1"/>
                </a:solidFill>
              </a:rPr>
              <a:t>Edifícios em mau estado de conservação… outros em construção, dando mau aspeto ao local ….</a:t>
            </a:r>
            <a:endParaRPr lang="pt-PT" sz="1600"/>
          </a:p>
        </p:txBody>
      </p:sp>
      <p:sp>
        <p:nvSpPr>
          <p:cNvPr id="8202" name="Rectângulo 12"/>
          <p:cNvSpPr>
            <a:spLocks noChangeArrowheads="1"/>
          </p:cNvSpPr>
          <p:nvPr/>
        </p:nvSpPr>
        <p:spPr bwMode="auto">
          <a:xfrm>
            <a:off x="5651500" y="3429000"/>
            <a:ext cx="349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>
                <a:solidFill>
                  <a:schemeClr val="bg1"/>
                </a:solidFill>
              </a:rPr>
              <a:t>Paredes grafitadas, lixo espalhado pelo chão …</a:t>
            </a:r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3419475" y="1125538"/>
            <a:ext cx="21082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Largo do chafariz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exão recta unidireccional 15"/>
          <p:cNvCxnSpPr/>
          <p:nvPr/>
        </p:nvCxnSpPr>
        <p:spPr>
          <a:xfrm>
            <a:off x="4427538" y="1628775"/>
            <a:ext cx="0" cy="863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964612" cy="846137"/>
          </a:xfrm>
        </p:spPr>
        <p:txBody>
          <a:bodyPr/>
          <a:lstStyle/>
          <a:p>
            <a:pPr algn="ctr"/>
            <a:r>
              <a:rPr lang="pt-PT" altLang="en-US" smtClean="0">
                <a:solidFill>
                  <a:schemeClr val="bg1"/>
                </a:solidFill>
                <a:latin typeface="Blue Highway Linocut" pitchFamily="2" charset="0"/>
                <a:ea typeface="BatangChe" pitchFamily="49" charset="-127"/>
              </a:rPr>
              <a:t>Problemas identificados</a:t>
            </a:r>
            <a:endParaRPr lang="en-GB" altLang="en-US" smtClean="0">
              <a:solidFill>
                <a:schemeClr val="bg1"/>
              </a:solidFill>
              <a:latin typeface="Blue Highway Linocut" pitchFamily="2" charset="0"/>
              <a:ea typeface="BatangChe" pitchFamily="49" charset="-127"/>
            </a:endParaRPr>
          </a:p>
        </p:txBody>
      </p:sp>
      <p:pic>
        <p:nvPicPr>
          <p:cNvPr id="8" name="Imagem 7" descr="DSC_0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45638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CaixaDeTexto 11"/>
          <p:cNvSpPr txBox="1">
            <a:spLocks noChangeArrowheads="1"/>
          </p:cNvSpPr>
          <p:nvPr/>
        </p:nvSpPr>
        <p:spPr bwMode="auto">
          <a:xfrm>
            <a:off x="323850" y="3213100"/>
            <a:ext cx="2735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1200"/>
              <a:t>.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3419475" y="1125538"/>
            <a:ext cx="21082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Largo do chafariz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ângulo 3"/>
          <p:cNvSpPr>
            <a:spLocks noChangeArrowheads="1"/>
          </p:cNvSpPr>
          <p:nvPr/>
        </p:nvSpPr>
        <p:spPr bwMode="auto">
          <a:xfrm>
            <a:off x="323850" y="4221163"/>
            <a:ext cx="84248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/>
            <a:r>
              <a:rPr lang="pt-PT" altLang="pt-PT" sz="2000">
                <a:solidFill>
                  <a:schemeClr val="bg1"/>
                </a:solidFill>
              </a:rPr>
              <a:t>Calçada em mau estado – há espaços em que as pedras da calçada foram retiradas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pt-PT" altLang="pt-PT" sz="2000">
              <a:solidFill>
                <a:schemeClr val="bg1"/>
              </a:solidFill>
            </a:endParaRPr>
          </a:p>
          <a:p>
            <a:pPr marL="285750" indent="-285750" algn="ctr"/>
            <a:r>
              <a:rPr lang="pt-PT" altLang="pt-PT" sz="2000">
                <a:solidFill>
                  <a:schemeClr val="bg1"/>
                </a:solidFill>
              </a:rPr>
              <a:t>A fonte  não se encontra em funcionamento</a:t>
            </a:r>
          </a:p>
          <a:p>
            <a:pPr marL="285750" indent="-285750"/>
            <a:endParaRPr lang="pt-PT" altLang="pt-PT" sz="2000">
              <a:solidFill>
                <a:schemeClr val="bg1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pt-PT" altLang="pt-PT" sz="2000">
              <a:solidFill>
                <a:schemeClr val="bg1"/>
              </a:solidFill>
            </a:endParaRPr>
          </a:p>
          <a:p>
            <a:pPr marL="285750" indent="-285750" algn="ctr"/>
            <a:r>
              <a:rPr lang="pt-PT" altLang="pt-PT" sz="2000">
                <a:solidFill>
                  <a:schemeClr val="bg1"/>
                </a:solidFill>
              </a:rPr>
              <a:t>O largo não é atrativo para a população passar o seu tempo livre</a:t>
            </a:r>
            <a:r>
              <a:rPr lang="pt-PT" altLang="pt-PT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Estrela de 5 pontas 16"/>
          <p:cNvSpPr/>
          <p:nvPr/>
        </p:nvSpPr>
        <p:spPr>
          <a:xfrm>
            <a:off x="4356100" y="5445125"/>
            <a:ext cx="144463" cy="144463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343775" cy="846137"/>
          </a:xfrm>
        </p:spPr>
        <p:txBody>
          <a:bodyPr/>
          <a:lstStyle/>
          <a:p>
            <a:r>
              <a:rPr lang="pt-PT" altLang="en-US" sz="4800" smtClean="0">
                <a:solidFill>
                  <a:schemeClr val="bg1"/>
                </a:solidFill>
                <a:latin typeface="Blue Highway Linocut" pitchFamily="2" charset="0"/>
              </a:rPr>
              <a:t>Planta Funcional</a:t>
            </a:r>
            <a:endParaRPr lang="en-GB" altLang="en-US" sz="4800" smtClean="0">
              <a:solidFill>
                <a:schemeClr val="bg1"/>
              </a:solidFill>
              <a:latin typeface="Blue Highway Linocut" pitchFamily="2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3457575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ângulo 1"/>
          <p:cNvSpPr/>
          <p:nvPr/>
        </p:nvSpPr>
        <p:spPr>
          <a:xfrm>
            <a:off x="2051050" y="2924175"/>
            <a:ext cx="720725" cy="865188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4" name="Conexão recta unidireccional 3"/>
          <p:cNvCxnSpPr/>
          <p:nvPr/>
        </p:nvCxnSpPr>
        <p:spPr>
          <a:xfrm flipH="1">
            <a:off x="2843213" y="1773238"/>
            <a:ext cx="2592387" cy="1296987"/>
          </a:xfrm>
          <a:prstGeom prst="straightConnector1">
            <a:avLst/>
          </a:prstGeom>
          <a:ln w="381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CaixaDeTexto 9"/>
          <p:cNvSpPr txBox="1">
            <a:spLocks noChangeArrowheads="1"/>
          </p:cNvSpPr>
          <p:nvPr/>
        </p:nvSpPr>
        <p:spPr bwMode="auto">
          <a:xfrm>
            <a:off x="5402263" y="1263650"/>
            <a:ext cx="29511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200">
                <a:solidFill>
                  <a:schemeClr val="bg1"/>
                </a:solidFill>
                <a:latin typeface="Blue Highway Linocut" pitchFamily="2" charset="0"/>
              </a:rPr>
              <a:t>Largo do Chafariz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500563" y="3068638"/>
          <a:ext cx="3635896" cy="2073545"/>
        </p:xfrm>
        <a:graphic>
          <a:graphicData uri="http://schemas.openxmlformats.org/drawingml/2006/table">
            <a:tbl>
              <a:tblPr/>
              <a:tblGrid>
                <a:gridCol w="3393600"/>
                <a:gridCol w="242296"/>
              </a:tblGrid>
              <a:tr h="269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chemeClr val="bg1"/>
                          </a:solidFill>
                          <a:latin typeface="Berlin Sans FB Demi"/>
                        </a:rPr>
                        <a:t>Ocupação do piso térreo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7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0" i="0" u="none" strike="noStrike">
                          <a:solidFill>
                            <a:schemeClr val="bg1"/>
                          </a:solidFill>
                          <a:latin typeface="Berlin Sans FB Demi"/>
                        </a:rPr>
                        <a:t>COMÉRCIO ALIMENTAR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0" i="0" u="none" strike="noStrike" dirty="0">
                          <a:solidFill>
                            <a:schemeClr val="bg1"/>
                          </a:solidFill>
                          <a:latin typeface="Berlin Sans FB Demi"/>
                        </a:rPr>
                        <a:t>COMÉRCIO - VESTUÁRIO E CALÇADO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96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0" i="0" u="none" strike="noStrike">
                          <a:solidFill>
                            <a:schemeClr val="bg1"/>
                          </a:solidFill>
                          <a:latin typeface="Berlin Sans FB Demi"/>
                        </a:rPr>
                        <a:t>SERVIÇOS  PÚBLICOS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2696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200" b="0" i="0" u="none" strike="noStrike" dirty="0">
                          <a:solidFill>
                            <a:schemeClr val="bg1"/>
                          </a:solidFill>
                          <a:latin typeface="Berlin Sans FB Demi"/>
                        </a:rPr>
                        <a:t>OUTROS SERVIÇOS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057" marR="6057" marT="60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3090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chemeClr val="bg1"/>
                          </a:solidFill>
                          <a:latin typeface="Berlin Sans FB Demi"/>
                        </a:rPr>
                        <a:t>HABITAÇÃO </a:t>
                      </a:r>
                    </a:p>
                  </a:txBody>
                  <a:tcPr marL="6057" marR="6057" marT="60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7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6057" marR="6057" marT="60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23884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 smtClean="0">
                          <a:solidFill>
                            <a:schemeClr val="bg1"/>
                          </a:solidFill>
                          <a:latin typeface="Berlin Sans FB Demi"/>
                        </a:rPr>
                        <a:t> </a:t>
                      </a:r>
                      <a:r>
                        <a:rPr lang="pt-PT" sz="1200" b="0" i="0" u="none" strike="noStrike" dirty="0">
                          <a:solidFill>
                            <a:schemeClr val="bg1"/>
                          </a:solidFill>
                          <a:latin typeface="Berlin Sans FB Demi"/>
                        </a:rPr>
                        <a:t>ABANDONADO </a:t>
                      </a:r>
                    </a:p>
                  </a:txBody>
                  <a:tcPr marL="6057" marR="6057" marT="60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7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57" marR="6057" marT="60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27302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 smtClean="0">
                          <a:solidFill>
                            <a:schemeClr val="bg1"/>
                          </a:solidFill>
                          <a:latin typeface="Berlin Sans FB Demi"/>
                        </a:rPr>
                        <a:t> </a:t>
                      </a:r>
                      <a:r>
                        <a:rPr lang="pt-PT" sz="1200" b="0" i="0" u="none" strike="noStrike" dirty="0">
                          <a:solidFill>
                            <a:schemeClr val="bg1"/>
                          </a:solidFill>
                          <a:latin typeface="Berlin Sans FB Demi"/>
                        </a:rPr>
                        <a:t>EM </a:t>
                      </a:r>
                      <a:r>
                        <a:rPr lang="pt-PT" sz="1200" b="0" i="0" u="none" strike="noStrike" dirty="0" smtClean="0">
                          <a:solidFill>
                            <a:schemeClr val="bg1"/>
                          </a:solidFill>
                          <a:latin typeface="Berlin Sans FB Demi"/>
                        </a:rPr>
                        <a:t> OBRAS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latin typeface="Berlin Sans FB Demi"/>
                      </a:endParaRPr>
                    </a:p>
                  </a:txBody>
                  <a:tcPr marL="6057" marR="6057" marT="60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7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57" marR="6057" marT="60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pic>
        <p:nvPicPr>
          <p:cNvPr id="102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6381750"/>
            <a:ext cx="10795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7" name="Imagem 8"/>
          <p:cNvPicPr>
            <a:picLocks noChangeAspect="1" noChangeArrowheads="1"/>
          </p:cNvPicPr>
          <p:nvPr/>
        </p:nvPicPr>
        <p:blipFill>
          <a:blip r:embed="rId4" cstate="print"/>
          <a:srcRect l="20009" t="6667" r="15742" b="11356"/>
          <a:stretch>
            <a:fillRect/>
          </a:stretch>
        </p:blipFill>
        <p:spPr bwMode="auto">
          <a:xfrm>
            <a:off x="3563938" y="1125538"/>
            <a:ext cx="1968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ítulo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343775" cy="846138"/>
          </a:xfrm>
        </p:spPr>
        <p:txBody>
          <a:bodyPr/>
          <a:lstStyle/>
          <a:p>
            <a:pPr algn="ctr"/>
            <a:r>
              <a:rPr lang="pt-PT" altLang="en-US" sz="2800" smtClean="0">
                <a:solidFill>
                  <a:schemeClr val="bg1"/>
                </a:solidFill>
              </a:rPr>
              <a:t>Questionários </a:t>
            </a:r>
            <a:endParaRPr lang="pt-PT" altLang="pt-PT" sz="2800" smtClean="0">
              <a:solidFill>
                <a:schemeClr val="bg1"/>
              </a:solidFill>
            </a:endParaRPr>
          </a:p>
        </p:txBody>
      </p:sp>
      <p:graphicFrame>
        <p:nvGraphicFramePr>
          <p:cNvPr id="1026" name="Gráfico 3"/>
          <p:cNvGraphicFramePr>
            <a:graphicFrameLocks/>
          </p:cNvGraphicFramePr>
          <p:nvPr/>
        </p:nvGraphicFramePr>
        <p:xfrm>
          <a:off x="0" y="2781300"/>
          <a:ext cx="3486150" cy="2468563"/>
        </p:xfrm>
        <a:graphic>
          <a:graphicData uri="http://schemas.openxmlformats.org/presentationml/2006/ole">
            <p:oleObj spid="_x0000_s1026" r:id="rId3" imgW="3487214" imgH="2469094" progId="Excel.Sheet.8">
              <p:embed/>
            </p:oleObj>
          </a:graphicData>
        </a:graphic>
      </p:graphicFrame>
      <p:graphicFrame>
        <p:nvGraphicFramePr>
          <p:cNvPr id="1027" name="Gráfico 4"/>
          <p:cNvGraphicFramePr>
            <a:graphicFrameLocks/>
          </p:cNvGraphicFramePr>
          <p:nvPr/>
        </p:nvGraphicFramePr>
        <p:xfrm>
          <a:off x="5802313" y="2852738"/>
          <a:ext cx="3594100" cy="2592387"/>
        </p:xfrm>
        <a:graphic>
          <a:graphicData uri="http://schemas.openxmlformats.org/presentationml/2006/ole">
            <p:oleObj spid="_x0000_s1027" r:id="rId4" imgW="3590855" imgH="2591025" progId="Excel.Sheet.8">
              <p:embed/>
            </p:oleObj>
          </a:graphicData>
        </a:graphic>
      </p:graphicFrame>
      <p:graphicFrame>
        <p:nvGraphicFramePr>
          <p:cNvPr id="1028" name="Gráfico 5"/>
          <p:cNvGraphicFramePr>
            <a:graphicFrameLocks/>
          </p:cNvGraphicFramePr>
          <p:nvPr/>
        </p:nvGraphicFramePr>
        <p:xfrm>
          <a:off x="2916238" y="4365625"/>
          <a:ext cx="3887787" cy="2333625"/>
        </p:xfrm>
        <a:graphic>
          <a:graphicData uri="http://schemas.openxmlformats.org/presentationml/2006/ole">
            <p:oleObj spid="_x0000_s1028" r:id="rId5" imgW="3889585" imgH="2334970" progId="Excel.Sheet.8">
              <p:embed/>
            </p:oleObj>
          </a:graphicData>
        </a:graphic>
      </p:graphicFrame>
      <p:graphicFrame>
        <p:nvGraphicFramePr>
          <p:cNvPr id="18" name="Gráfico 17"/>
          <p:cNvGraphicFramePr/>
          <p:nvPr/>
        </p:nvGraphicFramePr>
        <p:xfrm>
          <a:off x="5436096" y="332656"/>
          <a:ext cx="370790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-324544" y="188640"/>
          <a:ext cx="3724275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902700" cy="846137"/>
          </a:xfrm>
        </p:spPr>
        <p:txBody>
          <a:bodyPr/>
          <a:lstStyle/>
          <a:p>
            <a:pPr algn="ctr"/>
            <a:r>
              <a:rPr lang="pt-PT" altLang="en-US" smtClean="0">
                <a:solidFill>
                  <a:schemeClr val="bg1"/>
                </a:solidFill>
              </a:rPr>
              <a:t>Questionários</a:t>
            </a:r>
            <a:r>
              <a:rPr lang="pt-PT" altLang="en-US" smtClean="0">
                <a:solidFill>
                  <a:srgbClr val="C00000"/>
                </a:solidFill>
              </a:rPr>
              <a:t> </a:t>
            </a:r>
            <a:endParaRPr lang="pt-PT" altLang="pt-PT" smtClean="0"/>
          </a:p>
        </p:txBody>
      </p:sp>
      <p:graphicFrame>
        <p:nvGraphicFramePr>
          <p:cNvPr id="2050" name="Gráfico 4"/>
          <p:cNvGraphicFramePr>
            <a:graphicFrameLocks/>
          </p:cNvGraphicFramePr>
          <p:nvPr/>
        </p:nvGraphicFramePr>
        <p:xfrm>
          <a:off x="539750" y="1196975"/>
          <a:ext cx="7231063" cy="5286375"/>
        </p:xfrm>
        <a:graphic>
          <a:graphicData uri="http://schemas.openxmlformats.org/presentationml/2006/ole">
            <p:oleObj spid="_x0000_s2050" r:id="rId3" imgW="7230483" imgH="5291787" progId="Excel.Sheet.8">
              <p:embed/>
            </p:oleObj>
          </a:graphicData>
        </a:graphic>
      </p:graphicFrame>
      <p:sp>
        <p:nvSpPr>
          <p:cNvPr id="2052" name="CaixaDeTexto 1"/>
          <p:cNvSpPr txBox="1">
            <a:spLocks noChangeArrowheads="1"/>
          </p:cNvSpPr>
          <p:nvPr/>
        </p:nvSpPr>
        <p:spPr bwMode="auto">
          <a:xfrm>
            <a:off x="611188" y="1196975"/>
            <a:ext cx="57610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PT" b="1">
                <a:solidFill>
                  <a:schemeClr val="bg1"/>
                </a:solidFill>
              </a:rPr>
              <a:t>4.Qual o uso que deveria ser dado a este local?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altLang="en-US" smtClean="0">
                <a:solidFill>
                  <a:schemeClr val="bg1"/>
                </a:solidFill>
              </a:rPr>
              <a:t>Questionários</a:t>
            </a:r>
            <a:r>
              <a:rPr lang="pt-PT" altLang="en-US" smtClean="0">
                <a:solidFill>
                  <a:srgbClr val="C00000"/>
                </a:solidFill>
              </a:rPr>
              <a:t> </a:t>
            </a:r>
            <a:endParaRPr lang="pt-PT" altLang="pt-PT" smtClean="0"/>
          </a:p>
        </p:txBody>
      </p:sp>
      <p:graphicFrame>
        <p:nvGraphicFramePr>
          <p:cNvPr id="3074" name="Objecto 3"/>
          <p:cNvGraphicFramePr>
            <a:graphicFrameLocks/>
          </p:cNvGraphicFramePr>
          <p:nvPr/>
        </p:nvGraphicFramePr>
        <p:xfrm>
          <a:off x="233363" y="855663"/>
          <a:ext cx="8993187" cy="5646737"/>
        </p:xfrm>
        <a:graphic>
          <a:graphicData uri="http://schemas.openxmlformats.org/presentationml/2006/ole">
            <p:oleObj spid="_x0000_s3074" r:id="rId3" imgW="8998476" imgH="5651482" progId="Excel.Sheet.8">
              <p:embed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8937625" cy="769937"/>
          </a:xfrm>
        </p:spPr>
        <p:txBody>
          <a:bodyPr/>
          <a:lstStyle/>
          <a:p>
            <a:r>
              <a:rPr lang="pt-PT" altLang="en-US" smtClean="0">
                <a:solidFill>
                  <a:schemeClr val="bg1"/>
                </a:solidFill>
              </a:rPr>
              <a:t>A nossa proposta de intervenção local</a:t>
            </a:r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13315" name="Marcador de Posição de Conteúdo 5"/>
          <p:cNvSpPr>
            <a:spLocks noGrp="1"/>
          </p:cNvSpPr>
          <p:nvPr>
            <p:ph idx="1"/>
          </p:nvPr>
        </p:nvSpPr>
        <p:spPr>
          <a:xfrm>
            <a:off x="0" y="908720"/>
            <a:ext cx="9036050" cy="1079500"/>
          </a:xfrm>
        </p:spPr>
        <p:txBody>
          <a:bodyPr/>
          <a:lstStyle/>
          <a:p>
            <a:pPr>
              <a:defRPr/>
            </a:pPr>
            <a:r>
              <a:rPr lang="pt-PT" altLang="pt-PT" dirty="0" smtClean="0">
                <a:solidFill>
                  <a:schemeClr val="bg1"/>
                </a:solidFill>
              </a:rPr>
              <a:t>Reabilitar a fonte         Colocar um quiosque com</a:t>
            </a:r>
          </a:p>
          <a:p>
            <a:pPr marL="0" indent="0">
              <a:buFontTx/>
              <a:buNone/>
              <a:defRPr/>
            </a:pPr>
            <a:r>
              <a:rPr lang="pt-PT" altLang="pt-PT" dirty="0" smtClean="0">
                <a:solidFill>
                  <a:schemeClr val="bg1"/>
                </a:solidFill>
              </a:rPr>
              <a:t>                                                     esplanada</a:t>
            </a:r>
            <a:endParaRPr lang="pt-PT" altLang="pt-PT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pt-PT" altLang="pt-PT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pt-PT" altLang="pt-PT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pt-PT" altLang="pt-PT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pt-PT" altLang="pt-PT" dirty="0">
              <a:solidFill>
                <a:schemeClr val="bg1"/>
              </a:solidFill>
            </a:endParaRPr>
          </a:p>
          <a:p>
            <a:pPr>
              <a:defRPr/>
            </a:pPr>
            <a:endParaRPr lang="pt-PT" altLang="pt-PT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pt-PT" altLang="pt-PT" dirty="0">
              <a:solidFill>
                <a:schemeClr val="bg1"/>
              </a:solidFill>
            </a:endParaRPr>
          </a:p>
          <a:p>
            <a:pPr>
              <a:defRPr/>
            </a:pPr>
            <a:endParaRPr lang="pt-PT" altLang="pt-PT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endParaRPr lang="pt-PT" altLang="pt-PT" dirty="0" smtClean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lum contrast="40000"/>
            <a:extLst/>
          </a:blip>
          <a:srcRect b="6923"/>
          <a:stretch>
            <a:fillRect/>
          </a:stretch>
        </p:blipFill>
        <p:spPr>
          <a:xfrm>
            <a:off x="323529" y="1916832"/>
            <a:ext cx="2592288" cy="322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  <a:lum bright="20000"/>
          </a:blip>
          <a:srcRect b="10119"/>
          <a:stretch>
            <a:fillRect/>
          </a:stretch>
        </p:blipFill>
        <p:spPr bwMode="auto">
          <a:xfrm>
            <a:off x="4139952" y="2132856"/>
            <a:ext cx="3744614" cy="2697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Rectângulo 6"/>
          <p:cNvSpPr/>
          <p:nvPr/>
        </p:nvSpPr>
        <p:spPr>
          <a:xfrm>
            <a:off x="0" y="5301208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>
                <a:solidFill>
                  <a:schemeClr val="bg1"/>
                </a:solidFill>
              </a:rPr>
              <a:t> Que </a:t>
            </a:r>
            <a:r>
              <a:rPr lang="pt-PT" dirty="0" smtClean="0">
                <a:solidFill>
                  <a:schemeClr val="bg1"/>
                </a:solidFill>
              </a:rPr>
              <a:t>o largo seja limpo, a calçada reabilitada, os bancos de jardim </a:t>
            </a:r>
            <a:r>
              <a:rPr lang="pt-PT" dirty="0" smtClean="0">
                <a:solidFill>
                  <a:schemeClr val="bg1"/>
                </a:solidFill>
              </a:rPr>
              <a:t>sejam reparados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lass design template 13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Glass desig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lass design template 13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Glass design 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6857553</TotalTime>
  <Words>219</Words>
  <Application>Microsoft Office PowerPoint</Application>
  <PresentationFormat>Apresentação no Ecrã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4" baseType="lpstr">
      <vt:lpstr>Glass design template</vt:lpstr>
      <vt:lpstr>Folha de Cálculo do Microsoft Office Excel 97-2003</vt:lpstr>
      <vt:lpstr>Diapositivo 1</vt:lpstr>
      <vt:lpstr> Degradação na rua “O Século”- largo do chafariz Localização da área em estudo</vt:lpstr>
      <vt:lpstr>Problemas identificados</vt:lpstr>
      <vt:lpstr>Problemas identificados</vt:lpstr>
      <vt:lpstr>Planta Funcional</vt:lpstr>
      <vt:lpstr>Questionários </vt:lpstr>
      <vt:lpstr>Questionários </vt:lpstr>
      <vt:lpstr>Questionários </vt:lpstr>
      <vt:lpstr>A nossa proposta de intervenção local</vt:lpstr>
      <vt:lpstr>A nossa proposta de intervenção local</vt:lpstr>
      <vt:lpstr>Fim</vt:lpstr>
      <vt:lpstr>Diapositivo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Professor</cp:lastModifiedBy>
  <cp:revision>269</cp:revision>
  <cp:lastPrinted>2014-09-20T08:41:53Z</cp:lastPrinted>
  <dcterms:created xsi:type="dcterms:W3CDTF">2004-05-12T20:52:37Z</dcterms:created>
  <dcterms:modified xsi:type="dcterms:W3CDTF">2015-04-22T15:52:32Z</dcterms:modified>
</cp:coreProperties>
</file>