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6"/>
  </p:notesMasterIdLst>
  <p:handoutMasterIdLst>
    <p:handoutMasterId r:id="rId17"/>
  </p:handoutMasterIdLst>
  <p:sldIdLst>
    <p:sldId id="973" r:id="rId2"/>
    <p:sldId id="974" r:id="rId3"/>
    <p:sldId id="975" r:id="rId4"/>
    <p:sldId id="976" r:id="rId5"/>
    <p:sldId id="978" r:id="rId6"/>
    <p:sldId id="983" r:id="rId7"/>
    <p:sldId id="984" r:id="rId8"/>
    <p:sldId id="985" r:id="rId9"/>
    <p:sldId id="986" r:id="rId10"/>
    <p:sldId id="979" r:id="rId11"/>
    <p:sldId id="982" r:id="rId12"/>
    <p:sldId id="980" r:id="rId13"/>
    <p:sldId id="987" r:id="rId14"/>
    <p:sldId id="981" r:id="rId15"/>
  </p:sldIdLst>
  <p:sldSz cx="9144000" cy="6858000" type="screen4x3"/>
  <p:notesSz cx="6808788" cy="99393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990000"/>
    <a:srgbClr val="009900"/>
    <a:srgbClr val="800000"/>
    <a:srgbClr val="003300"/>
    <a:srgbClr val="CC0000"/>
    <a:srgbClr val="66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72" autoAdjust="0"/>
  </p:normalViewPr>
  <p:slideViewPr>
    <p:cSldViewPr>
      <p:cViewPr>
        <p:scale>
          <a:sx n="80" d="100"/>
          <a:sy n="80" d="100"/>
        </p:scale>
        <p:origin x="-85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tfu7ygu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tfu7ygu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tfu7ygu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tfu7ygu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tfu7ygu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uno\Downloads\tfu7ygu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sz="1600"/>
              <a:t>Idades</a:t>
            </a:r>
          </a:p>
        </c:rich>
      </c:tx>
      <c:layout>
        <c:manualLayout>
          <c:xMode val="edge"/>
          <c:yMode val="edge"/>
          <c:x val="0.37484061380294376"/>
          <c:y val="6.060606060606067E-2"/>
        </c:manualLayout>
      </c:layout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[tfu7ygu.xlsx]Folha1!$D$4:$D$9</c:f>
              <c:strCache>
                <c:ptCount val="6"/>
                <c:pt idx="0">
                  <c:v>15-18</c:v>
                </c:pt>
                <c:pt idx="1">
                  <c:v>18-25</c:v>
                </c:pt>
                <c:pt idx="2">
                  <c:v>25-35</c:v>
                </c:pt>
                <c:pt idx="3">
                  <c:v>35-45</c:v>
                </c:pt>
                <c:pt idx="4">
                  <c:v>45-60</c:v>
                </c:pt>
                <c:pt idx="5">
                  <c:v>60-80</c:v>
                </c:pt>
              </c:strCache>
            </c:strRef>
          </c:cat>
          <c:val>
            <c:numRef>
              <c:f>[tfu7ygu.xlsx]Folha1!$E$4:$E$9</c:f>
              <c:numCache>
                <c:formatCode>General</c:formatCode>
                <c:ptCount val="6"/>
                <c:pt idx="0">
                  <c:v>6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sz="1200"/>
              <a:t>Passa nesta rua com frequência?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[tfu7ygu.xlsx]Folha1!$D$18:$D$19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[tfu7ygu.xlsx]Folha1!$E$18:$E$19</c:f>
              <c:numCache>
                <c:formatCode>General</c:formatCode>
                <c:ptCount val="2"/>
                <c:pt idx="0">
                  <c:v>10</c:v>
                </c:pt>
                <c:pt idx="1">
                  <c:v>15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3697568190716487"/>
          <c:y val="0.39642839766980487"/>
          <c:w val="0.12250866431751282"/>
          <c:h val="0.22408603802573471"/>
        </c:manualLayout>
      </c:layout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sz="1400"/>
              <a:t>É</a:t>
            </a:r>
            <a:r>
              <a:rPr lang="pt-PT" sz="1400" baseline="0"/>
              <a:t> residente nesta área?</a:t>
            </a:r>
            <a:endParaRPr lang="pt-PT" sz="1400"/>
          </a:p>
        </c:rich>
      </c:tx>
      <c:layout/>
    </c:title>
    <c:plotArea>
      <c:layout>
        <c:manualLayout>
          <c:layoutTarget val="inner"/>
          <c:xMode val="edge"/>
          <c:yMode val="edge"/>
          <c:x val="0.27760131678455446"/>
          <c:y val="0.29912027328242352"/>
          <c:w val="0.32705310141317084"/>
          <c:h val="0.58179295427267552"/>
        </c:manualLayout>
      </c:layout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[tfu7ygu.xlsx]Folha1!$D$13:$D$14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[tfu7ygu.xlsx]Folha1!$E$13:$E$14</c:f>
              <c:numCache>
                <c:formatCode>General</c:formatCode>
                <c:ptCount val="2"/>
                <c:pt idx="0">
                  <c:v>4</c:v>
                </c:pt>
                <c:pt idx="1">
                  <c:v>12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3216291067064896"/>
          <c:y val="0.42352065991751087"/>
          <c:w val="0.12619422572178468"/>
          <c:h val="0.24231709729751139"/>
        </c:manualLayout>
      </c:layout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sz="1200"/>
              <a:t>O</a:t>
            </a:r>
            <a:r>
              <a:rPr lang="pt-PT" sz="1200" baseline="0"/>
              <a:t> que poderia ser feito para resolver os problemas que referiu?</a:t>
            </a:r>
            <a:endParaRPr lang="pt-PT" sz="1200"/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[tfu7ygu.xlsx]Folha1!$D$32:$D$35</c:f>
              <c:strCache>
                <c:ptCount val="4"/>
                <c:pt idx="0">
                  <c:v>(Criarem mais parques de estacionameno na zona)</c:v>
                </c:pt>
                <c:pt idx="1">
                  <c:v>(Reabilitação dos edificios)</c:v>
                </c:pt>
                <c:pt idx="2">
                  <c:v>(Obras não estarem muito tempo paradas)</c:v>
                </c:pt>
                <c:pt idx="3">
                  <c:v>(Pintar as ruas)</c:v>
                </c:pt>
              </c:strCache>
            </c:strRef>
          </c:cat>
          <c:val>
            <c:numRef>
              <c:f>[tfu7ygu.xlsx]Folha1!$E$32:$E$35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sz="1200" dirty="0"/>
              <a:t>Na</a:t>
            </a:r>
            <a:r>
              <a:rPr lang="pt-PT" sz="1200" baseline="0" dirty="0"/>
              <a:t> sua opinião </a:t>
            </a:r>
            <a:r>
              <a:rPr lang="pt-PT" sz="1200" baseline="0" dirty="0" smtClean="0"/>
              <a:t>quais são os problemas principais </a:t>
            </a:r>
            <a:r>
              <a:rPr lang="pt-PT" sz="1200" baseline="0" dirty="0"/>
              <a:t>da rua de </a:t>
            </a:r>
            <a:r>
              <a:rPr lang="pt-PT" sz="1200" baseline="0" dirty="0" smtClean="0"/>
              <a:t>São Bento</a:t>
            </a:r>
            <a:r>
              <a:rPr lang="pt-PT" sz="1200" baseline="0" dirty="0"/>
              <a:t>? </a:t>
            </a:r>
            <a:endParaRPr lang="pt-PT" sz="1200" dirty="0"/>
          </a:p>
        </c:rich>
      </c:tx>
      <c:layout>
        <c:manualLayout>
          <c:xMode val="edge"/>
          <c:yMode val="edge"/>
          <c:x val="0.11815966754155732"/>
          <c:y val="1.8518518518518542E-2"/>
        </c:manualLayout>
      </c:layout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[tfu7ygu.xlsx]Folha1!$D$22:$D$27</c:f>
              <c:strCache>
                <c:ptCount val="6"/>
                <c:pt idx="0">
                  <c:v>Na sua opinião qual é problema principal da rua de S.bento?</c:v>
                </c:pt>
                <c:pt idx="1">
                  <c:v>Degradação de edificios</c:v>
                </c:pt>
                <c:pt idx="2">
                  <c:v>Grafitis</c:v>
                </c:pt>
                <c:pt idx="3">
                  <c:v>Obras</c:v>
                </c:pt>
                <c:pt idx="4">
                  <c:v>Estacionamento</c:v>
                </c:pt>
                <c:pt idx="5">
                  <c:v>Transito</c:v>
                </c:pt>
              </c:strCache>
            </c:strRef>
          </c:cat>
          <c:val>
            <c:numRef>
              <c:f>[tfu7ygu.xlsx]Folha1!$E$22:$E$27</c:f>
              <c:numCache>
                <c:formatCode>General</c:formatCode>
                <c:ptCount val="6"/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551356080489939"/>
          <c:y val="0.20828703703703738"/>
          <c:w val="0.33837532808398996"/>
          <c:h val="0.75422244094488278"/>
        </c:manualLayout>
      </c:layout>
    </c:legend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PT" sz="1200"/>
              <a:t>Considera</a:t>
            </a:r>
            <a:r>
              <a:rPr lang="pt-PT" sz="1200" baseline="0"/>
              <a:t> que a Câmara/Junta de freguesia se têm preocupado o suficiente com esta rua?</a:t>
            </a:r>
            <a:endParaRPr lang="pt-PT" sz="1200"/>
          </a:p>
        </c:rich>
      </c:tx>
      <c:layout>
        <c:manualLayout>
          <c:xMode val="edge"/>
          <c:yMode val="edge"/>
          <c:x val="0.12829010010112399"/>
          <c:y val="5.5979643765903295E-2"/>
        </c:manualLayout>
      </c:layout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[tfu7ygu.xlsx]Folha1!$D$39:$D$40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[tfu7ygu.xlsx]Folha1!$E$39:$E$40</c:f>
              <c:numCache>
                <c:formatCode>General</c:formatCode>
                <c:ptCount val="2"/>
                <c:pt idx="0">
                  <c:v>1</c:v>
                </c:pt>
                <c:pt idx="1">
                  <c:v>15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6589" y="1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7CAAB1-34A5-46CD-BE6B-CA15BFEDFA9D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6589" y="9441369"/>
            <a:ext cx="2950678" cy="496427"/>
          </a:xfrm>
          <a:prstGeom prst="rect">
            <a:avLst/>
          </a:prstGeom>
        </p:spPr>
        <p:txBody>
          <a:bodyPr vert="horz" lIns="88349" tIns="44175" rIns="88349" bIns="4417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12F147-B3D7-406D-B8FE-3FFF90659C9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589" y="1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56F2ED9-A75B-496C-B774-C0D966AC2906}" type="datetimeFigureOut">
              <a:rPr lang="en-GB"/>
              <a:pPr>
                <a:defRPr/>
              </a:pPr>
              <a:t>22/04/2015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pPr lvl="0"/>
            <a:endParaRPr lang="en-GB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0575" y="4720684"/>
            <a:ext cx="5447639" cy="4472471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en-GB" noProof="0" smtClean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589" y="9441369"/>
            <a:ext cx="2950678" cy="496427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9EAB2A72-E246-46DC-84DF-0DC607D8B9B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1843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18D95A-35A3-4225-9C82-FDB951A67DEC}" type="slidenum">
              <a:rPr lang="en-GB" altLang="pt-PT" smtClean="0"/>
              <a:pPr/>
              <a:t>10</a:t>
            </a:fld>
            <a:endParaRPr lang="en-GB" alt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PT" noProof="0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4450905-D795-4B0B-B52A-B85F4AEB887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B27A-1712-44B2-B602-55774CB2248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2FB4C-E0FD-4294-BD7E-F141BC59FB1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6EF4-75C8-45BA-8432-0A75E7C1E96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7F3E-4E50-4E5D-BCDA-45ECF58C10C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AE97-43F4-4ABE-AC88-4D2DA26ED75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63795-B063-4151-B54E-B5F21E74C9C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0DCB-77C0-4366-BA8A-C9E08D5F34D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5DE5-5F1E-417C-AF9F-367CA958AA8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EA6A-9217-403D-B70E-F6D46F5404B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21F4-BE24-487D-8564-286C041B505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E5B4FB55-1582-436E-8E62-ABCF3097400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-lisboa.pt/" TargetMode="External"/><Relationship Id="rId2" Type="http://schemas.openxmlformats.org/officeDocument/2006/relationships/hyperlink" Target="http://goo.gl/PjJn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cgis.com/features/" TargetMode="External"/><Relationship Id="rId5" Type="http://schemas.openxmlformats.org/officeDocument/2006/relationships/hyperlink" Target="http://goo.gl/nomF01" TargetMode="External"/><Relationship Id="rId4" Type="http://schemas.openxmlformats.org/officeDocument/2006/relationships/hyperlink" Target="http://lxi.cm-lisboa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8775" y="1340768"/>
            <a:ext cx="8785225" cy="44069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pt-PT" altLang="pt-PT" sz="2400" b="1" dirty="0" err="1" smtClean="0">
                <a:latin typeface="Calibri" pitchFamily="34" charset="0"/>
              </a:rPr>
              <a:t>Projeto</a:t>
            </a:r>
            <a:r>
              <a:rPr lang="pt-PT" altLang="pt-PT" sz="2400" b="1" dirty="0" smtClean="0">
                <a:latin typeface="Calibri" pitchFamily="34" charset="0"/>
              </a:rPr>
              <a:t> Nós propomos! Cidadania, Sustentabilidade e Inovação </a:t>
            </a:r>
            <a:br>
              <a:rPr lang="pt-PT" altLang="pt-PT" sz="2400" b="1" dirty="0" smtClean="0">
                <a:latin typeface="Calibri" pitchFamily="34" charset="0"/>
              </a:rPr>
            </a:br>
            <a:r>
              <a:rPr lang="pt-PT" altLang="pt-PT" sz="2400" b="1" dirty="0" smtClean="0">
                <a:latin typeface="Calibri" pitchFamily="34" charset="0"/>
              </a:rPr>
              <a:t>na Educação Geográfica </a:t>
            </a:r>
          </a:p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pt-PT" altLang="pt-PT" sz="2400" b="1" dirty="0" smtClean="0">
                <a:latin typeface="Calibri" pitchFamily="34" charset="0"/>
              </a:rPr>
              <a:t>  2014/15</a:t>
            </a:r>
          </a:p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pt-PT" altLang="pt-PT" sz="2400" b="1" dirty="0" smtClean="0">
                <a:latin typeface="Calibri" pitchFamily="34" charset="0"/>
              </a:rPr>
              <a:t>Agrupamento de Escolas Baixa Chiado</a:t>
            </a:r>
          </a:p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pt-PT" altLang="pt-PT" sz="2400" b="1" dirty="0" smtClean="0">
                <a:latin typeface="Calibri" pitchFamily="34" charset="0"/>
              </a:rPr>
              <a:t>Escola Básica e Secundária Passos Manuel</a:t>
            </a:r>
          </a:p>
          <a:p>
            <a:pPr algn="ctr">
              <a:lnSpc>
                <a:spcPct val="140000"/>
              </a:lnSpc>
              <a:spcAft>
                <a:spcPts val="0"/>
              </a:spcAft>
              <a:buNone/>
            </a:pPr>
            <a:r>
              <a:rPr lang="pt-PT" sz="2000" b="1" dirty="0" smtClean="0">
                <a:latin typeface="+mj-lt"/>
                <a:ea typeface="Times New Roman"/>
              </a:rPr>
              <a:t>Rua de São Bento </a:t>
            </a:r>
          </a:p>
          <a:p>
            <a:pPr algn="ctr">
              <a:lnSpc>
                <a:spcPct val="140000"/>
              </a:lnSpc>
              <a:spcAft>
                <a:spcPts val="0"/>
              </a:spcAft>
              <a:buNone/>
            </a:pPr>
            <a:r>
              <a:rPr lang="pt-PT" sz="1800" b="1" dirty="0" smtClean="0">
                <a:latin typeface="+mj-lt"/>
                <a:ea typeface="Times New Roman"/>
              </a:rPr>
              <a:t>Problemas de estacionamento, o mau estado das ruas, as obras inacabadas</a:t>
            </a:r>
            <a:endParaRPr lang="pt-PT" sz="2000" b="1" dirty="0" smtClean="0">
              <a:latin typeface="+mj-lt"/>
              <a:ea typeface="Times New Roman"/>
            </a:endParaRPr>
          </a:p>
          <a:p>
            <a:pPr algn="ctr">
              <a:buFontTx/>
              <a:buNone/>
              <a:defRPr/>
            </a:pPr>
            <a:endParaRPr lang="pt-PT" sz="2400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3075" name="Imagem 3" descr="CE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8650" y="163513"/>
            <a:ext cx="431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Imagem 4" descr="igo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14313"/>
            <a:ext cx="139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agem 5" descr="ciencia_viv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9638" y="627063"/>
            <a:ext cx="62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Imagem 6" descr="esr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93688"/>
            <a:ext cx="17891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411163" y="5445125"/>
            <a:ext cx="8134350" cy="14128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altLang="en-US" sz="1200" dirty="0" smtClean="0"/>
              <a:t>Turma 11º C</a:t>
            </a:r>
          </a:p>
          <a:p>
            <a:pPr>
              <a:lnSpc>
                <a:spcPct val="150000"/>
              </a:lnSpc>
            </a:pPr>
            <a:r>
              <a:rPr lang="pt-PT" altLang="en-US" sz="1200" dirty="0" smtClean="0"/>
              <a:t>Bárbara Neto </a:t>
            </a:r>
          </a:p>
          <a:p>
            <a:pPr>
              <a:lnSpc>
                <a:spcPct val="150000"/>
              </a:lnSpc>
            </a:pPr>
            <a:r>
              <a:rPr lang="pt-PT" altLang="en-US" sz="1200" dirty="0" smtClean="0"/>
              <a:t>Sara Soares </a:t>
            </a:r>
          </a:p>
          <a:p>
            <a:pPr>
              <a:lnSpc>
                <a:spcPct val="150000"/>
              </a:lnSpc>
            </a:pPr>
            <a:r>
              <a:rPr lang="pt-PT" altLang="en-US" sz="1200" dirty="0" smtClean="0"/>
              <a:t>Vera Monteiro</a:t>
            </a:r>
          </a:p>
          <a:p>
            <a:pPr>
              <a:lnSpc>
                <a:spcPct val="150000"/>
              </a:lnSpc>
            </a:pPr>
            <a:r>
              <a:rPr lang="pt-PT" altLang="en-US" sz="1200" dirty="0" smtClean="0"/>
              <a:t>Professora - Isilda </a:t>
            </a:r>
            <a:r>
              <a:rPr lang="pt-PT" altLang="en-US" sz="1200" dirty="0" err="1" smtClean="0"/>
              <a:t>Medroa</a:t>
            </a:r>
            <a:endParaRPr lang="pt-PT" altLang="en-US" sz="1200" dirty="0" smtClean="0"/>
          </a:p>
        </p:txBody>
      </p:sp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79388"/>
            <a:ext cx="641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7" cstate="print"/>
          <a:srcRect l="2797" t="17638" r="3603" b="15623"/>
          <a:stretch>
            <a:fillRect/>
          </a:stretch>
        </p:blipFill>
        <p:spPr bwMode="auto">
          <a:xfrm>
            <a:off x="1908175" y="317500"/>
            <a:ext cx="1154113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8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813" y="214313"/>
            <a:ext cx="15748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50825" y="-100013"/>
            <a:ext cx="7227888" cy="936725"/>
          </a:xfrm>
        </p:spPr>
        <p:txBody>
          <a:bodyPr/>
          <a:lstStyle/>
          <a:p>
            <a:r>
              <a:rPr lang="pt-PT" altLang="en-US" dirty="0" smtClean="0">
                <a:solidFill>
                  <a:srgbClr val="C00000"/>
                </a:solidFill>
              </a:rPr>
              <a:t/>
            </a:r>
            <a:br>
              <a:rPr lang="pt-PT" altLang="en-US" dirty="0" smtClean="0">
                <a:solidFill>
                  <a:srgbClr val="C00000"/>
                </a:solidFill>
              </a:rPr>
            </a:br>
            <a:r>
              <a:rPr lang="pt-PT" altLang="en-US" dirty="0" smtClean="0">
                <a:solidFill>
                  <a:srgbClr val="C00000"/>
                </a:solidFill>
              </a:rPr>
              <a:t>Questionários </a:t>
            </a:r>
            <a:endParaRPr lang="en-GB" altLang="en-US" dirty="0" smtClean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179512" y="764704"/>
          <a:ext cx="41764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395536" y="3861048"/>
          <a:ext cx="34563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139952" y="2564904"/>
          <a:ext cx="4788024" cy="283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323528" y="332656"/>
          <a:ext cx="4034160" cy="306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51520" y="3556364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644008" y="2636912"/>
          <a:ext cx="43204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8542089" cy="846137"/>
          </a:xfrm>
        </p:spPr>
        <p:txBody>
          <a:bodyPr/>
          <a:lstStyle/>
          <a:p>
            <a:r>
              <a:rPr lang="pt-PT" altLang="en-US" sz="2800" dirty="0" smtClean="0">
                <a:solidFill>
                  <a:srgbClr val="C00000"/>
                </a:solidFill>
              </a:rPr>
              <a:t>A nossa proposta de intervenção local</a:t>
            </a:r>
            <a:endParaRPr lang="en-GB" altLang="en-US" sz="2800" dirty="0" smtClean="0"/>
          </a:p>
        </p:txBody>
      </p:sp>
      <p:sp>
        <p:nvSpPr>
          <p:cNvPr id="15363" name="Marcador de Posição de Conteúdo 5"/>
          <p:cNvSpPr>
            <a:spLocks noGrp="1"/>
          </p:cNvSpPr>
          <p:nvPr>
            <p:ph idx="1"/>
          </p:nvPr>
        </p:nvSpPr>
        <p:spPr>
          <a:xfrm>
            <a:off x="3175" y="1628775"/>
            <a:ext cx="8785225" cy="4406900"/>
          </a:xfrm>
        </p:spPr>
        <p:txBody>
          <a:bodyPr/>
          <a:lstStyle/>
          <a:p>
            <a:r>
              <a:rPr lang="pt-PT" altLang="pt-PT" sz="2000" dirty="0" smtClean="0"/>
              <a:t> Este espaço, que se encontra abandonado, pode ser requalificado – construir um lar de idosos ou um centro de ação social de modo a  apoiar os sem-abrigo ou pessoas com dificuldades financeiras.</a:t>
            </a:r>
          </a:p>
        </p:txBody>
      </p:sp>
      <p:pic>
        <p:nvPicPr>
          <p:cNvPr id="15364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482975"/>
            <a:ext cx="396081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25" y="3168650"/>
            <a:ext cx="2527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343775" cy="846137"/>
          </a:xfrm>
        </p:spPr>
        <p:txBody>
          <a:bodyPr/>
          <a:lstStyle/>
          <a:p>
            <a:pPr algn="ctr"/>
            <a:r>
              <a:rPr lang="pt-PT" dirty="0" smtClean="0"/>
              <a:t>FIM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mtClean="0">
                <a:solidFill>
                  <a:srgbClr val="C00000"/>
                </a:solidFill>
              </a:rPr>
              <a:t>Bibliografia/fontes</a:t>
            </a:r>
            <a:endParaRPr lang="en-GB" altLang="en-US" smtClean="0"/>
          </a:p>
        </p:txBody>
      </p:sp>
      <p:sp>
        <p:nvSpPr>
          <p:cNvPr id="16387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1600" u="sng" dirty="0" smtClean="0">
                <a:hlinkClick r:id="rId2"/>
              </a:rPr>
              <a:t>http://goo.gl/PjJn66</a:t>
            </a:r>
            <a:endParaRPr lang="pt-PT" altLang="pt-PT" sz="1600" u="sng" dirty="0" smtClean="0"/>
          </a:p>
          <a:p>
            <a:r>
              <a:rPr lang="pt-PT" altLang="pt-PT" sz="1600" u="sng" dirty="0" smtClean="0">
                <a:hlinkClick r:id="rId3"/>
              </a:rPr>
              <a:t>http://www.cm-lisboa.pt/</a:t>
            </a:r>
            <a:endParaRPr lang="pt-PT" altLang="pt-PT" sz="1600" dirty="0" smtClean="0"/>
          </a:p>
          <a:p>
            <a:r>
              <a:rPr lang="pt-PT" altLang="pt-PT" sz="1600" u="sng" dirty="0" smtClean="0">
                <a:hlinkClick r:id="rId4"/>
              </a:rPr>
              <a:t>http://lxi.cm-lisboa.pt/</a:t>
            </a:r>
            <a:endParaRPr lang="pt-PT" altLang="pt-PT" sz="1600" dirty="0" smtClean="0"/>
          </a:p>
          <a:p>
            <a:r>
              <a:rPr lang="pt-PT" altLang="pt-PT" sz="1600" u="sng" dirty="0" smtClean="0">
                <a:hlinkClick r:id="rId5"/>
              </a:rPr>
              <a:t>http://goo.gl/nomF01</a:t>
            </a:r>
            <a:endParaRPr lang="pt-PT" altLang="pt-PT" sz="1600" u="sng" dirty="0" smtClean="0"/>
          </a:p>
          <a:p>
            <a:r>
              <a:rPr lang="pt-PT" altLang="pt-PT" sz="1600" u="sng" dirty="0" smtClean="0">
                <a:hlinkClick r:id="rId6"/>
              </a:rPr>
              <a:t>https://</a:t>
            </a:r>
            <a:r>
              <a:rPr lang="pt-PT" altLang="pt-PT" sz="1600" u="sng" smtClean="0">
                <a:hlinkClick r:id="rId6"/>
              </a:rPr>
              <a:t>www.arcgis.com/features/</a:t>
            </a:r>
            <a:endParaRPr lang="pt-PT" altLang="pt-PT" sz="1600" u="sng" dirty="0" smtClean="0"/>
          </a:p>
          <a:p>
            <a:r>
              <a:rPr lang="pt-PT" altLang="pt-PT" sz="1600" dirty="0" smtClean="0"/>
              <a:t> </a:t>
            </a:r>
            <a:r>
              <a:rPr lang="pt-PT" altLang="pt-PT" sz="1600" dirty="0" err="1" smtClean="0"/>
              <a:t>Paint</a:t>
            </a:r>
            <a:endParaRPr lang="pt-PT" altLang="pt-PT" sz="1600" dirty="0" smtClean="0"/>
          </a:p>
          <a:p>
            <a:r>
              <a:rPr lang="pt-PT" altLang="pt-PT" sz="1600" dirty="0" smtClean="0"/>
              <a:t>Google </a:t>
            </a:r>
            <a:r>
              <a:rPr lang="pt-PT" altLang="pt-PT" sz="1600" dirty="0" err="1" smtClean="0"/>
              <a:t>Maps</a:t>
            </a:r>
            <a:endParaRPr lang="pt-PT" altLang="pt-PT" sz="1600" dirty="0" smtClean="0"/>
          </a:p>
          <a:p>
            <a:endParaRPr lang="pt-PT" altLang="pt-PT" sz="16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mtClean="0">
                <a:solidFill>
                  <a:srgbClr val="C00000"/>
                </a:solidFill>
              </a:rPr>
              <a:t>Localização da área em estudo</a:t>
            </a:r>
            <a:endParaRPr lang="en-GB" altLang="en-US" smtClean="0"/>
          </a:p>
        </p:txBody>
      </p:sp>
      <p:pic>
        <p:nvPicPr>
          <p:cNvPr id="4099" name="Picture 2" descr="C:\Users\Isilda\Desktop\Rua de São Ben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3933825"/>
            <a:ext cx="29241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m 7" descr="Rua de são Bento image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204913"/>
            <a:ext cx="30686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Isilda\Desktop\Lisboa enquadramento.PNG"/>
          <p:cNvPicPr>
            <a:picLocks noChangeAspect="1" noChangeArrowheads="1"/>
          </p:cNvPicPr>
          <p:nvPr/>
        </p:nvPicPr>
        <p:blipFill>
          <a:blip r:embed="rId4" cstate="print"/>
          <a:srcRect l="25310" t="4545" r="22958" b="6937"/>
          <a:stretch>
            <a:fillRect/>
          </a:stretch>
        </p:blipFill>
        <p:spPr bwMode="auto">
          <a:xfrm>
            <a:off x="188913" y="1412875"/>
            <a:ext cx="2225675" cy="1871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6" name="Conexão recta unidireccional 15"/>
          <p:cNvCxnSpPr/>
          <p:nvPr/>
        </p:nvCxnSpPr>
        <p:spPr>
          <a:xfrm flipH="1" flipV="1">
            <a:off x="1476375" y="2997200"/>
            <a:ext cx="3167063" cy="17272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343775" cy="846137"/>
          </a:xfrm>
        </p:spPr>
        <p:txBody>
          <a:bodyPr/>
          <a:lstStyle/>
          <a:p>
            <a:pPr algn="ctr"/>
            <a:r>
              <a:rPr lang="en-GB" altLang="en-US" dirty="0" err="1" smtClean="0">
                <a:solidFill>
                  <a:srgbClr val="C00000"/>
                </a:solidFill>
              </a:rPr>
              <a:t>Área</a:t>
            </a:r>
            <a:r>
              <a:rPr lang="en-GB" altLang="en-US" dirty="0" smtClean="0">
                <a:solidFill>
                  <a:srgbClr val="C00000"/>
                </a:solidFill>
              </a:rPr>
              <a:t> </a:t>
            </a:r>
            <a:r>
              <a:rPr lang="en-GB" altLang="en-US" dirty="0" err="1" smtClean="0">
                <a:solidFill>
                  <a:srgbClr val="C00000"/>
                </a:solidFill>
              </a:rPr>
              <a:t>em</a:t>
            </a:r>
            <a:r>
              <a:rPr lang="en-GB" altLang="en-US" dirty="0" smtClean="0">
                <a:solidFill>
                  <a:srgbClr val="C00000"/>
                </a:solidFill>
              </a:rPr>
              <a:t> </a:t>
            </a:r>
            <a:r>
              <a:rPr lang="en-GB" altLang="en-US" dirty="0" err="1" smtClean="0">
                <a:solidFill>
                  <a:srgbClr val="C00000"/>
                </a:solidFill>
              </a:rPr>
              <a:t>Estudo</a:t>
            </a:r>
            <a:endParaRPr lang="en-GB" altLang="en-US" dirty="0" smtClean="0">
              <a:solidFill>
                <a:srgbClr val="C00000"/>
              </a:solidFill>
            </a:endParaRPr>
          </a:p>
        </p:txBody>
      </p:sp>
      <p:pic>
        <p:nvPicPr>
          <p:cNvPr id="5123" name="Marcador de Posição de Conteúdo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06575"/>
            <a:ext cx="3348037" cy="4464050"/>
          </a:xfrm>
        </p:spPr>
      </p:pic>
      <p:pic>
        <p:nvPicPr>
          <p:cNvPr id="5124" name="Imagem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213" y="1916113"/>
            <a:ext cx="32400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C00000"/>
                </a:solidFill>
              </a:rPr>
              <a:t>Problemas observados:</a:t>
            </a:r>
          </a:p>
        </p:txBody>
      </p:sp>
      <p:pic>
        <p:nvPicPr>
          <p:cNvPr id="6147" name="Marcador de Posição de Conteúdo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3965575"/>
            <a:ext cx="1981200" cy="2640013"/>
          </a:xfrm>
        </p:spPr>
      </p:pic>
      <p:pic>
        <p:nvPicPr>
          <p:cNvPr id="6148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363" y="1200150"/>
            <a:ext cx="19224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Imagem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196975"/>
            <a:ext cx="19224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Imagem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8" y="4002088"/>
            <a:ext cx="2005012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Imagem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6388" y="4005263"/>
            <a:ext cx="19764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Imagem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196975"/>
            <a:ext cx="19240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mtClean="0">
                <a:solidFill>
                  <a:srgbClr val="C00000"/>
                </a:solidFill>
              </a:rPr>
              <a:t>Problemas observados:</a:t>
            </a:r>
          </a:p>
        </p:txBody>
      </p:sp>
      <p:pic>
        <p:nvPicPr>
          <p:cNvPr id="7171" name="Marcador de Posição de Conteúdo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82750"/>
            <a:ext cx="2686050" cy="2016125"/>
          </a:xfrm>
        </p:spPr>
      </p:pic>
      <p:pic>
        <p:nvPicPr>
          <p:cNvPr id="7172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4063" y="1693863"/>
            <a:ext cx="265906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agem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25900"/>
            <a:ext cx="277336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Imagem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125913"/>
            <a:ext cx="265271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magem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013" y="4070350"/>
            <a:ext cx="26511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Imagem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5213" y="1693863"/>
            <a:ext cx="265906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smtClean="0">
                <a:solidFill>
                  <a:srgbClr val="C00000"/>
                </a:solidFill>
              </a:rPr>
              <a:t>Antes e agora:</a:t>
            </a:r>
          </a:p>
        </p:txBody>
      </p:sp>
      <p:pic>
        <p:nvPicPr>
          <p:cNvPr id="8195" name="Imagem 4" descr="f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773238"/>
            <a:ext cx="501808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CaixaDeTexto 6"/>
          <p:cNvSpPr txBox="1">
            <a:spLocks noChangeArrowheads="1"/>
          </p:cNvSpPr>
          <p:nvPr/>
        </p:nvSpPr>
        <p:spPr bwMode="auto">
          <a:xfrm>
            <a:off x="266700" y="4627563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1400"/>
              <a:t>2009 (Google Maps)</a:t>
            </a:r>
          </a:p>
        </p:txBody>
      </p:sp>
      <p:pic>
        <p:nvPicPr>
          <p:cNvPr id="8197" name="Marcador de Posição de Conteúdo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757363"/>
            <a:ext cx="2951163" cy="3930650"/>
          </a:xfrm>
        </p:spPr>
      </p:pic>
      <p:sp>
        <p:nvSpPr>
          <p:cNvPr id="8198" name="CaixaDeTexto 8"/>
          <p:cNvSpPr txBox="1">
            <a:spLocks noChangeArrowheads="1"/>
          </p:cNvSpPr>
          <p:nvPr/>
        </p:nvSpPr>
        <p:spPr bwMode="auto">
          <a:xfrm>
            <a:off x="5724525" y="5657850"/>
            <a:ext cx="1511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1400"/>
              <a:t>2015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smtClean="0">
                <a:solidFill>
                  <a:srgbClr val="C00000"/>
                </a:solidFill>
              </a:rPr>
              <a:t>Antes e agora:</a:t>
            </a:r>
          </a:p>
        </p:txBody>
      </p:sp>
      <p:sp>
        <p:nvSpPr>
          <p:cNvPr id="9219" name="CaixaDeTexto 6"/>
          <p:cNvSpPr txBox="1">
            <a:spLocks noChangeArrowheads="1"/>
          </p:cNvSpPr>
          <p:nvPr/>
        </p:nvSpPr>
        <p:spPr bwMode="auto">
          <a:xfrm>
            <a:off x="381000" y="5292725"/>
            <a:ext cx="1814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1400"/>
              <a:t>2009 (Google Maps)</a:t>
            </a:r>
          </a:p>
        </p:txBody>
      </p:sp>
      <p:pic>
        <p:nvPicPr>
          <p:cNvPr id="9220" name="Imagem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313" y="1657350"/>
            <a:ext cx="3068637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" y="2306638"/>
            <a:ext cx="491013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CaixaDeTexto 9"/>
          <p:cNvSpPr txBox="1">
            <a:spLocks noChangeArrowheads="1"/>
          </p:cNvSpPr>
          <p:nvPr/>
        </p:nvSpPr>
        <p:spPr bwMode="auto">
          <a:xfrm>
            <a:off x="5294313" y="5748338"/>
            <a:ext cx="1535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1400"/>
              <a:t>2015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smtClean="0">
                <a:solidFill>
                  <a:srgbClr val="C00000"/>
                </a:solidFill>
              </a:rPr>
              <a:t>Antes e agora:</a:t>
            </a:r>
          </a:p>
        </p:txBody>
      </p:sp>
      <p:pic>
        <p:nvPicPr>
          <p:cNvPr id="10243" name="Imagem 4" descr="hjlhjljk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349500"/>
            <a:ext cx="469423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Imagem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2060575"/>
            <a:ext cx="3195637" cy="4257675"/>
          </a:xfrm>
          <a:noFill/>
        </p:spPr>
      </p:pic>
      <p:sp>
        <p:nvSpPr>
          <p:cNvPr id="10245" name="CaixaDeTexto 5"/>
          <p:cNvSpPr txBox="1">
            <a:spLocks noChangeArrowheads="1"/>
          </p:cNvSpPr>
          <p:nvPr/>
        </p:nvSpPr>
        <p:spPr bwMode="auto">
          <a:xfrm>
            <a:off x="179388" y="5146675"/>
            <a:ext cx="2346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1400"/>
              <a:t>2009 (Google Maps)</a:t>
            </a:r>
          </a:p>
        </p:txBody>
      </p:sp>
      <p:sp>
        <p:nvSpPr>
          <p:cNvPr id="10246" name="CaixaDeTexto 6"/>
          <p:cNvSpPr txBox="1">
            <a:spLocks noChangeArrowheads="1"/>
          </p:cNvSpPr>
          <p:nvPr/>
        </p:nvSpPr>
        <p:spPr bwMode="auto">
          <a:xfrm>
            <a:off x="5364163" y="62992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1400"/>
              <a:t>2015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smtClean="0">
                <a:solidFill>
                  <a:srgbClr val="C00000"/>
                </a:solidFill>
              </a:rPr>
              <a:t>Antes e agora:</a:t>
            </a:r>
          </a:p>
        </p:txBody>
      </p:sp>
      <p:pic>
        <p:nvPicPr>
          <p:cNvPr id="11267" name="Imagem 4" descr="huklohjpji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41989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Imagem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349500"/>
            <a:ext cx="4181475" cy="3136900"/>
          </a:xfrm>
          <a:noFill/>
        </p:spPr>
      </p:pic>
      <p:sp>
        <p:nvSpPr>
          <p:cNvPr id="11269" name="CaixaDeTexto 5"/>
          <p:cNvSpPr txBox="1">
            <a:spLocks noChangeArrowheads="1"/>
          </p:cNvSpPr>
          <p:nvPr/>
        </p:nvSpPr>
        <p:spPr bwMode="auto">
          <a:xfrm>
            <a:off x="250825" y="5445125"/>
            <a:ext cx="2449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1400"/>
              <a:t>2009 (Google Maps)</a:t>
            </a:r>
          </a:p>
        </p:txBody>
      </p:sp>
      <p:sp>
        <p:nvSpPr>
          <p:cNvPr id="11270" name="CaixaDeTexto 6"/>
          <p:cNvSpPr txBox="1">
            <a:spLocks noChangeArrowheads="1"/>
          </p:cNvSpPr>
          <p:nvPr/>
        </p:nvSpPr>
        <p:spPr bwMode="auto">
          <a:xfrm>
            <a:off x="4787900" y="544512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1400"/>
              <a:t>2015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a">
    <a:dk1>
      <a:srgbClr val="242424"/>
    </a:dk1>
    <a:lt1>
      <a:sysClr val="window" lastClr="FFFFFF"/>
    </a:lt1>
    <a:dk2>
      <a:srgbClr val="0C0C0C"/>
    </a:dk2>
    <a:lt2>
      <a:srgbClr val="FFFFFF"/>
    </a:lt2>
    <a:accent1>
      <a:srgbClr val="FFC1EA"/>
    </a:accent1>
    <a:accent2>
      <a:srgbClr val="FF66CC"/>
    </a:accent2>
    <a:accent3>
      <a:srgbClr val="FFFFFF"/>
    </a:accent3>
    <a:accent4>
      <a:srgbClr val="FF99FF"/>
    </a:accent4>
    <a:accent5>
      <a:srgbClr val="FF0066"/>
    </a:accent5>
    <a:accent6>
      <a:srgbClr val="FF99FF"/>
    </a:accent6>
    <a:hlink>
      <a:srgbClr val="FFFFFF"/>
    </a:hlink>
    <a:folHlink>
      <a:srgbClr val="FF0066"/>
    </a:folHlink>
  </a:clrScheme>
  <a:fontScheme name="Ângulo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lta costura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baa">
    <a:dk1>
      <a:srgbClr val="242424"/>
    </a:dk1>
    <a:lt1>
      <a:sysClr val="window" lastClr="FFFFFF"/>
    </a:lt1>
    <a:dk2>
      <a:srgbClr val="0C0C0C"/>
    </a:dk2>
    <a:lt2>
      <a:srgbClr val="FFFFFF"/>
    </a:lt2>
    <a:accent1>
      <a:srgbClr val="FFC1EA"/>
    </a:accent1>
    <a:accent2>
      <a:srgbClr val="FF66CC"/>
    </a:accent2>
    <a:accent3>
      <a:srgbClr val="FFFFFF"/>
    </a:accent3>
    <a:accent4>
      <a:srgbClr val="FF99FF"/>
    </a:accent4>
    <a:accent5>
      <a:srgbClr val="FF0066"/>
    </a:accent5>
    <a:accent6>
      <a:srgbClr val="FF99FF"/>
    </a:accent6>
    <a:hlink>
      <a:srgbClr val="FFFFFF"/>
    </a:hlink>
    <a:folHlink>
      <a:srgbClr val="FF0066"/>
    </a:folHlink>
  </a:clrScheme>
  <a:fontScheme name="Ângulo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lta costura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baa">
    <a:dk1>
      <a:srgbClr val="242424"/>
    </a:dk1>
    <a:lt1>
      <a:sysClr val="window" lastClr="FFFFFF"/>
    </a:lt1>
    <a:dk2>
      <a:srgbClr val="0C0C0C"/>
    </a:dk2>
    <a:lt2>
      <a:srgbClr val="FFFFFF"/>
    </a:lt2>
    <a:accent1>
      <a:srgbClr val="FFC1EA"/>
    </a:accent1>
    <a:accent2>
      <a:srgbClr val="FF66CC"/>
    </a:accent2>
    <a:accent3>
      <a:srgbClr val="FFFFFF"/>
    </a:accent3>
    <a:accent4>
      <a:srgbClr val="FF99FF"/>
    </a:accent4>
    <a:accent5>
      <a:srgbClr val="FF0066"/>
    </a:accent5>
    <a:accent6>
      <a:srgbClr val="FF99FF"/>
    </a:accent6>
    <a:hlink>
      <a:srgbClr val="FFFFFF"/>
    </a:hlink>
    <a:folHlink>
      <a:srgbClr val="FF0066"/>
    </a:folHlink>
  </a:clrScheme>
  <a:fontScheme name="Ângulo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lta costura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baa">
    <a:dk1>
      <a:srgbClr val="242424"/>
    </a:dk1>
    <a:lt1>
      <a:sysClr val="window" lastClr="FFFFFF"/>
    </a:lt1>
    <a:dk2>
      <a:srgbClr val="0C0C0C"/>
    </a:dk2>
    <a:lt2>
      <a:srgbClr val="FFFFFF"/>
    </a:lt2>
    <a:accent1>
      <a:srgbClr val="FFC1EA"/>
    </a:accent1>
    <a:accent2>
      <a:srgbClr val="FF66CC"/>
    </a:accent2>
    <a:accent3>
      <a:srgbClr val="FFFFFF"/>
    </a:accent3>
    <a:accent4>
      <a:srgbClr val="FF99FF"/>
    </a:accent4>
    <a:accent5>
      <a:srgbClr val="FF0066"/>
    </a:accent5>
    <a:accent6>
      <a:srgbClr val="FF99FF"/>
    </a:accent6>
    <a:hlink>
      <a:srgbClr val="FFFFFF"/>
    </a:hlink>
    <a:folHlink>
      <a:srgbClr val="FF0066"/>
    </a:folHlink>
  </a:clrScheme>
  <a:fontScheme name="Ângulo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lta costura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baa">
    <a:dk1>
      <a:srgbClr val="242424"/>
    </a:dk1>
    <a:lt1>
      <a:sysClr val="window" lastClr="FFFFFF"/>
    </a:lt1>
    <a:dk2>
      <a:srgbClr val="0C0C0C"/>
    </a:dk2>
    <a:lt2>
      <a:srgbClr val="FFFFFF"/>
    </a:lt2>
    <a:accent1>
      <a:srgbClr val="FFC1EA"/>
    </a:accent1>
    <a:accent2>
      <a:srgbClr val="FF66CC"/>
    </a:accent2>
    <a:accent3>
      <a:srgbClr val="FFFFFF"/>
    </a:accent3>
    <a:accent4>
      <a:srgbClr val="FF99FF"/>
    </a:accent4>
    <a:accent5>
      <a:srgbClr val="FF0066"/>
    </a:accent5>
    <a:accent6>
      <a:srgbClr val="FF99FF"/>
    </a:accent6>
    <a:hlink>
      <a:srgbClr val="FFFFFF"/>
    </a:hlink>
    <a:folHlink>
      <a:srgbClr val="FF0066"/>
    </a:folHlink>
  </a:clrScheme>
  <a:fontScheme name="Ângulo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lta costura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baa">
    <a:dk1>
      <a:srgbClr val="242424"/>
    </a:dk1>
    <a:lt1>
      <a:sysClr val="window" lastClr="FFFFFF"/>
    </a:lt1>
    <a:dk2>
      <a:srgbClr val="0C0C0C"/>
    </a:dk2>
    <a:lt2>
      <a:srgbClr val="FFFFFF"/>
    </a:lt2>
    <a:accent1>
      <a:srgbClr val="FFC1EA"/>
    </a:accent1>
    <a:accent2>
      <a:srgbClr val="FF66CC"/>
    </a:accent2>
    <a:accent3>
      <a:srgbClr val="FFFFFF"/>
    </a:accent3>
    <a:accent4>
      <a:srgbClr val="FF99FF"/>
    </a:accent4>
    <a:accent5>
      <a:srgbClr val="FF0066"/>
    </a:accent5>
    <a:accent6>
      <a:srgbClr val="FF99FF"/>
    </a:accent6>
    <a:hlink>
      <a:srgbClr val="FFFFFF"/>
    </a:hlink>
    <a:folHlink>
      <a:srgbClr val="FF0066"/>
    </a:folHlink>
  </a:clrScheme>
  <a:fontScheme name="Ângulos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微软雅黑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ＭＳ Ｐゴシック"/>
      <a:font script="Hang" typeface="맑은 고딕"/>
      <a:font script="Hans" typeface="隶书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lta costura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5000"/>
              <a:satMod val="180000"/>
            </a:schemeClr>
          </a:gs>
          <a:gs pos="40000">
            <a:schemeClr val="phClr">
              <a:tint val="95000"/>
              <a:shade val="85000"/>
              <a:satMod val="150000"/>
            </a:schemeClr>
          </a:gs>
          <a:gs pos="100000">
            <a:schemeClr val="phClr">
              <a:shade val="45000"/>
              <a:satMod val="2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55000"/>
            </a:schemeClr>
            <a:schemeClr val="phClr">
              <a:tint val="97000"/>
              <a:satMod val="95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6857171</TotalTime>
  <Words>196</Words>
  <Application>Microsoft Office PowerPoint</Application>
  <PresentationFormat>Apresentação no Ecrã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Glass design template</vt:lpstr>
      <vt:lpstr>Diapositivo 1</vt:lpstr>
      <vt:lpstr>Localização da área em estudo</vt:lpstr>
      <vt:lpstr>Área em Estudo</vt:lpstr>
      <vt:lpstr>Problemas observados:</vt:lpstr>
      <vt:lpstr>Problemas observados:</vt:lpstr>
      <vt:lpstr>Antes e agora:</vt:lpstr>
      <vt:lpstr>Antes e agora:</vt:lpstr>
      <vt:lpstr>Antes e agora:</vt:lpstr>
      <vt:lpstr>Antes e agora:</vt:lpstr>
      <vt:lpstr> Questionários </vt:lpstr>
      <vt:lpstr>Diapositivo 11</vt:lpstr>
      <vt:lpstr>A nossa proposta de intervenção local</vt:lpstr>
      <vt:lpstr>FIM</vt:lpstr>
      <vt:lpstr>Bibliografia/fontes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Professor</cp:lastModifiedBy>
  <cp:revision>229</cp:revision>
  <cp:lastPrinted>2014-09-20T08:41:53Z</cp:lastPrinted>
  <dcterms:created xsi:type="dcterms:W3CDTF">2004-05-12T20:52:37Z</dcterms:created>
  <dcterms:modified xsi:type="dcterms:W3CDTF">2015-04-22T09:41:53Z</dcterms:modified>
</cp:coreProperties>
</file>