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7" r:id="rId1"/>
  </p:sldMasterIdLst>
  <p:notesMasterIdLst>
    <p:notesMasterId r:id="rId13"/>
  </p:notesMasterIdLst>
  <p:handoutMasterIdLst>
    <p:handoutMasterId r:id="rId14"/>
  </p:handoutMasterIdLst>
  <p:sldIdLst>
    <p:sldId id="973" r:id="rId2"/>
    <p:sldId id="974" r:id="rId3"/>
    <p:sldId id="975" r:id="rId4"/>
    <p:sldId id="976" r:id="rId5"/>
    <p:sldId id="977" r:id="rId6"/>
    <p:sldId id="979" r:id="rId7"/>
    <p:sldId id="982" r:id="rId8"/>
    <p:sldId id="983" r:id="rId9"/>
    <p:sldId id="980" r:id="rId10"/>
    <p:sldId id="984" r:id="rId11"/>
    <p:sldId id="981" r:id="rId12"/>
  </p:sldIdLst>
  <p:sldSz cx="9144000" cy="6858000" type="screen4x3"/>
  <p:notesSz cx="6808788" cy="9939338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990000"/>
    <a:srgbClr val="009900"/>
    <a:srgbClr val="800000"/>
    <a:srgbClr val="003300"/>
    <a:srgbClr val="CC0000"/>
    <a:srgbClr val="6600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9" autoAdjust="0"/>
    <p:restoredTop sz="94849" autoAdjust="0"/>
  </p:normalViewPr>
  <p:slideViewPr>
    <p:cSldViewPr>
      <p:cViewPr>
        <p:scale>
          <a:sx n="80" d="100"/>
          <a:sy n="80" d="100"/>
        </p:scale>
        <p:origin x="-660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uno\Downloads\g5%20n&#186;11%2017%2027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uno\Downloads\g5%20n&#186;11%2017%2027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uno\Downloads\g5%20n&#186;11%2017%2027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uno\Downloads\g5%20n&#186;11%2017%2027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uno\Downloads\g5%20n&#186;11%2017%2027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uno\Downloads\g5%20n&#186;11%2017%2027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uno\Downloads\g5%20n&#186;11%2017%2027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uno\Downloads\g5%20n&#186;11%2017%2027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uno\Downloads\g5%20n&#186;11%2017%2027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PT" dirty="0" smtClean="0"/>
              <a:t>Idades</a:t>
            </a:r>
            <a:endParaRPr lang="pt-PT" dirty="0"/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'idades 1'!$D$4:$D$7</c:f>
              <c:strCache>
                <c:ptCount val="4"/>
                <c:pt idx="0">
                  <c:v>0-14</c:v>
                </c:pt>
                <c:pt idx="1">
                  <c:v>15-40 </c:v>
                </c:pt>
                <c:pt idx="2">
                  <c:v>41-64</c:v>
                </c:pt>
                <c:pt idx="3">
                  <c:v>&gt;65</c:v>
                </c:pt>
              </c:strCache>
            </c:strRef>
          </c:cat>
          <c:val>
            <c:numRef>
              <c:f>'idades 1'!$E$4:$E$7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PT" dirty="0" smtClean="0"/>
              <a:t>Reside</a:t>
            </a:r>
            <a:r>
              <a:rPr lang="pt-PT" baseline="0" dirty="0" smtClean="0"/>
              <a:t> nesta área</a:t>
            </a:r>
            <a:endParaRPr lang="pt-PT" dirty="0"/>
          </a:p>
        </c:rich>
      </c:tx>
      <c:layout/>
    </c:title>
    <c:plotArea>
      <c:layout/>
      <c:pieChart>
        <c:varyColors val="1"/>
        <c:ser>
          <c:idx val="1"/>
          <c:order val="0"/>
          <c:dLbls>
            <c:showPercent val="1"/>
            <c:showLeaderLines val="1"/>
          </c:dLbls>
          <c:cat>
            <c:strRef>
              <c:f>'reside nesta área 2'!$B$10:$B$11</c:f>
              <c:strCache>
                <c:ptCount val="2"/>
                <c:pt idx="0">
                  <c:v>Sim </c:v>
                </c:pt>
                <c:pt idx="1">
                  <c:v>Não </c:v>
                </c:pt>
              </c:strCache>
            </c:strRef>
          </c:cat>
          <c:val>
            <c:numRef>
              <c:f>'reside nesta área 2'!$C$10:$C$11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</c:ser>
        <c:ser>
          <c:idx val="0"/>
          <c:order val="1"/>
          <c:dLbls>
            <c:showPercent val="1"/>
            <c:showLeaderLines val="1"/>
          </c:dLbls>
          <c:cat>
            <c:strRef>
              <c:f>'reside nesta área 2'!$B$10:$B$11</c:f>
              <c:strCache>
                <c:ptCount val="2"/>
                <c:pt idx="0">
                  <c:v>Sim </c:v>
                </c:pt>
                <c:pt idx="1">
                  <c:v>Não </c:v>
                </c:pt>
              </c:strCache>
            </c:strRef>
          </c:cat>
          <c:val>
            <c:numRef>
              <c:f>'reside nesta área 2'!$C$10:$C$11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PT" dirty="0" smtClean="0"/>
              <a:t>Trabalha nesta área</a:t>
            </a:r>
            <a:endParaRPr lang="pt-PT" dirty="0"/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'trabalha nesta área 3'!$B$3:$B$4</c:f>
              <c:strCache>
                <c:ptCount val="2"/>
                <c:pt idx="0">
                  <c:v>Sim </c:v>
                </c:pt>
                <c:pt idx="1">
                  <c:v>Não </c:v>
                </c:pt>
              </c:strCache>
            </c:strRef>
          </c:cat>
          <c:val>
            <c:numRef>
              <c:f>'trabalha nesta área 3'!$C$3:$C$4</c:f>
              <c:numCache>
                <c:formatCode>General</c:formatCode>
                <c:ptCount val="2"/>
                <c:pt idx="0">
                  <c:v>14</c:v>
                </c:pt>
                <c:pt idx="1">
                  <c:v>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PT" baseline="0" dirty="0" smtClean="0"/>
              <a:t>Opinião sobre o  estado de conservação dos edifícios</a:t>
            </a:r>
          </a:p>
        </c:rich>
      </c:tx>
      <c:layout>
        <c:manualLayout>
          <c:xMode val="edge"/>
          <c:yMode val="edge"/>
          <c:x val="0.19758333333333344"/>
          <c:y val="6.4814814814814922E-2"/>
        </c:manualLayout>
      </c:layout>
    </c:title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' estado de conservação 4'!$B$2:$B$3</c:f>
              <c:strCache>
                <c:ptCount val="2"/>
                <c:pt idx="0">
                  <c:v>Sim </c:v>
                </c:pt>
                <c:pt idx="1">
                  <c:v>Não </c:v>
                </c:pt>
              </c:strCache>
            </c:strRef>
          </c:cat>
          <c:val>
            <c:numRef>
              <c:f>' estado de conservação 4'!$C$2:$C$3</c:f>
              <c:numCache>
                <c:formatCode>General</c:formatCode>
                <c:ptCount val="2"/>
                <c:pt idx="0">
                  <c:v>4</c:v>
                </c:pt>
                <c:pt idx="1">
                  <c:v>16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PT" dirty="0" smtClean="0"/>
              <a:t>Soluções para</a:t>
            </a:r>
            <a:r>
              <a:rPr lang="pt-PT" baseline="0" dirty="0" smtClean="0"/>
              <a:t> os problemas identificados</a:t>
            </a:r>
            <a:endParaRPr lang="pt-PT" dirty="0"/>
          </a:p>
        </c:rich>
      </c:tx>
      <c:layout>
        <c:manualLayout>
          <c:xMode val="edge"/>
          <c:yMode val="edge"/>
          <c:x val="8.1270778652668421E-2"/>
          <c:y val="5.0925925925925923E-2"/>
        </c:manualLayout>
      </c:layout>
    </c:title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'se respondeu não ...5'!$B$2:$B$5</c:f>
              <c:strCache>
                <c:ptCount val="4"/>
                <c:pt idx="0">
                  <c:v>Mais vigilância/policiamento </c:v>
                </c:pt>
                <c:pt idx="1">
                  <c:v>Recuperação/renovação dos edifícios </c:v>
                </c:pt>
                <c:pt idx="2">
                  <c:v>Intervenção da câmara municipal (dar orçamento, limpeza dos edifícios e sensibilização) </c:v>
                </c:pt>
                <c:pt idx="3">
                  <c:v>Intervenção dos senhorios</c:v>
                </c:pt>
              </c:strCache>
            </c:strRef>
          </c:cat>
          <c:val>
            <c:numRef>
              <c:f>'se respondeu não ...5'!$C$2:$C$5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4166666666666672"/>
          <c:y val="0.13428258967629056"/>
          <c:w val="0.3416666666666669"/>
          <c:h val="0.86571741032371008"/>
        </c:manualLayout>
      </c:layout>
    </c:legend>
    <c:plotVisOnly val="1"/>
    <c:dispBlanksAs val="zero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PT" dirty="0" smtClean="0"/>
              <a:t>Usos</a:t>
            </a:r>
            <a:r>
              <a:rPr lang="pt-PT" baseline="0" dirty="0" smtClean="0"/>
              <a:t> que se podem dar aos </a:t>
            </a:r>
            <a:r>
              <a:rPr lang="pt-PT" baseline="0" dirty="0" smtClean="0"/>
              <a:t>edifícios abandonados </a:t>
            </a:r>
            <a:endParaRPr lang="pt-PT" dirty="0"/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'usos aos edificios-6'!$B$2:$B$12</c:f>
              <c:strCache>
                <c:ptCount val="11"/>
                <c:pt idx="0">
                  <c:v>Lares de idosos </c:v>
                </c:pt>
                <c:pt idx="1">
                  <c:v>Espaço para jovens (skatepark, lazer) </c:v>
                </c:pt>
                <c:pt idx="2">
                  <c:v>Habitações/hostels </c:v>
                </c:pt>
                <c:pt idx="3">
                  <c:v>Creches/infantários </c:v>
                </c:pt>
                <c:pt idx="4">
                  <c:v>Ponto de turismo</c:v>
                </c:pt>
                <c:pt idx="5">
                  <c:v>Espaços verdes</c:v>
                </c:pt>
                <c:pt idx="6">
                  <c:v>Mural para grafitis</c:v>
                </c:pt>
                <c:pt idx="7">
                  <c:v>Ginásios</c:v>
                </c:pt>
                <c:pt idx="8">
                  <c:v>Bares nocturnos</c:v>
                </c:pt>
                <c:pt idx="9">
                  <c:v>Grupos desportivos</c:v>
                </c:pt>
                <c:pt idx="10">
                  <c:v>Esquadra</c:v>
                </c:pt>
              </c:strCache>
            </c:strRef>
          </c:cat>
          <c:val>
            <c:numRef>
              <c:f>'usos aos edificios-6'!$C$2:$C$12</c:f>
              <c:numCache>
                <c:formatCode>General</c:formatCode>
                <c:ptCount val="11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6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PT" dirty="0" smtClean="0"/>
              <a:t>O</a:t>
            </a:r>
            <a:r>
              <a:rPr lang="pt-PT" baseline="0" dirty="0" smtClean="0"/>
              <a:t> que acha do vandalismo</a:t>
            </a:r>
            <a:endParaRPr lang="pt-PT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9896454973859293"/>
          <c:y val="0.22554055296537939"/>
          <c:w val="0.58591319452690305"/>
          <c:h val="0.66160656478782054"/>
        </c:manualLayout>
      </c:layout>
      <c:pieChart>
        <c:varyColors val="1"/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PT" dirty="0" smtClean="0"/>
              <a:t>Considera</a:t>
            </a:r>
            <a:r>
              <a:rPr lang="pt-PT" baseline="0" dirty="0" smtClean="0"/>
              <a:t> que há muito  vandalismo nesta área</a:t>
            </a:r>
          </a:p>
          <a:p>
            <a:pPr>
              <a:defRPr/>
            </a:pPr>
            <a:endParaRPr lang="pt-PT" dirty="0"/>
          </a:p>
        </c:rich>
      </c:tx>
      <c:layout>
        <c:manualLayout>
          <c:xMode val="edge"/>
          <c:yMode val="edge"/>
          <c:x val="0.10081157649150096"/>
          <c:y val="0"/>
        </c:manualLayout>
      </c:layout>
    </c:title>
    <c:plotArea>
      <c:layout>
        <c:manualLayout>
          <c:layoutTarget val="inner"/>
          <c:xMode val="edge"/>
          <c:yMode val="edge"/>
          <c:x val="0.19896454973859293"/>
          <c:y val="0.22554055296537939"/>
          <c:w val="0.58591319452690327"/>
          <c:h val="0.66160656478782054"/>
        </c:manualLayout>
      </c:layout>
      <c:pieChart>
        <c:varyColors val="1"/>
        <c:ser>
          <c:idx val="0"/>
          <c:order val="0"/>
          <c:explosion val="19"/>
          <c:dPt>
            <c:idx val="0"/>
            <c:explosion val="0"/>
          </c:dPt>
          <c:dPt>
            <c:idx val="1"/>
            <c:explosion val="0"/>
          </c:dPt>
          <c:dLbls>
            <c:showPercent val="1"/>
            <c:showLeaderLines val="1"/>
          </c:dLbls>
          <c:cat>
            <c:strRef>
              <c:f>'vandalismo 7'!$C$5:$C$6</c:f>
              <c:strCache>
                <c:ptCount val="2"/>
                <c:pt idx="0">
                  <c:v>Muito</c:v>
                </c:pt>
                <c:pt idx="1">
                  <c:v>Pouco </c:v>
                </c:pt>
              </c:strCache>
            </c:strRef>
          </c:cat>
          <c:val>
            <c:numRef>
              <c:f>'vandalismo 7'!$D$5:$D$6</c:f>
              <c:numCache>
                <c:formatCode>General</c:formatCode>
                <c:ptCount val="2"/>
                <c:pt idx="0">
                  <c:v>17</c:v>
                </c:pt>
                <c:pt idx="1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32561322551462635"/>
          <c:y val="0.19071443328908874"/>
          <c:w val="0.34117797297884944"/>
          <c:h val="8.1776170169126527E-2"/>
        </c:manualLayout>
      </c:layout>
    </c:legend>
    <c:plotVisOnly val="1"/>
    <c:dispBlanksAs val="zero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PT" dirty="0" smtClean="0"/>
              <a:t>Soluções para o problema do vandalismo</a:t>
            </a:r>
            <a:endParaRPr lang="pt-PT" dirty="0"/>
          </a:p>
        </c:rich>
      </c:tx>
      <c:layout>
        <c:manualLayout>
          <c:xMode val="edge"/>
          <c:yMode val="edge"/>
          <c:x val="0.36434271839148313"/>
          <c:y val="3.1988364203898445E-2"/>
        </c:manualLayout>
      </c:layout>
    </c:title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'soluçoes vandalsimo-9'!$B$2:$B$10</c:f>
              <c:strCache>
                <c:ptCount val="9"/>
                <c:pt idx="0">
                  <c:v>Educação Cívica</c:v>
                </c:pt>
                <c:pt idx="1">
                  <c:v>Policiamento/patrulhamento </c:v>
                </c:pt>
                <c:pt idx="2">
                  <c:v>Recolha de lixo</c:v>
                </c:pt>
                <c:pt idx="3">
                  <c:v>Maior segurança/vigilância</c:v>
                </c:pt>
                <c:pt idx="4">
                  <c:v>Multas</c:v>
                </c:pt>
                <c:pt idx="5">
                  <c:v>Manutenção da zona</c:v>
                </c:pt>
                <c:pt idx="6">
                  <c:v>Lugar para grafitis</c:v>
                </c:pt>
                <c:pt idx="7">
                  <c:v>Maior acção da câmara</c:v>
                </c:pt>
                <c:pt idx="8">
                  <c:v>Ações de sensibilização por parte da junta</c:v>
                </c:pt>
              </c:strCache>
            </c:strRef>
          </c:cat>
          <c:val>
            <c:numRef>
              <c:f>'soluçoes vandalsimo-9'!$C$2:$C$10</c:f>
              <c:numCache>
                <c:formatCode>General</c:formatCode>
                <c:ptCount val="9"/>
                <c:pt idx="0">
                  <c:v>3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6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678" cy="496427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6589" y="1"/>
            <a:ext cx="2950678" cy="496427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B5D3FA7-65C7-499F-BCCF-0FE336AFD594}" type="datetimeFigureOut">
              <a:rPr lang="en-GB"/>
              <a:pPr>
                <a:defRPr/>
              </a:pPr>
              <a:t>22/04/2015</a:t>
            </a:fld>
            <a:endParaRPr lang="en-GB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41369"/>
            <a:ext cx="2950678" cy="496427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6589" y="9441369"/>
            <a:ext cx="2950678" cy="496427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4DFB90-D29C-43E0-A0EE-FE36369FE466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678" cy="496427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6589" y="1"/>
            <a:ext cx="2950678" cy="496427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193F678-71A5-4CE3-A8BB-E9AAAF6129D5}" type="datetimeFigureOut">
              <a:rPr lang="en-GB"/>
              <a:pPr>
                <a:defRPr/>
              </a:pPr>
              <a:t>22/04/2015</a:t>
            </a:fld>
            <a:endParaRPr lang="en-GB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0" tIns="47850" rIns="95700" bIns="4785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0575" y="4720684"/>
            <a:ext cx="5447639" cy="4472471"/>
          </a:xfrm>
          <a:prstGeom prst="rect">
            <a:avLst/>
          </a:prstGeom>
        </p:spPr>
        <p:txBody>
          <a:bodyPr vert="horz" lIns="95700" tIns="47850" rIns="95700" bIns="4785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en-GB" noProof="0" smtClean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1369"/>
            <a:ext cx="2950678" cy="496427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6589" y="9441369"/>
            <a:ext cx="2950678" cy="496427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6A2D173-67E1-44A9-9A2B-B7C364882747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331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FDD32D-41C9-458A-B5BF-3055C4372BA7}" type="slidenum">
              <a:rPr lang="en-GB" altLang="pt-PT" smtClean="0"/>
              <a:pPr/>
              <a:t>7</a:t>
            </a:fld>
            <a:endParaRPr lang="en-GB" alt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434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92425D-0B62-475F-A486-15EF3FAF31ED}" type="slidenum">
              <a:rPr lang="en-GB" altLang="pt-PT" smtClean="0"/>
              <a:pPr/>
              <a:t>8</a:t>
            </a:fld>
            <a:endParaRPr lang="en-GB" alt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C70CC-F9AF-4A19-9E9B-97D9C392B97D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C8389-76F3-4F9C-8A15-D42BA812F5DD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4539-83CD-45DB-9BF4-7FD40842D271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99B7A-F588-441C-B63B-7B2D9FB1E812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C56C7-24C3-4F11-8FB3-CD661B723388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0E3EA-E4B4-446A-9275-375F43BE8DF4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F110-C711-46A1-9348-2B53B8020EFE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6AB3-FE09-4BBA-B158-40916B7C9CE8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ACFE-C666-4921-8A23-0CC27EC3F2DE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E82D-F7AC-4835-9006-F24C0B92C2BC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dirty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D679-BAA1-43A9-A96E-090BF1FBC2F6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B20E20-28C6-434B-B054-DF9E781F04EE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  <p:sldLayoutId id="2147484428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jJb8Fw" TargetMode="External"/><Relationship Id="rId7" Type="http://schemas.openxmlformats.org/officeDocument/2006/relationships/hyperlink" Target="https://www.arcgis.com/features/" TargetMode="External"/><Relationship Id="rId2" Type="http://schemas.openxmlformats.org/officeDocument/2006/relationships/hyperlink" Target="http://goo.gl/E4Be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.gl/9yAR6j" TargetMode="External"/><Relationship Id="rId5" Type="http://schemas.openxmlformats.org/officeDocument/2006/relationships/hyperlink" Target="http://lxi.cm-lisboa.pt/" TargetMode="External"/><Relationship Id="rId4" Type="http://schemas.openxmlformats.org/officeDocument/2006/relationships/hyperlink" Target="http://www.cm-lisboa.p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Folha_de_C_lculo_do_Microsoft_Office_Excel_97-20031.xls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8775" y="1700213"/>
            <a:ext cx="8785225" cy="44069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PT" altLang="pt-PT" sz="2000" b="1" dirty="0" smtClean="0">
                <a:solidFill>
                  <a:srgbClr val="C00000"/>
                </a:solidFill>
                <a:latin typeface="+mj-lt"/>
              </a:rPr>
              <a:t>Projeto Nós propomos!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PT" altLang="pt-PT" sz="2000" b="1" dirty="0" smtClean="0">
                <a:solidFill>
                  <a:srgbClr val="C00000"/>
                </a:solidFill>
                <a:latin typeface="+mj-lt"/>
              </a:rPr>
              <a:t>Cidadania, Sustentabilidade e Inovação </a:t>
            </a:r>
            <a:br>
              <a:rPr lang="pt-PT" altLang="pt-PT" sz="2000" b="1" dirty="0" smtClean="0">
                <a:solidFill>
                  <a:srgbClr val="C00000"/>
                </a:solidFill>
                <a:latin typeface="+mj-lt"/>
              </a:rPr>
            </a:br>
            <a:r>
              <a:rPr lang="pt-PT" altLang="pt-PT" sz="2000" b="1" dirty="0" smtClean="0">
                <a:solidFill>
                  <a:srgbClr val="C00000"/>
                </a:solidFill>
                <a:latin typeface="+mj-lt"/>
              </a:rPr>
              <a:t>na Educação Geográfica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PT" altLang="pt-PT" sz="2000" b="1" dirty="0" smtClean="0">
                <a:solidFill>
                  <a:srgbClr val="C00000"/>
                </a:solidFill>
                <a:latin typeface="+mj-lt"/>
              </a:rPr>
              <a:t>  2014/15</a:t>
            </a:r>
            <a:endParaRPr lang="pt-PT" sz="2000" b="1" dirty="0" smtClean="0">
              <a:solidFill>
                <a:srgbClr val="C00000"/>
              </a:solidFill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PT" sz="1800" b="1" dirty="0" smtClean="0">
                <a:latin typeface="+mj-lt"/>
              </a:rPr>
              <a:t>Agrupamento de Escolas Baixa Chiado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PT" sz="2200" b="1" dirty="0" smtClean="0">
                <a:latin typeface="+mj-lt"/>
              </a:rPr>
              <a:t>Escola Básica e Secundária Passos Manuel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pt-PT" sz="2400" dirty="0" smtClean="0">
                <a:solidFill>
                  <a:srgbClr val="006600"/>
                </a:solidFill>
                <a:latin typeface="+mj-lt"/>
              </a:rPr>
              <a:t>4 de maio de 2015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800" dirty="0" smtClean="0"/>
              <a:t>Calçada do Combro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1800" dirty="0" smtClean="0"/>
              <a:t> vandalismo, edifícios degradados e abandonados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sz="1800" dirty="0" smtClean="0"/>
          </a:p>
        </p:txBody>
      </p:sp>
      <p:sp>
        <p:nvSpPr>
          <p:cNvPr id="3079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95536" y="4725144"/>
            <a:ext cx="8134350" cy="187193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11ºC</a:t>
            </a:r>
          </a:p>
          <a:p>
            <a:pPr>
              <a:defRPr/>
            </a:pP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Diogo Filipe Mendes Barros</a:t>
            </a:r>
          </a:p>
          <a:p>
            <a:pPr>
              <a:defRPr/>
            </a:pP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Marta Galo Santana</a:t>
            </a:r>
          </a:p>
          <a:p>
            <a:pPr>
              <a:defRPr/>
            </a:pPr>
            <a:r>
              <a:rPr lang="pt-P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Unzaila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P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Josline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P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Diandwengila</a:t>
            </a:r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pt-PT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Professora -  Isilda </a:t>
            </a:r>
            <a:r>
              <a:rPr lang="pt-PT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Medroa</a:t>
            </a:r>
            <a:endParaRPr lang="pt-PT" alt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2" name="Imagem 3" descr="CE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650" y="163513"/>
            <a:ext cx="431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m 4" descr="igo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14313"/>
            <a:ext cx="139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Imagem 5" descr="ciencia_viv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9638" y="627063"/>
            <a:ext cx="622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Imagem 6" descr="esr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293688"/>
            <a:ext cx="1789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79388"/>
            <a:ext cx="6413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/>
          <p:cNvPicPr>
            <a:picLocks noChangeAspect="1" noChangeArrowheads="1"/>
          </p:cNvPicPr>
          <p:nvPr/>
        </p:nvPicPr>
        <p:blipFill>
          <a:blip r:embed="rId7" cstate="print"/>
          <a:srcRect l="2797" t="17638" r="3603" b="15623"/>
          <a:stretch>
            <a:fillRect/>
          </a:stretch>
        </p:blipFill>
        <p:spPr bwMode="auto">
          <a:xfrm>
            <a:off x="1908175" y="317500"/>
            <a:ext cx="1154113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8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813" y="214313"/>
            <a:ext cx="15748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pt-PT" sz="6600" b="1" dirty="0" smtClean="0"/>
              <a:t>Fim</a:t>
            </a:r>
            <a:endParaRPr lang="pt-PT" sz="6600" b="1"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 smtClean="0">
                <a:solidFill>
                  <a:srgbClr val="C00000"/>
                </a:solidFill>
              </a:rPr>
              <a:t>Bibliografia/fontes</a:t>
            </a:r>
            <a:endParaRPr lang="en-GB" altLang="en-US" smtClean="0"/>
          </a:p>
        </p:txBody>
      </p:sp>
      <p:sp>
        <p:nvSpPr>
          <p:cNvPr id="11267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altLang="pt-PT" sz="2000" dirty="0" smtClean="0">
                <a:hlinkClick r:id="rId2"/>
              </a:rPr>
              <a:t>http://goo.gl/E4BeKI</a:t>
            </a:r>
            <a:endParaRPr lang="pt-PT" altLang="pt-PT" sz="2000" dirty="0" smtClean="0"/>
          </a:p>
          <a:p>
            <a:pPr eaLnBrk="1" hangingPunct="1">
              <a:defRPr/>
            </a:pPr>
            <a:r>
              <a:rPr lang="pt-PT" altLang="pt-PT" sz="2000" dirty="0" smtClean="0">
                <a:hlinkClick r:id="rId3"/>
              </a:rPr>
              <a:t>http://goo.gl/jJb8Fw</a:t>
            </a:r>
            <a:endParaRPr lang="pt-PT" altLang="pt-PT" sz="2000" dirty="0" smtClean="0"/>
          </a:p>
          <a:p>
            <a:pPr eaLnBrk="1" hangingPunct="1">
              <a:defRPr/>
            </a:pPr>
            <a:r>
              <a:rPr lang="pt-PT" altLang="pt-PT" sz="2000" dirty="0" smtClean="0">
                <a:hlinkClick r:id="rId4"/>
              </a:rPr>
              <a:t>http://www.cm-lisboa.pt/</a:t>
            </a:r>
            <a:endParaRPr lang="pt-PT" altLang="pt-PT" sz="2000" dirty="0" smtClean="0"/>
          </a:p>
          <a:p>
            <a:pPr eaLnBrk="1" hangingPunct="1">
              <a:defRPr/>
            </a:pPr>
            <a:r>
              <a:rPr lang="pt-PT" altLang="pt-PT" sz="2000" dirty="0" smtClean="0">
                <a:hlinkClick r:id="rId5"/>
              </a:rPr>
              <a:t>http://lxi.cm-lisboa.pt/</a:t>
            </a:r>
            <a:endParaRPr lang="pt-PT" altLang="pt-PT" sz="2000" dirty="0" smtClean="0"/>
          </a:p>
          <a:p>
            <a:pPr eaLnBrk="1" hangingPunct="1">
              <a:defRPr/>
            </a:pPr>
            <a:r>
              <a:rPr lang="pt-PT" altLang="pt-PT" sz="2000" dirty="0" smtClean="0">
                <a:hlinkClick r:id="rId6"/>
              </a:rPr>
              <a:t>http://goo.gl/9yAR6j</a:t>
            </a:r>
            <a:endParaRPr lang="pt-PT" altLang="pt-PT" sz="2000" dirty="0" smtClean="0"/>
          </a:p>
          <a:p>
            <a:pPr eaLnBrk="1" hangingPunct="1">
              <a:defRPr/>
            </a:pPr>
            <a:r>
              <a:rPr lang="pt-PT" altLang="pt-PT" sz="2000" dirty="0" smtClean="0">
                <a:hlinkClick r:id="rId7"/>
              </a:rPr>
              <a:t>https://www.arcgis.com/features/</a:t>
            </a:r>
            <a:endParaRPr lang="pt-PT" altLang="pt-PT" sz="20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pt-PT" altLang="pt-PT" sz="1800" dirty="0" smtClean="0"/>
          </a:p>
          <a:p>
            <a:pPr eaLnBrk="1" hangingPunct="1">
              <a:defRPr/>
            </a:pPr>
            <a:endParaRPr lang="pt-PT" altLang="pt-PT" sz="1800" dirty="0" smtClean="0"/>
          </a:p>
          <a:p>
            <a:pPr eaLnBrk="1" hangingPunct="1">
              <a:defRPr/>
            </a:pPr>
            <a:endParaRPr lang="pt-PT" altLang="pt-PT" sz="2800" dirty="0" smtClean="0"/>
          </a:p>
          <a:p>
            <a:pPr eaLnBrk="1" hangingPunct="1">
              <a:defRPr/>
            </a:pPr>
            <a:endParaRPr lang="pt-PT" altLang="pt-PT" sz="2800" dirty="0" smtClean="0"/>
          </a:p>
          <a:p>
            <a:pPr eaLnBrk="1" hangingPunct="1">
              <a:defRPr/>
            </a:pPr>
            <a:endParaRPr lang="pt-PT" altLang="pt-PT" sz="28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 smtClean="0">
                <a:solidFill>
                  <a:srgbClr val="C00000"/>
                </a:solidFill>
              </a:rPr>
              <a:t>Localização da área em estudo</a:t>
            </a:r>
            <a:endParaRPr lang="en-GB" altLang="en-US" smtClean="0"/>
          </a:p>
        </p:txBody>
      </p:sp>
      <p:sp>
        <p:nvSpPr>
          <p:cNvPr id="3075" name="Marcador de Posição de Conteúdo 2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44069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pt-PT" altLang="en-US" dirty="0" smtClean="0"/>
          </a:p>
        </p:txBody>
      </p:sp>
      <p:pic>
        <p:nvPicPr>
          <p:cNvPr id="7" name="Picture 5" descr="C:\Users\Isilda\Desktop\Lisboa enquadramento.PNG"/>
          <p:cNvPicPr>
            <a:picLocks noChangeAspect="1" noChangeArrowheads="1"/>
          </p:cNvPicPr>
          <p:nvPr/>
        </p:nvPicPr>
        <p:blipFill>
          <a:blip r:embed="rId2" cstate="print"/>
          <a:srcRect l="25310" t="4545" r="22958" b="6937"/>
          <a:stretch>
            <a:fillRect/>
          </a:stretch>
        </p:blipFill>
        <p:spPr bwMode="auto">
          <a:xfrm>
            <a:off x="468313" y="1628775"/>
            <a:ext cx="2225675" cy="1871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3078" name="Grupo 12"/>
          <p:cNvGrpSpPr>
            <a:grpSpLocks/>
          </p:cNvGrpSpPr>
          <p:nvPr/>
        </p:nvGrpSpPr>
        <p:grpSpPr bwMode="auto">
          <a:xfrm>
            <a:off x="4787900" y="4149725"/>
            <a:ext cx="4176713" cy="2447925"/>
            <a:chOff x="1475656" y="620688"/>
            <a:chExt cx="4176464" cy="2448272"/>
          </a:xfrm>
        </p:grpSpPr>
        <p:pic>
          <p:nvPicPr>
            <p:cNvPr id="14" name="Imagem 13" descr="Caçada do Combro.PNG"/>
            <p:cNvPicPr>
              <a:picLocks noChangeAspect="1"/>
            </p:cNvPicPr>
            <p:nvPr/>
          </p:nvPicPr>
          <p:blipFill>
            <a:blip r:embed="rId3" cstate="print"/>
            <a:srcRect l="19313" t="11216" r="673" b="12512"/>
            <a:stretch>
              <a:fillRect/>
            </a:stretch>
          </p:blipFill>
          <p:spPr>
            <a:xfrm>
              <a:off x="1475656" y="620688"/>
              <a:ext cx="4176464" cy="244827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3080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B"/>
                </a:clrFrom>
                <a:clrTo>
                  <a:srgbClr val="FDFD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39952" y="2708920"/>
              <a:ext cx="13811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Conexão recta unidireccional 10"/>
          <p:cNvCxnSpPr/>
          <p:nvPr/>
        </p:nvCxnSpPr>
        <p:spPr>
          <a:xfrm>
            <a:off x="1691680" y="3140968"/>
            <a:ext cx="3888432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xão recta unidireccional 8"/>
          <p:cNvCxnSpPr/>
          <p:nvPr/>
        </p:nvCxnSpPr>
        <p:spPr>
          <a:xfrm flipH="1">
            <a:off x="5724128" y="2708920"/>
            <a:ext cx="108012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5580112" y="23488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Escola  Passos Manuel</a:t>
            </a:r>
            <a:endParaRPr lang="pt-P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en-US" smtClean="0">
                <a:solidFill>
                  <a:srgbClr val="C00000"/>
                </a:solidFill>
              </a:rPr>
              <a:t>Área em estudo</a:t>
            </a:r>
            <a:endParaRPr lang="en-GB" altLang="en-US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90988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25" t="-2155" r="-2425" b="11990"/>
          <a:stretch>
            <a:fillRect/>
          </a:stretch>
        </p:blipFill>
        <p:spPr>
          <a:xfrm>
            <a:off x="4427538" y="2825750"/>
            <a:ext cx="4572000" cy="3090863"/>
          </a:xfrm>
          <a:noFill/>
        </p:spPr>
      </p:pic>
      <p:sp>
        <p:nvSpPr>
          <p:cNvPr id="4101" name="CaixaDeTexto 1"/>
          <p:cNvSpPr txBox="1">
            <a:spLocks noChangeArrowheads="1"/>
          </p:cNvSpPr>
          <p:nvPr/>
        </p:nvSpPr>
        <p:spPr bwMode="auto">
          <a:xfrm>
            <a:off x="2700338" y="1628775"/>
            <a:ext cx="5256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pt-PT" sz="2800"/>
              <a:t>Calçada do Combro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>
                <a:solidFill>
                  <a:srgbClr val="FF0000"/>
                </a:solidFill>
              </a:rPr>
              <a:t>Problemas</a:t>
            </a:r>
            <a:r>
              <a:rPr lang="en-GB" altLang="en-US" dirty="0" smtClean="0">
                <a:solidFill>
                  <a:srgbClr val="FF0000"/>
                </a:solidFill>
              </a:rPr>
              <a:t> </a:t>
            </a:r>
            <a:r>
              <a:rPr lang="en-GB" altLang="en-US" dirty="0" err="1" smtClean="0">
                <a:solidFill>
                  <a:srgbClr val="FF0000"/>
                </a:solidFill>
              </a:rPr>
              <a:t>identificados</a:t>
            </a:r>
            <a:endParaRPr lang="en-GB" altLang="en-US" dirty="0" smtClean="0">
              <a:solidFill>
                <a:srgbClr val="FF0000"/>
              </a:solidFill>
            </a:endParaRPr>
          </a:p>
        </p:txBody>
      </p:sp>
      <p:pic>
        <p:nvPicPr>
          <p:cNvPr id="5123" name="Picture 4" descr="C:\Users\Asus\Desktop\fotos\20150220_173513.jpg"/>
          <p:cNvPicPr>
            <a:picLocks noChangeAspect="1" noChangeArrowheads="1"/>
          </p:cNvPicPr>
          <p:nvPr/>
        </p:nvPicPr>
        <p:blipFill>
          <a:blip r:embed="rId2" cstate="print"/>
          <a:srcRect t="12437"/>
          <a:stretch>
            <a:fillRect/>
          </a:stretch>
        </p:blipFill>
        <p:spPr bwMode="auto">
          <a:xfrm>
            <a:off x="250825" y="1952625"/>
            <a:ext cx="2592388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C:\Users\Asus\Desktop\fotos\20150220_171450.jpg"/>
          <p:cNvPicPr>
            <a:picLocks noChangeAspect="1" noChangeArrowheads="1"/>
          </p:cNvPicPr>
          <p:nvPr/>
        </p:nvPicPr>
        <p:blipFill>
          <a:blip r:embed="rId3" cstate="print"/>
          <a:srcRect l="3319" t="60374" r="3770" b="1057"/>
          <a:stretch>
            <a:fillRect/>
          </a:stretch>
        </p:blipFill>
        <p:spPr bwMode="auto">
          <a:xfrm>
            <a:off x="2843213" y="1952625"/>
            <a:ext cx="38608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CaixaDeTexto 1"/>
          <p:cNvSpPr txBox="1">
            <a:spLocks noChangeArrowheads="1"/>
          </p:cNvSpPr>
          <p:nvPr/>
        </p:nvSpPr>
        <p:spPr bwMode="auto">
          <a:xfrm>
            <a:off x="360363" y="5154613"/>
            <a:ext cx="2735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pt-PT"/>
              <a:t>Prédios devolutos</a:t>
            </a:r>
          </a:p>
        </p:txBody>
      </p:sp>
      <p:sp>
        <p:nvSpPr>
          <p:cNvPr id="5126" name="Rectângulo 2"/>
          <p:cNvSpPr>
            <a:spLocks noChangeArrowheads="1"/>
          </p:cNvSpPr>
          <p:nvPr/>
        </p:nvSpPr>
        <p:spPr bwMode="auto">
          <a:xfrm>
            <a:off x="3049588" y="5108575"/>
            <a:ext cx="382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altLang="pt-PT" dirty="0" smtClean="0"/>
              <a:t>Extração </a:t>
            </a:r>
            <a:r>
              <a:rPr lang="pt-PT" altLang="pt-PT" dirty="0"/>
              <a:t>de azulejos (vandalismo)</a:t>
            </a: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 cstate="print"/>
          <a:srcRect t="2477"/>
          <a:stretch>
            <a:fillRect/>
          </a:stretch>
        </p:blipFill>
        <p:spPr bwMode="auto">
          <a:xfrm>
            <a:off x="6704013" y="1952625"/>
            <a:ext cx="2341562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ângulo 8"/>
          <p:cNvSpPr>
            <a:spLocks noChangeArrowheads="1"/>
          </p:cNvSpPr>
          <p:nvPr/>
        </p:nvSpPr>
        <p:spPr bwMode="auto">
          <a:xfrm>
            <a:off x="7270750" y="5108575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altLang="pt-PT"/>
              <a:t>Grafitis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err="1" smtClean="0">
                <a:solidFill>
                  <a:srgbClr val="FF0000"/>
                </a:solidFill>
              </a:rPr>
              <a:t>Planta</a:t>
            </a:r>
            <a:r>
              <a:rPr lang="en-GB" altLang="en-US" b="1" dirty="0" smtClean="0">
                <a:solidFill>
                  <a:srgbClr val="FF0000"/>
                </a:solidFill>
              </a:rPr>
              <a:t> </a:t>
            </a:r>
            <a:r>
              <a:rPr lang="pt-PT" altLang="en-US" b="1" dirty="0" smtClean="0">
                <a:solidFill>
                  <a:srgbClr val="FF0000"/>
                </a:solidFill>
              </a:rPr>
              <a:t>Funcional</a:t>
            </a:r>
            <a:br>
              <a:rPr lang="pt-PT" altLang="en-US" b="1" dirty="0" smtClean="0">
                <a:solidFill>
                  <a:srgbClr val="FF0000"/>
                </a:solidFill>
              </a:rPr>
            </a:br>
            <a:r>
              <a:rPr lang="pt-PT" altLang="en-US" sz="2400" b="1" dirty="0" smtClean="0">
                <a:solidFill>
                  <a:srgbClr val="FF0000"/>
                </a:solidFill>
              </a:rPr>
              <a:t>(ocupação do piso térreo)</a:t>
            </a:r>
            <a:endParaRPr lang="pt-PT" altLang="en-US" b="1" dirty="0" smtClean="0">
              <a:solidFill>
                <a:srgbClr val="FF0000"/>
              </a:solidFill>
            </a:endParaRPr>
          </a:p>
        </p:txBody>
      </p:sp>
      <p:pic>
        <p:nvPicPr>
          <p:cNvPr id="6148" name="Picture 5" descr="C:\Users\Asus\Desktop\Captura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2636838"/>
            <a:ext cx="8872538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1080120" cy="25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4" cstate="print"/>
          <a:srcRect l="20009" t="6667" r="15743" b="11355"/>
          <a:stretch>
            <a:fillRect/>
          </a:stretch>
        </p:blipFill>
        <p:spPr bwMode="auto">
          <a:xfrm>
            <a:off x="5940152" y="2708920"/>
            <a:ext cx="197205" cy="5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eaLnBrk="1" hangingPunct="1"/>
            <a:r>
              <a:rPr lang="pt-PT" altLang="en-US" b="1" dirty="0" smtClean="0">
                <a:solidFill>
                  <a:srgbClr val="FF0000"/>
                </a:solidFill>
              </a:rPr>
              <a:t>Questionários</a:t>
            </a:r>
            <a:endParaRPr lang="en-GB" altLang="en-US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Marcador de Posição de Conteúdo 9"/>
          <p:cNvGraphicFramePr>
            <a:graphicFrameLocks noGrp="1"/>
          </p:cNvGraphicFramePr>
          <p:nvPr>
            <p:ph idx="1"/>
          </p:nvPr>
        </p:nvGraphicFramePr>
        <p:xfrm>
          <a:off x="539552" y="1412776"/>
          <a:ext cx="3178696" cy="27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2555776" y="1412776"/>
          <a:ext cx="403244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/>
          <p:nvPr/>
        </p:nvGraphicFramePr>
        <p:xfrm>
          <a:off x="5004048" y="1484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/>
          <p:cNvGraphicFramePr/>
          <p:nvPr/>
        </p:nvGraphicFramePr>
        <p:xfrm>
          <a:off x="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áfico 15"/>
          <p:cNvGraphicFramePr/>
          <p:nvPr/>
        </p:nvGraphicFramePr>
        <p:xfrm>
          <a:off x="4211960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Posição de Conteúdo 6"/>
          <p:cNvGraphicFramePr>
            <a:graphicFrameLocks noGrp="1"/>
          </p:cNvGraphicFramePr>
          <p:nvPr>
            <p:ph idx="1"/>
          </p:nvPr>
        </p:nvGraphicFramePr>
        <p:xfrm>
          <a:off x="-756592" y="188640"/>
          <a:ext cx="64807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195" name="Gráfico 3"/>
          <p:cNvGraphicFramePr>
            <a:graphicFrameLocks/>
          </p:cNvGraphicFramePr>
          <p:nvPr/>
        </p:nvGraphicFramePr>
        <p:xfrm>
          <a:off x="4449763" y="138113"/>
          <a:ext cx="4565650" cy="5141912"/>
        </p:xfrm>
        <a:graphic>
          <a:graphicData uri="http://schemas.openxmlformats.org/presentationml/2006/ole">
            <p:oleObj spid="_x0000_s8195" name="Worksheet" r:id="rId5" imgW="4566300" imgH="5139373" progId="Excel.Sheet.8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539552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0" y="1052736"/>
          <a:ext cx="439248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3635896" y="908720"/>
          <a:ext cx="5148461" cy="415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altLang="en-US" b="1" dirty="0" smtClean="0">
                <a:solidFill>
                  <a:srgbClr val="C00000"/>
                </a:solidFill>
              </a:rPr>
              <a:t>A nossa proposta de intervenção local</a:t>
            </a:r>
            <a:endParaRPr lang="en-GB" altLang="en-US" b="1" dirty="0" smtClean="0"/>
          </a:p>
        </p:txBody>
      </p:sp>
      <p:sp>
        <p:nvSpPr>
          <p:cNvPr id="10243" name="Marcador de Posição de Conteúdo 5"/>
          <p:cNvSpPr>
            <a:spLocks noGrp="1"/>
          </p:cNvSpPr>
          <p:nvPr>
            <p:ph idx="1"/>
          </p:nvPr>
        </p:nvSpPr>
        <p:spPr>
          <a:xfrm>
            <a:off x="250825" y="1268413"/>
            <a:ext cx="8641655" cy="4968875"/>
          </a:xfrm>
        </p:spPr>
        <p:txBody>
          <a:bodyPr/>
          <a:lstStyle/>
          <a:p>
            <a:pPr algn="just" eaLnBrk="1" hangingPunct="1"/>
            <a:r>
              <a:rPr lang="en-US" altLang="pt-PT" b="1" dirty="0" err="1" smtClean="0"/>
              <a:t>Reabilita</a:t>
            </a:r>
            <a:r>
              <a:rPr lang="pt-PT" altLang="pt-PT" b="1" dirty="0" err="1" smtClean="0"/>
              <a:t>ção</a:t>
            </a:r>
            <a:r>
              <a:rPr lang="pt-PT" altLang="pt-PT" b="1" dirty="0" smtClean="0"/>
              <a:t> dos edifícios</a:t>
            </a:r>
          </a:p>
          <a:p>
            <a:pPr algn="just" eaLnBrk="1" hangingPunct="1"/>
            <a:r>
              <a:rPr lang="pt-PT" altLang="pt-PT" b="1" dirty="0" smtClean="0"/>
              <a:t> Alargamento dos passeios</a:t>
            </a:r>
          </a:p>
          <a:p>
            <a:pPr algn="just" eaLnBrk="1" hangingPunct="1"/>
            <a:r>
              <a:rPr lang="pt-PT" altLang="pt-PT" b="1" dirty="0" smtClean="0"/>
              <a:t>Recolha do lixo com maior frequência</a:t>
            </a:r>
          </a:p>
          <a:p>
            <a:pPr algn="just" eaLnBrk="1" hangingPunct="1"/>
            <a:r>
              <a:rPr lang="pt-PT" altLang="pt-PT" b="1" dirty="0" smtClean="0"/>
              <a:t>Mais espaços verdes</a:t>
            </a:r>
          </a:p>
          <a:p>
            <a:pPr algn="just" eaLnBrk="1" hangingPunct="1"/>
            <a:r>
              <a:rPr lang="pt-PT" altLang="pt-PT" b="1" dirty="0" smtClean="0"/>
              <a:t>Prevenção do vandalismo – através de campanhas  de sensibilização junto dos jovens e da população residente 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6857174</TotalTime>
  <Words>163</Words>
  <Application>Microsoft Office PowerPoint</Application>
  <PresentationFormat>Apresentação no Ecrã (4:3)</PresentationFormat>
  <Paragraphs>51</Paragraphs>
  <Slides>11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3" baseType="lpstr">
      <vt:lpstr>Tema do Office</vt:lpstr>
      <vt:lpstr>Folha de Cálculo do Microsoft Office Excel 97-2003</vt:lpstr>
      <vt:lpstr>Diapositivo 1</vt:lpstr>
      <vt:lpstr>Localização da área em estudo</vt:lpstr>
      <vt:lpstr>Área em estudo</vt:lpstr>
      <vt:lpstr>Problemas identificados</vt:lpstr>
      <vt:lpstr>Planta Funcional (ocupação do piso térreo)</vt:lpstr>
      <vt:lpstr>Questionários</vt:lpstr>
      <vt:lpstr>Diapositivo 7</vt:lpstr>
      <vt:lpstr>Diapositivo 8</vt:lpstr>
      <vt:lpstr>A nossa proposta de intervenção local</vt:lpstr>
      <vt:lpstr>Fim</vt:lpstr>
      <vt:lpstr>Bibliografia/fontes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Pedro</dc:creator>
  <cp:lastModifiedBy>Professor</cp:lastModifiedBy>
  <cp:revision>235</cp:revision>
  <cp:lastPrinted>2014-09-20T08:41:53Z</cp:lastPrinted>
  <dcterms:created xsi:type="dcterms:W3CDTF">2004-05-12T20:52:37Z</dcterms:created>
  <dcterms:modified xsi:type="dcterms:W3CDTF">2015-04-22T15:57:37Z</dcterms:modified>
</cp:coreProperties>
</file>