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1"/>
  </p:notesMasterIdLst>
  <p:handoutMasterIdLst>
    <p:handoutMasterId r:id="rId12"/>
  </p:handoutMasterIdLst>
  <p:sldIdLst>
    <p:sldId id="973" r:id="rId2"/>
    <p:sldId id="975" r:id="rId3"/>
    <p:sldId id="976" r:id="rId4"/>
    <p:sldId id="982" r:id="rId5"/>
    <p:sldId id="979" r:id="rId6"/>
    <p:sldId id="984" r:id="rId7"/>
    <p:sldId id="978" r:id="rId8"/>
    <p:sldId id="983" r:id="rId9"/>
    <p:sldId id="981" r:id="rId10"/>
  </p:sldIdLst>
  <p:sldSz cx="9144000" cy="6858000" type="screen4x3"/>
  <p:notesSz cx="6808788" cy="9939338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990000"/>
    <a:srgbClr val="CC0000"/>
    <a:srgbClr val="000099"/>
    <a:srgbClr val="800000"/>
    <a:srgbClr val="003300"/>
    <a:srgbClr val="660066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872" autoAdjust="0"/>
  </p:normalViewPr>
  <p:slideViewPr>
    <p:cSldViewPr>
      <p:cViewPr>
        <p:scale>
          <a:sx n="90" d="100"/>
          <a:sy n="90" d="100"/>
        </p:scale>
        <p:origin x="-58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678" cy="496427"/>
          </a:xfrm>
          <a:prstGeom prst="rect">
            <a:avLst/>
          </a:prstGeom>
        </p:spPr>
        <p:txBody>
          <a:bodyPr vert="horz" lIns="88349" tIns="44175" rIns="88349" bIns="4417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6589" y="1"/>
            <a:ext cx="2950678" cy="496427"/>
          </a:xfrm>
          <a:prstGeom prst="rect">
            <a:avLst/>
          </a:prstGeom>
        </p:spPr>
        <p:txBody>
          <a:bodyPr vert="horz" lIns="88349" tIns="44175" rIns="88349" bIns="4417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BCC14C-2BDB-4BA4-B961-BEEB77A2437B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41369"/>
            <a:ext cx="2950678" cy="496427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6589" y="9441369"/>
            <a:ext cx="2950678" cy="496427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6D4EEB6-EDB1-4F0B-ABD5-39D4317C5CA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8252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678" cy="496427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6589" y="1"/>
            <a:ext cx="2950678" cy="496427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62FB2705-5285-4E53-B2FA-2EB12B8C208F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0" tIns="47850" rIns="95700" bIns="47850" rtlCol="0" anchor="ctr"/>
          <a:lstStyle/>
          <a:p>
            <a:pPr lvl="0"/>
            <a:endParaRPr lang="en-GB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0575" y="4720684"/>
            <a:ext cx="5447639" cy="4472471"/>
          </a:xfrm>
          <a:prstGeom prst="rect">
            <a:avLst/>
          </a:prstGeom>
        </p:spPr>
        <p:txBody>
          <a:bodyPr vert="horz" lIns="95700" tIns="47850" rIns="95700" bIns="47850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en-GB" noProof="0" smtClean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1369"/>
            <a:ext cx="2950678" cy="496427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6589" y="9441369"/>
            <a:ext cx="2950678" cy="496427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7702D06-4725-406C-9B87-B95FD45B672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81523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550863"/>
            <a:ext cx="8237537" cy="1143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pt-PT" noProof="0" smtClean="0"/>
              <a:t>Click to edit Master title style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75" y="2754313"/>
            <a:ext cx="5697538" cy="6080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PT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92100" y="6196013"/>
            <a:ext cx="190500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6375" y="6196013"/>
            <a:ext cx="398145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6938" y="6196013"/>
            <a:ext cx="1676400" cy="458787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A636FE9-B840-4DF1-9F74-F94B6091031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278FA-6B62-4E18-8F54-1DF9C93BD3D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67513" y="138113"/>
            <a:ext cx="2195512" cy="592137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77800" y="138113"/>
            <a:ext cx="6437313" cy="592137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5A2D5-6A1C-4900-AE0D-62D8766EC0B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C5002-D3A0-4339-A65B-D843571E7E5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8AB2F-7AD9-42DA-84E4-F570C808820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EE632-8524-4350-9C43-4085A58F60A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052D2-C6D8-4E4D-AFA3-F89B387E263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937E2-D683-4BEE-BDE2-92E18A32EBF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F922D-DA13-41E1-827D-62C52B6CD2A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F9500-F885-42C7-93F0-248EA18028A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9320A-9E22-48BF-B69E-A16EBD99838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375" y="138113"/>
            <a:ext cx="73437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652588"/>
            <a:ext cx="878522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Click to edit Master text styles</a:t>
            </a:r>
          </a:p>
          <a:p>
            <a:pPr lvl="1"/>
            <a:r>
              <a:rPr lang="pt-PT" altLang="pt-PT" smtClean="0"/>
              <a:t>Second level</a:t>
            </a:r>
          </a:p>
          <a:p>
            <a:pPr lvl="2"/>
            <a:r>
              <a:rPr lang="pt-PT" altLang="pt-PT" smtClean="0"/>
              <a:t>Third level</a:t>
            </a:r>
          </a:p>
          <a:p>
            <a:pPr lvl="3"/>
            <a:r>
              <a:rPr lang="pt-PT" altLang="pt-PT" smtClean="0"/>
              <a:t>Fourth level</a:t>
            </a:r>
          </a:p>
          <a:p>
            <a:pPr lvl="4"/>
            <a:r>
              <a:rPr lang="pt-PT" altLang="pt-PT" smtClean="0"/>
              <a:t>Fifth level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98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248400"/>
            <a:ext cx="289401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221413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E3CE4962-D0E2-46C6-B28F-21A1376A980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LUcu36" TargetMode="External"/><Relationship Id="rId2" Type="http://schemas.openxmlformats.org/officeDocument/2006/relationships/hyperlink" Target="http://www.cm-lisboa.p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oo.gl/Rcnjgv" TargetMode="External"/><Relationship Id="rId4" Type="http://schemas.openxmlformats.org/officeDocument/2006/relationships/hyperlink" Target="http://www.arcgis.com/featur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556792"/>
            <a:ext cx="8785225" cy="4823990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pt-PT" altLang="pt-PT" sz="2000" b="1" dirty="0" smtClean="0">
                <a:solidFill>
                  <a:srgbClr val="C00000"/>
                </a:solidFill>
                <a:latin typeface="+mj-lt"/>
              </a:rPr>
              <a:t>Projeto Nós propomos! Cidadania, Sustentabilidade e Inovação </a:t>
            </a:r>
            <a:br>
              <a:rPr lang="pt-PT" altLang="pt-PT" sz="2000" b="1" dirty="0" smtClean="0">
                <a:solidFill>
                  <a:srgbClr val="C00000"/>
                </a:solidFill>
                <a:latin typeface="+mj-lt"/>
              </a:rPr>
            </a:br>
            <a:r>
              <a:rPr lang="pt-PT" altLang="pt-PT" sz="2000" b="1" dirty="0" smtClean="0">
                <a:solidFill>
                  <a:srgbClr val="C00000"/>
                </a:solidFill>
                <a:latin typeface="+mj-lt"/>
              </a:rPr>
              <a:t>na Educação Geográfica   2014/15</a:t>
            </a:r>
            <a:endParaRPr lang="pt-PT" sz="2000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buFontTx/>
              <a:buNone/>
              <a:defRPr/>
            </a:pPr>
            <a:r>
              <a:rPr lang="pt-PT" sz="1800" b="1" dirty="0" smtClean="0">
                <a:latin typeface="+mj-lt"/>
              </a:rPr>
              <a:t>Agrupamento de Escolas Baixa Chiado</a:t>
            </a:r>
          </a:p>
          <a:p>
            <a:pPr algn="ctr">
              <a:buFontTx/>
              <a:buNone/>
              <a:defRPr/>
            </a:pPr>
            <a:r>
              <a:rPr lang="pt-PT" sz="2200" b="1" dirty="0" smtClean="0">
                <a:latin typeface="+mj-lt"/>
              </a:rPr>
              <a:t>Escola Básica e Secundária Passos Manuel</a:t>
            </a:r>
          </a:p>
          <a:p>
            <a:pPr algn="ctr">
              <a:buFontTx/>
              <a:buNone/>
              <a:defRPr/>
            </a:pPr>
            <a:endParaRPr lang="pt-PT" sz="2400" dirty="0">
              <a:latin typeface="+mj-lt"/>
            </a:endParaRPr>
          </a:p>
          <a:p>
            <a:pPr algn="ctr">
              <a:buNone/>
              <a:defRPr/>
            </a:pPr>
            <a:r>
              <a:rPr lang="pt-PT" sz="2400" b="1" dirty="0" smtClean="0">
                <a:solidFill>
                  <a:srgbClr val="009900"/>
                </a:solidFill>
                <a:ea typeface="Times New Roman"/>
              </a:rPr>
              <a:t>Bairro da escola </a:t>
            </a:r>
          </a:p>
          <a:p>
            <a:pPr algn="ctr">
              <a:buNone/>
              <a:defRPr/>
            </a:pPr>
            <a:r>
              <a:rPr lang="pt-PT" sz="2000" b="1" dirty="0" smtClean="0">
                <a:solidFill>
                  <a:srgbClr val="009900"/>
                </a:solidFill>
                <a:ea typeface="Times New Roman"/>
              </a:rPr>
              <a:t>(Rua Nova da Piedade e Rua da Quintinha)</a:t>
            </a:r>
            <a:endParaRPr lang="pt-PT" sz="1800" b="1" dirty="0" smtClean="0">
              <a:solidFill>
                <a:srgbClr val="009900"/>
              </a:solidFill>
            </a:endParaRPr>
          </a:p>
          <a:p>
            <a:pPr algn="ctr">
              <a:buFontTx/>
              <a:buNone/>
              <a:defRPr/>
            </a:pPr>
            <a:r>
              <a:rPr lang="pt-PT" sz="2400" dirty="0" smtClean="0">
                <a:solidFill>
                  <a:srgbClr val="006600"/>
                </a:solidFill>
                <a:latin typeface="+mj-lt"/>
              </a:rPr>
              <a:t>4 de maio de 2015</a:t>
            </a:r>
            <a:endParaRPr lang="pt-PT" sz="2400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3075" name="Imagem 3" descr="CE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650" y="163513"/>
            <a:ext cx="431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agem 4" descr="igo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14313"/>
            <a:ext cx="139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Imagem 5" descr="ciencia_viv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9638" y="627063"/>
            <a:ext cx="622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Imagem 6" descr="esri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293688"/>
            <a:ext cx="1789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411163" y="4797425"/>
            <a:ext cx="8134350" cy="1655911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PT" altLang="en-US" sz="1600" dirty="0" smtClean="0"/>
              <a:t>11ºC</a:t>
            </a:r>
          </a:p>
          <a:p>
            <a:r>
              <a:rPr lang="pt-PT" altLang="en-US" sz="1600" dirty="0" smtClean="0"/>
              <a:t>André Casanova</a:t>
            </a:r>
          </a:p>
          <a:p>
            <a:r>
              <a:rPr lang="pt-PT" altLang="en-US" sz="1600" dirty="0" err="1" smtClean="0"/>
              <a:t>Denilson</a:t>
            </a:r>
            <a:r>
              <a:rPr lang="pt-PT" altLang="en-US" sz="1600" dirty="0" smtClean="0"/>
              <a:t> Cardoso</a:t>
            </a:r>
          </a:p>
          <a:p>
            <a:r>
              <a:rPr lang="pt-PT" altLang="en-US" sz="1600" dirty="0" smtClean="0"/>
              <a:t>Paulo Guerra</a:t>
            </a:r>
          </a:p>
          <a:p>
            <a:r>
              <a:rPr lang="pt-PT" altLang="en-US" sz="1600" dirty="0" smtClean="0"/>
              <a:t>Ruben Santos</a:t>
            </a:r>
          </a:p>
          <a:p>
            <a:r>
              <a:rPr lang="pt-PT" altLang="en-US" sz="1600" dirty="0" smtClean="0"/>
              <a:t>Professora- Isilda </a:t>
            </a:r>
            <a:r>
              <a:rPr lang="pt-PT" altLang="en-US" sz="1600" dirty="0" err="1" smtClean="0"/>
              <a:t>Medroa</a:t>
            </a:r>
            <a:endParaRPr lang="pt-PT" altLang="en-US" sz="1600" dirty="0" smtClean="0"/>
          </a:p>
        </p:txBody>
      </p:sp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179388"/>
            <a:ext cx="6413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/>
          <p:cNvPicPr>
            <a:picLocks noChangeAspect="1" noChangeArrowheads="1"/>
          </p:cNvPicPr>
          <p:nvPr/>
        </p:nvPicPr>
        <p:blipFill>
          <a:blip r:embed="rId7" cstate="print"/>
          <a:srcRect l="2797" t="17638" r="3603" b="15623"/>
          <a:stretch>
            <a:fillRect/>
          </a:stretch>
        </p:blipFill>
        <p:spPr bwMode="auto">
          <a:xfrm>
            <a:off x="1908175" y="317500"/>
            <a:ext cx="1154113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2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813" y="214313"/>
            <a:ext cx="15748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smtClean="0">
                <a:solidFill>
                  <a:srgbClr val="C00000"/>
                </a:solidFill>
              </a:rPr>
              <a:t>Localização da área em estudo</a:t>
            </a:r>
            <a:endParaRPr lang="en-GB" altLang="en-US" smtClean="0"/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8413"/>
            <a:ext cx="19685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4" name="CaixaDeTexto 2"/>
          <p:cNvSpPr txBox="1">
            <a:spLocks noChangeArrowheads="1"/>
          </p:cNvSpPr>
          <p:nvPr/>
        </p:nvSpPr>
        <p:spPr bwMode="auto">
          <a:xfrm>
            <a:off x="3635375" y="1628775"/>
            <a:ext cx="4537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altLang="pt-PT" dirty="0" smtClean="0"/>
              <a:t>- Rua </a:t>
            </a:r>
            <a:r>
              <a:rPr lang="pt-PT" altLang="pt-PT" dirty="0"/>
              <a:t>Nova da Piedade </a:t>
            </a:r>
            <a:endParaRPr lang="pt-PT" altLang="pt-PT" dirty="0" smtClean="0"/>
          </a:p>
          <a:p>
            <a:endParaRPr lang="pt-PT" altLang="pt-PT" dirty="0"/>
          </a:p>
        </p:txBody>
      </p:sp>
      <p:cxnSp>
        <p:nvCxnSpPr>
          <p:cNvPr id="7" name="Conexão recta unidireccional 6"/>
          <p:cNvCxnSpPr/>
          <p:nvPr/>
        </p:nvCxnSpPr>
        <p:spPr>
          <a:xfrm flipH="1" flipV="1">
            <a:off x="1403648" y="2636913"/>
            <a:ext cx="3312368" cy="936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500438"/>
            <a:ext cx="2965450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Conexão recta unidireccional 2"/>
          <p:cNvCxnSpPr/>
          <p:nvPr/>
        </p:nvCxnSpPr>
        <p:spPr>
          <a:xfrm>
            <a:off x="6012160" y="1951940"/>
            <a:ext cx="0" cy="1909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cta unidireccional 4"/>
          <p:cNvCxnSpPr/>
          <p:nvPr/>
        </p:nvCxnSpPr>
        <p:spPr>
          <a:xfrm flipH="1">
            <a:off x="6012160" y="3031045"/>
            <a:ext cx="1008112" cy="1478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350988" y="3927539"/>
            <a:ext cx="201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Rua de S.Bento</a:t>
            </a:r>
            <a:endParaRPr lang="pt-PT" dirty="0"/>
          </a:p>
        </p:txBody>
      </p:sp>
      <p:cxnSp>
        <p:nvCxnSpPr>
          <p:cNvPr id="9" name="Conexão recta unidireccional 8"/>
          <p:cNvCxnSpPr/>
          <p:nvPr/>
        </p:nvCxnSpPr>
        <p:spPr>
          <a:xfrm>
            <a:off x="3203848" y="4112205"/>
            <a:ext cx="2376264" cy="396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ângulo 11"/>
          <p:cNvSpPr/>
          <p:nvPr/>
        </p:nvSpPr>
        <p:spPr>
          <a:xfrm>
            <a:off x="6691898" y="2562781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pt-PT" dirty="0" smtClean="0"/>
              <a:t>-Rua </a:t>
            </a:r>
            <a:r>
              <a:rPr lang="pt-PT" altLang="pt-PT" dirty="0"/>
              <a:t>da Quintinha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23528" y="5301207"/>
            <a:ext cx="2736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Assembleia da República </a:t>
            </a:r>
            <a:endParaRPr lang="pt-PT" dirty="0"/>
          </a:p>
        </p:txBody>
      </p:sp>
      <p:cxnSp>
        <p:nvCxnSpPr>
          <p:cNvPr id="16" name="Conexão recta unidireccional 15"/>
          <p:cNvCxnSpPr/>
          <p:nvPr/>
        </p:nvCxnSpPr>
        <p:spPr>
          <a:xfrm flipV="1">
            <a:off x="2700338" y="5229200"/>
            <a:ext cx="2159694" cy="395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2"/>
          <p:cNvSpPr txBox="1">
            <a:spLocks noChangeArrowheads="1"/>
          </p:cNvSpPr>
          <p:nvPr/>
        </p:nvSpPr>
        <p:spPr bwMode="auto">
          <a:xfrm>
            <a:off x="3321522" y="6203831"/>
            <a:ext cx="4827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altLang="pt-PT" dirty="0" smtClean="0"/>
              <a:t>- Escola Básica e Secundária Passos Manuel</a:t>
            </a:r>
          </a:p>
          <a:p>
            <a:endParaRPr lang="pt-PT" altLang="pt-PT" dirty="0"/>
          </a:p>
        </p:txBody>
      </p:sp>
      <p:cxnSp>
        <p:nvCxnSpPr>
          <p:cNvPr id="17" name="Conexão recta unidireccional 16"/>
          <p:cNvCxnSpPr/>
          <p:nvPr/>
        </p:nvCxnSpPr>
        <p:spPr>
          <a:xfrm flipV="1">
            <a:off x="7020272" y="5624372"/>
            <a:ext cx="216024" cy="579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dirty="0" smtClean="0">
                <a:solidFill>
                  <a:srgbClr val="C00000"/>
                </a:solidFill>
              </a:rPr>
              <a:t>Problemas identificados</a:t>
            </a:r>
            <a:endParaRPr lang="en-GB" altLang="en-US" dirty="0" smtClean="0"/>
          </a:p>
        </p:txBody>
      </p:sp>
      <p:sp>
        <p:nvSpPr>
          <p:cNvPr id="6147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altLang="en-US" sz="2800" dirty="0" smtClean="0">
                <a:latin typeface="Calibri" pitchFamily="34" charset="0"/>
              </a:rPr>
              <a:t>Os </a:t>
            </a:r>
            <a:r>
              <a:rPr lang="en-GB" altLang="en-US" sz="2800" dirty="0" err="1" smtClean="0">
                <a:latin typeface="Calibri" pitchFamily="34" charset="0"/>
              </a:rPr>
              <a:t>passeios</a:t>
            </a:r>
            <a:r>
              <a:rPr lang="en-GB" altLang="en-US" sz="2800" dirty="0" smtClean="0">
                <a:latin typeface="Calibri" pitchFamily="34" charset="0"/>
              </a:rPr>
              <a:t>  são o prolongamento do </a:t>
            </a:r>
            <a:r>
              <a:rPr lang="en-GB" altLang="en-US" sz="2800" dirty="0" err="1" smtClean="0">
                <a:latin typeface="Calibri" pitchFamily="34" charset="0"/>
              </a:rPr>
              <a:t>contentor</a:t>
            </a:r>
            <a:r>
              <a:rPr lang="en-GB" altLang="en-US" sz="2800" dirty="0" smtClean="0">
                <a:latin typeface="Calibri" pitchFamily="34" charset="0"/>
              </a:rPr>
              <a:t>...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93" y="2406341"/>
            <a:ext cx="2819223" cy="3758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406341"/>
            <a:ext cx="2843048" cy="3790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406341"/>
            <a:ext cx="2571750" cy="3790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 smtClean="0"/>
              <a:t>Planta funcional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2847663"/>
              </p:ext>
            </p:extLst>
          </p:nvPr>
        </p:nvGraphicFramePr>
        <p:xfrm>
          <a:off x="1475656" y="4725144"/>
          <a:ext cx="3340596" cy="1624013"/>
        </p:xfrm>
        <a:graphic>
          <a:graphicData uri="http://schemas.openxmlformats.org/drawingml/2006/table">
            <a:tbl>
              <a:tblPr/>
              <a:tblGrid>
                <a:gridCol w="2852479"/>
                <a:gridCol w="488117"/>
              </a:tblGrid>
              <a:tr h="572878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1000"/>
                        </a:spcAft>
                      </a:pPr>
                      <a:r>
                        <a:rPr lang="pt-PT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Ocupação do piso térreo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3" marR="44473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1000"/>
                        </a:spcAft>
                      </a:pPr>
                      <a:r>
                        <a:rPr lang="pt-PT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3" marR="44473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6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pt-PT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COMÉRCIO 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3" marR="44473" marT="95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pt-PT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3" marR="44473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6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pt-PT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PAPELARIA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3" marR="44473" marT="95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pt-PT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3" marR="44473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0006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pt-PT" sz="11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COMÉRCIO</a:t>
                      </a:r>
                      <a:r>
                        <a:rPr lang="pt-PT" sz="11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- </a:t>
                      </a:r>
                      <a:r>
                        <a:rPr lang="pt-PT" sz="11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MATERIAL </a:t>
                      </a:r>
                      <a:r>
                        <a:rPr lang="pt-PT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 CONSTRUÇÃO CIVIL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3" marR="44473" marT="95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pt-PT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3" marR="44473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25470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1000"/>
                        </a:spcAft>
                      </a:pPr>
                      <a:r>
                        <a:rPr lang="pt-PT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SERVIÇOS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3" marR="44473" marT="95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1000"/>
                        </a:spcAft>
                      </a:pPr>
                      <a:r>
                        <a:rPr lang="pt-PT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3" marR="44473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5470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1000"/>
                        </a:spcAft>
                      </a:pPr>
                      <a:r>
                        <a:rPr lang="pt-PT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HABITAÇÃO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3" marR="44473" marT="95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1000"/>
                        </a:spcAft>
                      </a:pPr>
                      <a:r>
                        <a:rPr lang="pt-PT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73" marR="44473" marT="9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</a:tbl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467544" y="1268760"/>
            <a:ext cx="3244850" cy="1871662"/>
            <a:chOff x="827584" y="2060848"/>
            <a:chExt cx="3244850" cy="1871662"/>
          </a:xfrm>
        </p:grpSpPr>
        <p:pic>
          <p:nvPicPr>
            <p:cNvPr id="719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2060848"/>
              <a:ext cx="3244850" cy="187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3717032"/>
              <a:ext cx="648072" cy="151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628800"/>
            <a:ext cx="3376477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/>
          <p:nvPr/>
        </p:nvPicPr>
        <p:blipFill>
          <a:blip r:embed="rId5" cstate="print"/>
          <a:srcRect l="20009" t="6667" r="15743" b="11355"/>
          <a:stretch>
            <a:fillRect/>
          </a:stretch>
        </p:blipFill>
        <p:spPr bwMode="auto">
          <a:xfrm>
            <a:off x="8388424" y="1772817"/>
            <a:ext cx="12519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exão recta unidireccional 11"/>
          <p:cNvCxnSpPr>
            <a:stCxn id="19" idx="3"/>
          </p:cNvCxnSpPr>
          <p:nvPr/>
        </p:nvCxnSpPr>
        <p:spPr>
          <a:xfrm>
            <a:off x="4644008" y="3397642"/>
            <a:ext cx="1202432" cy="96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unidireccional 14"/>
          <p:cNvCxnSpPr/>
          <p:nvPr/>
        </p:nvCxnSpPr>
        <p:spPr>
          <a:xfrm flipV="1">
            <a:off x="4644008" y="4221088"/>
            <a:ext cx="2304256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2051720" y="32129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Rua Nova da Piedade</a:t>
            </a:r>
            <a:endParaRPr lang="pt-PT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627784" y="40770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Rua da Quintinha</a:t>
            </a:r>
            <a:endParaRPr lang="pt-PT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dirty="0" smtClean="0">
                <a:solidFill>
                  <a:srgbClr val="C00000"/>
                </a:solidFill>
              </a:rPr>
              <a:t>                  QUESTIONÁRIOS</a:t>
            </a:r>
            <a:endParaRPr lang="en-GB" altLang="en-US" dirty="0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824" y="1772816"/>
            <a:ext cx="4358655" cy="235210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6" t="2378" r="2003" b="2501"/>
          <a:stretch>
            <a:fillRect/>
          </a:stretch>
        </p:blipFill>
        <p:spPr>
          <a:xfrm>
            <a:off x="2411760" y="4221088"/>
            <a:ext cx="4248472" cy="252028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 l="3508" t="5727" r="1774" b="2638"/>
          <a:stretch>
            <a:fillRect/>
          </a:stretch>
        </p:blipFill>
        <p:spPr bwMode="auto">
          <a:xfrm>
            <a:off x="539552" y="1772816"/>
            <a:ext cx="3888432" cy="230425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dirty="0" smtClean="0">
                <a:solidFill>
                  <a:srgbClr val="C00000"/>
                </a:solidFill>
              </a:rPr>
              <a:t>A nossa proposta de intervenção local</a:t>
            </a:r>
            <a:endParaRPr lang="en-GB" altLang="en-US" dirty="0" smtClean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1374306"/>
            <a:ext cx="716428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-Campanhas de sensibilização junto da população. Facilitar o contacto entre a Câmara e os residentes (através de reuniões nas juntas de  freguesia);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-Caixotes de fossos de grandes dimensões (Rua da Quintinha);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-Número de telefone da recolha do lixo, nos caixotes, para uma recolha prévia, evitando assim que o lixo seja depositado no solo (em relação a esta medida tomamos conhecimento através do site da Câmara Municipal de Lisboa que existe um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número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disponível para este efeito -</a:t>
            </a:r>
            <a:r>
              <a:rPr kumimoji="0" lang="pt-PT" sz="9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808 20 32 32; no entanto a maioria da população não tem conhecimento da sua existência. Solicitamos uma melhor divulgação);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-Manutenção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 papeleiras, ecopontos, vidrões e </a:t>
            </a:r>
            <a:r>
              <a:rPr kumimoji="0" lang="pt-PT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ecopilhas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-Recolha de entulhos, monstros</a:t>
            </a:r>
            <a:r>
              <a:rPr kumimoji="0" lang="pt-PT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ou resíduos perigosos abandonados;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 nenhuma destas medidas resultar deve-se chamar atenção das pessoas através de uma coima.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 smtClean="0">
                <a:solidFill>
                  <a:srgbClr val="C00000"/>
                </a:solidFill>
              </a:rPr>
              <a:t>A nossa proposta – instalação de contentores subterrâneos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4365104"/>
            <a:ext cx="37799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sz="1400" dirty="0"/>
          </a:p>
        </p:txBody>
      </p:sp>
      <p:sp>
        <p:nvSpPr>
          <p:cNvPr id="12" name="Seta para baixo 11"/>
          <p:cNvSpPr/>
          <p:nvPr/>
        </p:nvSpPr>
        <p:spPr>
          <a:xfrm>
            <a:off x="6732240" y="1772816"/>
            <a:ext cx="288032" cy="720080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7" name="Grupo 16"/>
          <p:cNvGrpSpPr/>
          <p:nvPr/>
        </p:nvGrpSpPr>
        <p:grpSpPr>
          <a:xfrm>
            <a:off x="3707904" y="1124744"/>
            <a:ext cx="3960440" cy="2232248"/>
            <a:chOff x="251520" y="692696"/>
            <a:chExt cx="6570244" cy="3744416"/>
          </a:xfrm>
        </p:grpSpPr>
        <p:pic>
          <p:nvPicPr>
            <p:cNvPr id="14" name="Marcador de Posição de Conteúdo 2"/>
            <p:cNvPicPr>
              <a:picLocks noChangeAspect="1"/>
            </p:cNvPicPr>
            <p:nvPr/>
          </p:nvPicPr>
          <p:blipFill>
            <a:blip r:embed="rId2" cstate="print">
              <a:lum contrast="20000"/>
            </a:blip>
            <a:srcRect l="17782" t="10806" r="7592" b="18953"/>
            <a:stretch>
              <a:fillRect/>
            </a:stretch>
          </p:blipFill>
          <p:spPr bwMode="auto">
            <a:xfrm>
              <a:off x="251520" y="692696"/>
              <a:ext cx="6570244" cy="374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3" name="Picture 6"/>
            <p:cNvPicPr>
              <a:picLocks noChangeAspect="1" noChangeArrowheads="1"/>
            </p:cNvPicPr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3779912" y="2996952"/>
              <a:ext cx="1305751" cy="385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4" name="Imagem 23" descr="sas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3707904" y="3501008"/>
            <a:ext cx="4056422" cy="3356992"/>
          </a:xfrm>
          <a:prstGeom prst="rect">
            <a:avLst/>
          </a:prstGeom>
        </p:spPr>
      </p:pic>
      <p:sp>
        <p:nvSpPr>
          <p:cNvPr id="11" name="Rectângulo 10"/>
          <p:cNvSpPr/>
          <p:nvPr/>
        </p:nvSpPr>
        <p:spPr>
          <a:xfrm>
            <a:off x="683568" y="1268760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pt-PT" b="1" dirty="0" smtClean="0">
                <a:solidFill>
                  <a:srgbClr val="C00000"/>
                </a:solidFill>
              </a:rPr>
              <a:t>Rua </a:t>
            </a:r>
            <a:r>
              <a:rPr lang="pt-PT" altLang="pt-PT" b="1" dirty="0">
                <a:solidFill>
                  <a:srgbClr val="C00000"/>
                </a:solidFill>
              </a:rPr>
              <a:t>da Quintinha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251520" y="2636912"/>
            <a:ext cx="2749119" cy="3581252"/>
            <a:chOff x="251520" y="2636912"/>
            <a:chExt cx="2749119" cy="3581252"/>
          </a:xfrm>
        </p:grpSpPr>
        <p:grpSp>
          <p:nvGrpSpPr>
            <p:cNvPr id="20" name="Grupo 19"/>
            <p:cNvGrpSpPr/>
            <p:nvPr/>
          </p:nvGrpSpPr>
          <p:grpSpPr>
            <a:xfrm>
              <a:off x="251520" y="2636912"/>
              <a:ext cx="2749119" cy="3581252"/>
              <a:chOff x="107504" y="1052736"/>
              <a:chExt cx="2749119" cy="3581252"/>
            </a:xfrm>
          </p:grpSpPr>
          <p:pic>
            <p:nvPicPr>
              <p:cNvPr id="22" name="Imagem 21" descr="Rua da Quintinha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7504" y="1052736"/>
                <a:ext cx="2749119" cy="3581252"/>
              </a:xfrm>
              <a:prstGeom prst="rect">
                <a:avLst/>
              </a:prstGeom>
            </p:spPr>
          </p:pic>
          <p:pic>
            <p:nvPicPr>
              <p:cNvPr id="23" name="Imagem 22" descr="pionês.jpe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4F4F4"/>
                  </a:clrFrom>
                  <a:clrTo>
                    <a:srgbClr val="F4F4F4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403648" y="2276872"/>
                <a:ext cx="288032" cy="403245"/>
              </a:xfrm>
              <a:prstGeom prst="rect">
                <a:avLst/>
              </a:prstGeom>
            </p:spPr>
          </p:pic>
        </p:grpSp>
        <p:sp>
          <p:nvSpPr>
            <p:cNvPr id="26" name="Oval 25"/>
            <p:cNvSpPr/>
            <p:nvPr/>
          </p:nvSpPr>
          <p:spPr>
            <a:xfrm>
              <a:off x="1403648" y="3861048"/>
              <a:ext cx="648072" cy="648072"/>
            </a:xfrm>
            <a:prstGeom prst="ellipse">
              <a:avLst/>
            </a:prstGeom>
            <a:noFill/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cxnSp>
        <p:nvCxnSpPr>
          <p:cNvPr id="15" name="Conexão recta unidireccional 14"/>
          <p:cNvCxnSpPr/>
          <p:nvPr/>
        </p:nvCxnSpPr>
        <p:spPr>
          <a:xfrm>
            <a:off x="1547664" y="1628800"/>
            <a:ext cx="0" cy="22322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/>
          <p:nvPr/>
        </p:nvPicPr>
        <p:blipFill>
          <a:blip r:embed="rId7" cstate="print"/>
          <a:srcRect l="20009" t="6667" r="15743" b="11355"/>
          <a:stretch>
            <a:fillRect/>
          </a:stretch>
        </p:blipFill>
        <p:spPr bwMode="auto">
          <a:xfrm>
            <a:off x="2771800" y="2708920"/>
            <a:ext cx="12519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5949280"/>
            <a:ext cx="936104" cy="2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343775" cy="846137"/>
          </a:xfrm>
        </p:spPr>
        <p:txBody>
          <a:bodyPr/>
          <a:lstStyle/>
          <a:p>
            <a:pPr algn="ctr"/>
            <a:r>
              <a:rPr lang="pt-PT" dirty="0" smtClean="0"/>
              <a:t>FIM</a:t>
            </a:r>
            <a:endParaRPr lang="pt-PT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smtClean="0">
                <a:solidFill>
                  <a:srgbClr val="C00000"/>
                </a:solidFill>
              </a:rPr>
              <a:t>Bibliografia/fontes</a:t>
            </a:r>
            <a:endParaRPr lang="en-GB" altLang="en-US" smtClean="0"/>
          </a:p>
        </p:txBody>
      </p:sp>
      <p:sp>
        <p:nvSpPr>
          <p:cNvPr id="11267" name="CaixaDeTexto 1"/>
          <p:cNvSpPr txBox="1">
            <a:spLocks noChangeArrowheads="1"/>
          </p:cNvSpPr>
          <p:nvPr/>
        </p:nvSpPr>
        <p:spPr bwMode="auto">
          <a:xfrm>
            <a:off x="539750" y="2205038"/>
            <a:ext cx="777716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pt-PT" altLang="pt-PT" dirty="0"/>
              <a:t>Google </a:t>
            </a:r>
            <a:r>
              <a:rPr lang="pt-PT" altLang="pt-PT" dirty="0" err="1" smtClean="0"/>
              <a:t>maps</a:t>
            </a:r>
            <a:endParaRPr lang="pt-PT" altLang="pt-PT" dirty="0"/>
          </a:p>
          <a:p>
            <a:pPr marL="285750" indent="-285750">
              <a:buFontTx/>
              <a:buChar char="-"/>
            </a:pPr>
            <a:r>
              <a:rPr lang="pt-PT" altLang="pt-PT" dirty="0"/>
              <a:t>Google imagens</a:t>
            </a:r>
          </a:p>
          <a:p>
            <a:pPr marL="285750" indent="-285750">
              <a:buFontTx/>
              <a:buChar char="-"/>
            </a:pPr>
            <a:r>
              <a:rPr lang="pt-PT" altLang="pt-PT" dirty="0">
                <a:hlinkClick r:id="rId2"/>
              </a:rPr>
              <a:t>http://www.cm-lisboa.pt</a:t>
            </a:r>
            <a:r>
              <a:rPr lang="pt-PT" altLang="pt-PT" dirty="0" smtClean="0">
                <a:hlinkClick r:id="rId2"/>
              </a:rPr>
              <a:t>/</a:t>
            </a:r>
            <a:r>
              <a:rPr lang="pt-PT" altLang="pt-PT" dirty="0" smtClean="0"/>
              <a:t> </a:t>
            </a:r>
            <a:endParaRPr lang="pt-PT" altLang="pt-PT" dirty="0"/>
          </a:p>
          <a:p>
            <a:pPr marL="285750" indent="-285750">
              <a:buFontTx/>
              <a:buChar char="-"/>
            </a:pPr>
            <a:r>
              <a:rPr lang="pt-PT" altLang="pt-PT" dirty="0" smtClean="0">
                <a:hlinkClick r:id="rId3"/>
              </a:rPr>
              <a:t>http://goo.gl/LUcu36</a:t>
            </a:r>
            <a:endParaRPr lang="pt-PT" altLang="pt-PT" dirty="0" smtClean="0"/>
          </a:p>
          <a:p>
            <a:pPr marL="285750" indent="-285750">
              <a:buFontTx/>
              <a:buChar char="-"/>
            </a:pPr>
            <a:r>
              <a:rPr lang="pt-PT" altLang="pt-PT" dirty="0" smtClean="0">
                <a:hlinkClick r:id="rId4"/>
              </a:rPr>
              <a:t>http://www.arcgis.com/features/</a:t>
            </a:r>
            <a:r>
              <a:rPr lang="pt-PT" altLang="pt-PT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pt-PT" altLang="pt-PT" dirty="0" smtClean="0">
                <a:hlinkClick r:id="rId5"/>
              </a:rPr>
              <a:t>http://goo.gl/Rcnjgv</a:t>
            </a:r>
            <a:endParaRPr lang="pt-PT" dirty="0" smtClean="0"/>
          </a:p>
          <a:p>
            <a:pPr marL="285750" indent="-285750">
              <a:buFontTx/>
              <a:buChar char="-"/>
            </a:pPr>
            <a:endParaRPr lang="pt-PT" altLang="pt-PT" dirty="0"/>
          </a:p>
          <a:p>
            <a:pPr marL="285750" indent="-285750">
              <a:buFontTx/>
              <a:buChar char="-"/>
            </a:pPr>
            <a:endParaRPr lang="pt-PT" altLang="pt-PT" dirty="0"/>
          </a:p>
          <a:p>
            <a:pPr marL="285750" indent="-285750">
              <a:buFontTx/>
              <a:buChar char="-"/>
            </a:pPr>
            <a:endParaRPr lang="pt-PT" altLang="pt-PT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design template">
  <a:themeElements>
    <a:clrScheme name="Glass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as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design template</Template>
  <TotalTime>6857617</TotalTime>
  <Words>269</Words>
  <Application>Microsoft Office PowerPoint</Application>
  <PresentationFormat>Apresentação no Ecrã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Glass design template</vt:lpstr>
      <vt:lpstr>Diapositivo 1</vt:lpstr>
      <vt:lpstr>Localização da área em estudo</vt:lpstr>
      <vt:lpstr>Problemas identificados</vt:lpstr>
      <vt:lpstr>Planta funcional</vt:lpstr>
      <vt:lpstr>                  QUESTIONÁRIOS</vt:lpstr>
      <vt:lpstr>A nossa proposta de intervenção local</vt:lpstr>
      <vt:lpstr>A nossa proposta – instalação de contentores subterrâneos </vt:lpstr>
      <vt:lpstr>FIM</vt:lpstr>
      <vt:lpstr>Bibliografia/fontes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Pedro</dc:creator>
  <cp:lastModifiedBy>Professor</cp:lastModifiedBy>
  <cp:revision>283</cp:revision>
  <cp:lastPrinted>2014-09-20T08:41:53Z</cp:lastPrinted>
  <dcterms:created xsi:type="dcterms:W3CDTF">2004-05-12T20:52:37Z</dcterms:created>
  <dcterms:modified xsi:type="dcterms:W3CDTF">2015-04-22T15:36:44Z</dcterms:modified>
</cp:coreProperties>
</file>