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87" r:id="rId4"/>
    <p:sldId id="280" r:id="rId5"/>
    <p:sldId id="304" r:id="rId6"/>
    <p:sldId id="257" r:id="rId7"/>
    <p:sldId id="295" r:id="rId8"/>
    <p:sldId id="316" r:id="rId9"/>
    <p:sldId id="297" r:id="rId10"/>
    <p:sldId id="298" r:id="rId11"/>
    <p:sldId id="299" r:id="rId12"/>
    <p:sldId id="300" r:id="rId13"/>
    <p:sldId id="301" r:id="rId14"/>
    <p:sldId id="302" r:id="rId15"/>
    <p:sldId id="315" r:id="rId16"/>
    <p:sldId id="311" r:id="rId17"/>
    <p:sldId id="313" r:id="rId18"/>
    <p:sldId id="306" r:id="rId19"/>
    <p:sldId id="308" r:id="rId20"/>
    <p:sldId id="309" r:id="rId21"/>
    <p:sldId id="318" r:id="rId22"/>
    <p:sldId id="319" r:id="rId23"/>
    <p:sldId id="317" r:id="rId24"/>
    <p:sldId id="320" r:id="rId25"/>
    <p:sldId id="321" r:id="rId26"/>
    <p:sldId id="322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22" autoAdjust="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PT"/>
            </a:pPr>
            <a:r>
              <a:rPr lang="pt-PT" b="1" dirty="0"/>
              <a:t>O que pensa de tornar esta área um espaço dedicado a jovens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O que pensa de tornar esta área um espaço dedicado a jovens</c:v>
                </c:pt>
              </c:strCache>
            </c:strRef>
          </c:tx>
          <c:cat>
            <c:strRef>
              <c:f>Folha1!$A$2:$A$3</c:f>
              <c:strCache>
                <c:ptCount val="2"/>
                <c:pt idx="0">
                  <c:v>É uma boa ideia</c:v>
                </c:pt>
                <c:pt idx="1">
                  <c:v>Não concordo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23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A-4538-8F52-51783513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pt-PT"/>
          </a:pPr>
          <a:endParaRPr lang="pt-P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0.72093</cdr:x>
      <cdr:y>0.10267</cdr:y>
    </cdr:from>
    <cdr:to>
      <cdr:x>0.75581</cdr:x>
      <cdr:y>0.18823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64496" y="432048"/>
          <a:ext cx="2160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b="1" dirty="0" smtClean="0">
              <a:latin typeface="Century Gothic" panose="020B0502020202020204" pitchFamily="34" charset="0"/>
            </a:rPr>
            <a:t>?</a:t>
          </a:r>
          <a:endParaRPr lang="en-GB" sz="1800" b="1" dirty="0">
            <a:latin typeface="Century Gothic" panose="020B0502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2BA2-5B4E-463E-9B22-D3981472B1A5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83BF-DA78-42E8-911F-BC8B9E72509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4438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6A2B-5095-49D9-B05B-BFAE9C983814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4BDBA-7D1F-4DE6-B589-22656E701C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9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350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48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691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645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76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301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187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91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566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1836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88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77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4297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2502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8470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225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354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08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854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32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374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64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453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46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4BDBA-7D1F-4DE6-B589-22656E701CEF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61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68BF-50F1-439D-B040-6961AE407DD7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6CD7-E563-4472-AD02-4491DBA64E5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www.csdoroteia.edu.pt/index1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apps/MapTour/?appid=ed42917993794dde989a608ec5be5d4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029597" y="1628800"/>
            <a:ext cx="31683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Projeto</a:t>
            </a:r>
          </a:p>
          <a:p>
            <a:endParaRPr lang="pt-PT" sz="1400" dirty="0" smtClean="0">
              <a:latin typeface="Comic Sans MS" pitchFamily="66" charset="0"/>
            </a:endParaRPr>
          </a:p>
          <a:p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Shruti" pitchFamily="2"/>
              </a:rPr>
              <a:t>Nós propomos!</a:t>
            </a:r>
          </a:p>
          <a:p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Shruti" pitchFamily="2"/>
              </a:rPr>
              <a:t>Cidadania e Inovação</a:t>
            </a:r>
          </a:p>
          <a:p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Shruti" pitchFamily="2"/>
              </a:rPr>
              <a:t>na Educação Geográfica</a:t>
            </a:r>
          </a:p>
          <a:p>
            <a:endParaRPr lang="pt-PT" sz="2000" b="1" dirty="0">
              <a:solidFill>
                <a:schemeClr val="accent2">
                  <a:lumMod val="75000"/>
                </a:schemeClr>
              </a:solidFill>
              <a:latin typeface="Century Gothic"/>
              <a:cs typeface="Shruti" pitchFamily="2"/>
            </a:endParaRPr>
          </a:p>
          <a:p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Shruti" pitchFamily="2"/>
              </a:rPr>
              <a:t>Requalificação dos antigos estúdios da RTP/Lumiar</a:t>
            </a:r>
          </a:p>
          <a:p>
            <a:endParaRPr lang="pt-PT" sz="2000" b="1" dirty="0" smtClean="0">
              <a:latin typeface="Century Gothic"/>
              <a:cs typeface="Shruti" pitchFamily="2"/>
            </a:endParaRPr>
          </a:p>
          <a:p>
            <a:endParaRPr lang="pt-PT" sz="2000" b="1" dirty="0">
              <a:latin typeface="Century Gothic"/>
              <a:cs typeface="Shruti" pitchFamily="2"/>
            </a:endParaRPr>
          </a:p>
          <a:p>
            <a:endParaRPr lang="pt-PT" sz="2000" b="1" dirty="0" smtClean="0">
              <a:latin typeface="Century Gothic"/>
              <a:cs typeface="Shruti" pitchFamily="2"/>
            </a:endParaRPr>
          </a:p>
          <a:p>
            <a:endParaRPr lang="pt-PT" dirty="0" smtClean="0"/>
          </a:p>
          <a:p>
            <a:endParaRPr lang="pt-PT" dirty="0" smtClean="0">
              <a:latin typeface="Century Gothic" pitchFamily="34" charset="0"/>
            </a:endParaRP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/>
              <a:t> </a:t>
            </a:r>
            <a:r>
              <a:rPr lang="pt-PT" dirty="0" smtClean="0"/>
              <a:t>          </a:t>
            </a:r>
          </a:p>
        </p:txBody>
      </p:sp>
      <p:pic>
        <p:nvPicPr>
          <p:cNvPr id="29700" name="Picture 4" descr="ceg_pg.bmp (83×1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8" y="260648"/>
            <a:ext cx="634059" cy="763927"/>
          </a:xfrm>
          <a:prstGeom prst="rect">
            <a:avLst/>
          </a:prstGeom>
          <a:noFill/>
        </p:spPr>
      </p:pic>
      <p:pic>
        <p:nvPicPr>
          <p:cNvPr id="31748" name="Picture 4" descr="https://sites.google.com/site/projetonospropomos/_/rsrc/1330980612570/home/igot.JPG?height=48&amp;width=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860" y="332655"/>
            <a:ext cx="2880319" cy="437517"/>
          </a:xfrm>
          <a:prstGeom prst="rect">
            <a:avLst/>
          </a:prstGeom>
          <a:noFill/>
        </p:spPr>
      </p:pic>
      <p:pic>
        <p:nvPicPr>
          <p:cNvPr id="31750" name="Picture 6" descr="https://sites.google.com/site/projetonospropomos/_/rsrc/1330980612545/home/es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597" y="308461"/>
            <a:ext cx="1656183" cy="582578"/>
          </a:xfrm>
          <a:prstGeom prst="rect">
            <a:avLst/>
          </a:prstGeom>
          <a:noFill/>
        </p:spPr>
      </p:pic>
      <p:pic>
        <p:nvPicPr>
          <p:cNvPr id="31752" name="Picture 8" descr="https://sites.google.com/site/projetonospropomos/_/rsrc/1330980612545/home/d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9398" y="324590"/>
            <a:ext cx="1876425" cy="48577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1763688" y="53012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entury Gothic"/>
              </a:rPr>
              <a:t>Colégio de Santa </a:t>
            </a:r>
            <a:r>
              <a:rPr lang="pt-PT" dirty="0" smtClean="0">
                <a:latin typeface="Century Gothic"/>
              </a:rPr>
              <a:t>Doroteia, </a:t>
            </a:r>
            <a:r>
              <a:rPr lang="pt-PT" dirty="0">
                <a:latin typeface="Century Gothic"/>
              </a:rPr>
              <a:t>11ºD </a:t>
            </a:r>
          </a:p>
          <a:p>
            <a:endParaRPr lang="pt-PT" dirty="0"/>
          </a:p>
          <a:p>
            <a:r>
              <a:rPr lang="pt-PT" dirty="0">
                <a:latin typeface="Century Gothic"/>
              </a:rPr>
              <a:t>Faculdade de Letras</a:t>
            </a:r>
          </a:p>
        </p:txBody>
      </p:sp>
      <p:pic>
        <p:nvPicPr>
          <p:cNvPr id="61444" name="Picture 4" descr="http://www.csdoroteia.edu.pt/imagens_logotipo/logo_jpg3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869160"/>
            <a:ext cx="1124107" cy="165618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220072" y="48691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entury Gothic" pitchFamily="34" charset="0"/>
              </a:rPr>
              <a:t>Francisca Agostinho</a:t>
            </a:r>
          </a:p>
          <a:p>
            <a:r>
              <a:rPr lang="pt-PT" dirty="0" smtClean="0">
                <a:latin typeface="Century Gothic" pitchFamily="34" charset="0"/>
              </a:rPr>
              <a:t>João Didelet</a:t>
            </a:r>
          </a:p>
          <a:p>
            <a:r>
              <a:rPr lang="pt-PT" dirty="0" smtClean="0">
                <a:latin typeface="Century Gothic" pitchFamily="34" charset="0"/>
              </a:rPr>
              <a:t>Rita Paraíso</a:t>
            </a:r>
          </a:p>
          <a:p>
            <a:r>
              <a:rPr lang="pt-PT" dirty="0" smtClean="0">
                <a:latin typeface="Century Gothic" pitchFamily="34" charset="0"/>
              </a:rPr>
              <a:t>Teresa Fernandes</a:t>
            </a:r>
          </a:p>
          <a:p>
            <a:endParaRPr lang="pt-PT" dirty="0" smtClean="0">
              <a:latin typeface="Century Gothic" pitchFamily="34" charset="0"/>
            </a:endParaRPr>
          </a:p>
          <a:p>
            <a:r>
              <a:rPr lang="pt-PT" dirty="0" smtClean="0">
                <a:latin typeface="Century Gothic" pitchFamily="34" charset="0"/>
              </a:rPr>
              <a:t>Susana Anastácio (professora)</a:t>
            </a:r>
            <a:endParaRPr lang="pt-PT" dirty="0"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84" y="365551"/>
            <a:ext cx="1440160" cy="5541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2377627" cy="3340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528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15816" y="371703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27%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03848" y="47251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13%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93305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53%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35896" y="278092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7%</a:t>
            </a:r>
            <a:endParaRPr lang="pt-PT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36" y="1829989"/>
            <a:ext cx="6096528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87924" y="1830488"/>
            <a:ext cx="144016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19872" y="17686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entury Gothic" panose="020B0502020202020204" pitchFamily="34" charset="0"/>
              </a:rPr>
              <a:t>Número de filhos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1840" y="414908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33%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6016" y="37890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47%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39952" y="49411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7%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91880" y="30689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10%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27809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3%</a:t>
            </a:r>
            <a:endParaRPr lang="pt-PT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96528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77326" y="19304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entury Gothic" panose="020B0502020202020204" pitchFamily="34" charset="0"/>
              </a:rPr>
              <a:t>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7784" y="321297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20%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95736" y="393305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10%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35896" y="42930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70%</a:t>
            </a:r>
            <a:endParaRPr lang="pt-PT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36" y="1829989"/>
            <a:ext cx="6096528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92080" y="20608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3808" y="1916832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635896" y="228616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35696" y="210149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entury Gothic" panose="020B0502020202020204" pitchFamily="34" charset="0"/>
              </a:rPr>
              <a:t>Encontra-se satisfeito com as </a:t>
            </a:r>
            <a:r>
              <a:rPr lang="pt-PT" b="1" dirty="0" err="1" smtClean="0">
                <a:latin typeface="Century Gothic" panose="020B0502020202020204" pitchFamily="34" charset="0"/>
              </a:rPr>
              <a:t>infraestruturas</a:t>
            </a:r>
            <a:r>
              <a:rPr lang="pt-PT" b="1" dirty="0" smtClean="0">
                <a:latin typeface="Century Gothic" panose="020B0502020202020204" pitchFamily="34" charset="0"/>
              </a:rPr>
              <a:t>?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7784" y="40770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53%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23928" y="43651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30%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33569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13%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29969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4%</a:t>
            </a:r>
            <a:endParaRPr lang="pt-PT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" y="1772816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88930" y="22048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entury Gothic" panose="020B0502020202020204" pitchFamily="34" charset="0"/>
              </a:rPr>
              <a:t>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91880" y="328498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13%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7944" y="465313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87%</a:t>
            </a:r>
            <a:endParaRPr lang="pt-PT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92670452"/>
              </p:ext>
            </p:extLst>
          </p:nvPr>
        </p:nvGraphicFramePr>
        <p:xfrm>
          <a:off x="1691680" y="1700808"/>
          <a:ext cx="6192688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87824" y="34290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23%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20" y="42930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entury Gothic" pitchFamily="34" charset="0"/>
              </a:rPr>
              <a:t>77%</a:t>
            </a:r>
            <a:endParaRPr lang="pt-PT" sz="16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416"/>
            <a:ext cx="11239097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4716016" y="2276872"/>
            <a:ext cx="644525" cy="6953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Rectângulo 7"/>
          <p:cNvSpPr/>
          <p:nvPr/>
        </p:nvSpPr>
        <p:spPr>
          <a:xfrm rot="20437673">
            <a:off x="4981892" y="3602245"/>
            <a:ext cx="2039203" cy="777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/>
          <p:cNvSpPr txBox="1"/>
          <p:nvPr/>
        </p:nvSpPr>
        <p:spPr>
          <a:xfrm>
            <a:off x="4144912" y="1630541"/>
            <a:ext cx="17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Estúdios abandonados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20504141">
            <a:off x="4754722" y="2930116"/>
            <a:ext cx="20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Colégio de Santa Doroteia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4185" y="0"/>
            <a:ext cx="10688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275856" y="2708920"/>
            <a:ext cx="787524" cy="78752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Rectângulo 1"/>
          <p:cNvSpPr/>
          <p:nvPr/>
        </p:nvSpPr>
        <p:spPr>
          <a:xfrm rot="20469000">
            <a:off x="3562181" y="3941593"/>
            <a:ext cx="1947629" cy="758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ixaDeTexto 2"/>
          <p:cNvSpPr txBox="1"/>
          <p:nvPr/>
        </p:nvSpPr>
        <p:spPr>
          <a:xfrm>
            <a:off x="2553494" y="196539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Estúdios abandonados</a:t>
            </a:r>
            <a:endParaRPr lang="en-GB" b="1" dirty="0"/>
          </a:p>
        </p:txBody>
      </p:sp>
      <p:sp>
        <p:nvSpPr>
          <p:cNvPr id="5" name="CaixaDeTexto 4"/>
          <p:cNvSpPr txBox="1"/>
          <p:nvPr/>
        </p:nvSpPr>
        <p:spPr>
          <a:xfrm rot="20463773">
            <a:off x="3093219" y="329472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Colégio de Santa Doroteia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19872" y="1196751"/>
            <a:ext cx="2157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Em Campo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2316"/>
            <a:ext cx="3127375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41" y="2060569"/>
            <a:ext cx="3095145" cy="41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196751"/>
            <a:ext cx="2157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Em Campo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 descr="E:\trabalho geografia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240360" cy="407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060462" cy="40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4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783" y="324724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 rot="21201975">
            <a:off x="2456897" y="25495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>
                <a:latin typeface="Century Gothic"/>
              </a:rPr>
              <a:t>Lumiar</a:t>
            </a:r>
          </a:p>
        </p:txBody>
      </p:sp>
      <p:sp>
        <p:nvSpPr>
          <p:cNvPr id="6" name="CaixaDeTexto 5"/>
          <p:cNvSpPr txBox="1"/>
          <p:nvPr/>
        </p:nvSpPr>
        <p:spPr>
          <a:xfrm rot="21417031">
            <a:off x="2002335" y="184494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>
                <a:latin typeface="Century Gothic"/>
              </a:rPr>
              <a:t>Lumiar</a:t>
            </a:r>
          </a:p>
        </p:txBody>
      </p:sp>
      <p:sp>
        <p:nvSpPr>
          <p:cNvPr id="7" name="CaixaDeTexto 6"/>
          <p:cNvSpPr txBox="1"/>
          <p:nvPr/>
        </p:nvSpPr>
        <p:spPr>
          <a:xfrm rot="-60000">
            <a:off x="1559853" y="3571762"/>
            <a:ext cx="5688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>
                <a:solidFill>
                  <a:schemeClr val="bg1"/>
                </a:solidFill>
                <a:latin typeface="Century Gothic"/>
              </a:rPr>
              <a:t>Uma freguesia com altos e baixos</a:t>
            </a:r>
          </a:p>
        </p:txBody>
      </p:sp>
      <p:sp>
        <p:nvSpPr>
          <p:cNvPr id="33794" name="AutoShape 2" descr="data:image/jpeg;base64,/9j/4AAQSkZJRgABAQAAAQABAAD/2wBDAAkGBwgHBgkIBwgKCgkLDRYPDQwMDRsUFRAWIB0iIiAdHx8kKDQsJCYxJx8fLT0tMTU3Ojo6Iys/RD84QzQ5Ojf/2wBDAQoKCg0MDRoPDxo3JR8lNzc3Nzc3Nzc3Nzc3Nzc3Nzc3Nzc3Nzc3Nzc3Nzc3Nzc3Nzc3Nzc3Nzc3Nzc3Nzc3Nzf/wAARCAAzADIDASIAAhEBAxEB/8QAGgAAAwADAQAAAAAAAAAAAAAAAAYHBAUIA//EADUQAAEDAwMDAgMECwEAAAAAAAECAxEEBSEABhIHIjETQQgUURUjNmEkJjM0QlJUcXWBs7H/xAAUAQEAAAAAAAAAAAAAAAAAAAAA/8QAFBEBAAAAAAAAAAAAAAAAAAAAAP/aAAwDAQACEQMRAD8AuOkbqh1CY2RQsop22aq61M+lTLcI9NEH71QAynkAIlPLMHBhg3huBra22669PsLfRSpBDSCAVqUoJSJPgSoScwJwfGuY9tbfv3UvdDy1vrcccUHK6veEpZScDAgTAhKBHiMAEgNs91o3o5cRVIrKVpkKSr5NFKgtECJTJlcGM905MEYhjsnX64Ifi/WaleZUpI50SlNqbTPceKioLMRAlPjznD5Q9GtkU1Khl62vVbiZl9+qcC1ZnIQUpx4wB41ra3pTsC+MVdFYXUUtfSqKXV0laX1MrhQCXEKUqBIMjtPbEjOgZ9o9Qtt7t4t22t9KsM/oVUA29/F4EkKwkntJgRMaa9cq7/6Y3nZ3Oq/f7SngPnW0hPFSsQtEkpzicjKcyY1Q+iXUitu1arb246xdTVLSDQPKblSglJ5oWoeTCeQJEnulRMDQWfRo0aCFfEne1F+02BtSwhKTWvApTxUSShuD5kQ5IwO4efZu6DWL7J2M3WOt8am5uqqFFTPBYbHagE+VJgFYPj7zH1M4+I78cUP+Lb/6u6t3T55p/Yu31sOocQLcwgqQoEBSUBKhj3BBBHsQRoIB1B3vet+X9212X5py1hSm6aio0rJqkpPL1FpAlRPEKAI7QPrJK3uXZW49rMMv322LpmXlFCHA4hxPICYJQSAY8AxMGPB0beulbsbeTVa7SIXV219xp6nWvBMKbWnkmRMFUHImDkYLJ1J6ou74tVLbk2lFCyy/661GoLqlKCSlIHakAQpU4M48RkKN0V3u7u23Ve3dw8Kuqp2JSt1JWapg9qg5IgkSkEkyoKyCQSZPv+xv7C36tNuPpNtuorbcuArijlKcEqnipJT3eeMxnTd8N9trTuO43UU6/kEUaqcvnCfVK21BI+phJJjxiYkTifEd+OKH/Ft/9XdB0PQVjFwoaeto3PUpqlpLrS4I5IUAQYORgjzo1g7To37ftWzUVY36dTTUDDTqJB4rS2kESMHIPjRoJ/1+2p9rbdbvtG1yrLZ+14JlS6c+fCSTxMKyQAC4daPoNv2lYpW9p3Z30nPVUbe6qAhXIyWjjCuRUQTM8oxCQba+y1UsOMVDSHWXUlDjbiQpK0kQQQcEEe2ueeoPRu6W+4u1e06Vdba1pU76AWC7TxkoAJlY/liVexBMFQVHfXS+x7xqjXvLeorj6RR8xT8YcMQkuJI7uP5EEjE4EJTHw+NJfbNRuVa2QoFxDdCEKUmcgKKyAY94MfQ6RrB1R3htRAtinUPs0iTTpo7gxJZIPiRxXKYKYJgDEYEZ9y637wrGEt05t9AsK5F2mp5URB7T6hUIzPicedBbf1b6X7Q/p6Gn/sp6qdI/1yWqPyAA9kpxC9tW2t6p9SnrhW06/kFvh+tIylpkYQ0VDjkhIQCO7yqDB172DYe8Oo1xF1v1TVU9I6kqFfWp5Eg9yUtNkg8CVyIhAEwZEHoPbG3rbtezs2u0M+mw3lSlZW6s+VrPuox/4BAAADa6NGjQGjRo0HhXUVLcKVdLX0zNVTORzZfbC0KgyJBwcgH/AFrEtu37Lan1P2u0W+ieUngpympUNqKZBglIBiQMflo0aDZaNGjQGjRo0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3796" name="AutoShape 4" descr="data:image/jpeg;base64,/9j/4AAQSkZJRgABAQAAAQABAAD/2wBDAAkGBwgHBgkIBwgKCgkLDRYPDQwMDRsUFRAWIB0iIiAdHx8kKDQsJCYxJx8fLT0tMTU3Ojo6Iys/RD84QzQ5Ojf/2wBDAQoKCg0MDRoPDxo3JR8lNzc3Nzc3Nzc3Nzc3Nzc3Nzc3Nzc3Nzc3Nzc3Nzc3Nzc3Nzc3Nzc3Nzc3Nzc3Nzc3Nzf/wAARCAAzADIDASIAAhEBAxEB/8QAGgAAAwADAQAAAAAAAAAAAAAAAAYHBAUIA//EADUQAAEDAwMDAgMECwEAAAAAAAECAxEEBSEABhIHIjETQQgUURUjNmEkJjM0QlJUcXWBs7H/xAAUAQEAAAAAAAAAAAAAAAAAAAAA/8QAFBEBAAAAAAAAAAAAAAAAAAAAAP/aAAwDAQACEQMRAD8AuOkbqh1CY2RQsop22aq61M+lTLcI9NEH71QAynkAIlPLMHBhg3huBra22669PsLfRSpBDSCAVqUoJSJPgSoScwJwfGuY9tbfv3UvdDy1vrcccUHK6veEpZScDAgTAhKBHiMAEgNs91o3o5cRVIrKVpkKSr5NFKgtECJTJlcGM905MEYhjsnX64Ifi/WaleZUpI50SlNqbTPceKioLMRAlPjznD5Q9GtkU1Khl62vVbiZl9+qcC1ZnIQUpx4wB41ra3pTsC+MVdFYXUUtfSqKXV0laX1MrhQCXEKUqBIMjtPbEjOgZ9o9Qtt7t4t22t9KsM/oVUA29/F4EkKwkntJgRMaa9cq7/6Y3nZ3Oq/f7SngPnW0hPFSsQtEkpzicjKcyY1Q+iXUitu1arb246xdTVLSDQPKblSglJ5oWoeTCeQJEnulRMDQWfRo0aCFfEne1F+02BtSwhKTWvApTxUSShuD5kQ5IwO4efZu6DWL7J2M3WOt8am5uqqFFTPBYbHagE+VJgFYPj7zH1M4+I78cUP+Lb/6u6t3T55p/Yu31sOocQLcwgqQoEBSUBKhj3BBBHsQRoIB1B3vet+X9212X5py1hSm6aio0rJqkpPL1FpAlRPEKAI7QPrJK3uXZW49rMMv322LpmXlFCHA4hxPICYJQSAY8AxMGPB0beulbsbeTVa7SIXV219xp6nWvBMKbWnkmRMFUHImDkYLJ1J6ou74tVLbk2lFCyy/661GoLqlKCSlIHakAQpU4M48RkKN0V3u7u23Ve3dw8Kuqp2JSt1JWapg9qg5IgkSkEkyoKyCQSZPv+xv7C36tNuPpNtuorbcuArijlKcEqnipJT3eeMxnTd8N9trTuO43UU6/kEUaqcvnCfVK21BI+phJJjxiYkTifEd+OKH/Ft/9XdB0PQVjFwoaeto3PUpqlpLrS4I5IUAQYORgjzo1g7To37ftWzUVY36dTTUDDTqJB4rS2kESMHIPjRoJ/1+2p9rbdbvtG1yrLZ+14JlS6c+fCSTxMKyQAC4daPoNv2lYpW9p3Z30nPVUbe6qAhXIyWjjCuRUQTM8oxCQba+y1UsOMVDSHWXUlDjbiQpK0kQQQcEEe2ueeoPRu6W+4u1e06Vdba1pU76AWC7TxkoAJlY/liVexBMFQVHfXS+x7xqjXvLeorj6RR8xT8YcMQkuJI7uP5EEjE4EJTHw+NJfbNRuVa2QoFxDdCEKUmcgKKyAY94MfQ6RrB1R3htRAtinUPs0iTTpo7gxJZIPiRxXKYKYJgDEYEZ9y637wrGEt05t9AsK5F2mp5URB7T6hUIzPicedBbf1b6X7Q/p6Gn/sp6qdI/1yWqPyAA9kpxC9tW2t6p9SnrhW06/kFvh+tIylpkYQ0VDjkhIQCO7yqDB172DYe8Oo1xF1v1TVU9I6kqFfWp5Eg9yUtNkg8CVyIhAEwZEHoPbG3rbtezs2u0M+mw3lSlZW6s+VrPuox/4BAAADa6NGjQGjRo0HhXUVLcKVdLX0zNVTORzZfbC0KgyJBwcgH/AFrEtu37Lan1P2u0W+ieUngpympUNqKZBglIBiQMflo0aDZaNGjQGjRo0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61" y="3886654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:\trabalho geografia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3449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E:\trabalho geografia\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7"/>
            <a:ext cx="3063741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19872" y="1196751"/>
            <a:ext cx="2157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Em Campo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150" y="1174326"/>
            <a:ext cx="8229600" cy="1143000"/>
          </a:xfrm>
        </p:spPr>
        <p:txBody>
          <a:bodyPr>
            <a:norm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Objetivos com a escolha deste local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2324" y="219433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PT" sz="1600" dirty="0">
              <a:latin typeface="Century Gothic" pitchFamily="34" charset="0"/>
            </a:endParaRPr>
          </a:p>
          <a:p>
            <a:pPr algn="just"/>
            <a:endParaRPr lang="pt-PT" sz="1600" dirty="0">
              <a:latin typeface="Century Gothic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pt-PT" sz="1600" b="1" dirty="0">
                <a:latin typeface="Century Gothic" pitchFamily="34" charset="0"/>
              </a:rPr>
              <a:t>Aproveitar </a:t>
            </a:r>
            <a:r>
              <a:rPr lang="pt-PT" sz="1600" b="1" dirty="0" smtClean="0">
                <a:latin typeface="Century Gothic" pitchFamily="34" charset="0"/>
              </a:rPr>
              <a:t>todo o potencial que </a:t>
            </a:r>
            <a:r>
              <a:rPr lang="pt-PT" sz="1600" b="1" dirty="0">
                <a:latin typeface="Century Gothic" pitchFamily="34" charset="0"/>
              </a:rPr>
              <a:t>a área tem</a:t>
            </a:r>
            <a:r>
              <a:rPr lang="pt-PT" sz="1600" dirty="0">
                <a:latin typeface="Century Gothic" pitchFamily="34" charset="0"/>
              </a:rPr>
              <a:t>, acabando com o que representa atualmente, tornando-a num espaço que beneficie a população quer residente quer não residente.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6301" y="258792"/>
            <a:ext cx="856895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4326"/>
            <a:ext cx="8229600" cy="1143000"/>
          </a:xfrm>
        </p:spPr>
        <p:txBody>
          <a:bodyPr>
            <a:norm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Objetivos possíveis com esta proposta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25101" y="224526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PT" sz="1600" dirty="0">
              <a:latin typeface="Century Gothic" pitchFamily="34" charset="0"/>
            </a:endParaRPr>
          </a:p>
          <a:p>
            <a:pPr>
              <a:buFont typeface="+mj-lt"/>
              <a:buAutoNum type="arabicPeriod"/>
            </a:pPr>
            <a:r>
              <a:rPr lang="pt-PT" sz="1600" b="1" dirty="0" smtClean="0">
                <a:latin typeface="Century Gothic" pitchFamily="34" charset="0"/>
              </a:rPr>
              <a:t>Diminuir a </a:t>
            </a:r>
            <a:r>
              <a:rPr lang="pt-PT" sz="1600" b="1" dirty="0">
                <a:latin typeface="Century Gothic" pitchFamily="34" charset="0"/>
              </a:rPr>
              <a:t>decadência e marginalidade</a:t>
            </a:r>
            <a:r>
              <a:rPr lang="pt-PT" sz="1600" dirty="0">
                <a:latin typeface="Century Gothic" pitchFamily="34" charset="0"/>
              </a:rPr>
              <a:t> da área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pt-PT" sz="1600" dirty="0">
                <a:latin typeface="Century Gothic" pitchFamily="34" charset="0"/>
              </a:rPr>
              <a:t>2.  Transmitir uma </a:t>
            </a:r>
            <a:r>
              <a:rPr lang="pt-PT" sz="1600" b="1" dirty="0">
                <a:latin typeface="Century Gothic" pitchFamily="34" charset="0"/>
              </a:rPr>
              <a:t>maior segurança </a:t>
            </a:r>
            <a:r>
              <a:rPr lang="pt-PT" sz="1600" dirty="0">
                <a:latin typeface="Century Gothic" pitchFamily="34" charset="0"/>
              </a:rPr>
              <a:t>à população residente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PT" sz="1600" dirty="0">
                <a:latin typeface="Century Gothic" pitchFamily="34" charset="0"/>
              </a:rPr>
              <a:t>3.   Proporcionar um </a:t>
            </a:r>
            <a:r>
              <a:rPr lang="pt-PT" sz="1600" b="1" dirty="0">
                <a:latin typeface="Century Gothic" pitchFamily="34" charset="0"/>
              </a:rPr>
              <a:t>espaço de convívio/cultura </a:t>
            </a:r>
            <a:r>
              <a:rPr lang="pt-PT" sz="1600" dirty="0">
                <a:latin typeface="Century Gothic" pitchFamily="34" charset="0"/>
              </a:rPr>
              <a:t>para jovens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1962" y="474452"/>
            <a:ext cx="856895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3416" y="206139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latin typeface="Century Gothic" panose="020B0502020202020204" pitchFamily="34" charset="0"/>
              </a:rPr>
              <a:t>Assim, pretendemos dinamizar este espaço, tornando-o um local </a:t>
            </a:r>
            <a:r>
              <a:rPr lang="pt-PT" sz="1600" dirty="0" smtClean="0">
                <a:latin typeface="Century Gothic" panose="020B0502020202020204" pitchFamily="34" charset="0"/>
              </a:rPr>
              <a:t> atrativo, destinado </a:t>
            </a:r>
            <a:r>
              <a:rPr lang="pt-PT" sz="1600" dirty="0">
                <a:latin typeface="Century Gothic" panose="020B0502020202020204" pitchFamily="34" charset="0"/>
              </a:rPr>
              <a:t>a jovens, que </a:t>
            </a:r>
            <a:r>
              <a:rPr lang="pt-PT" sz="1600" dirty="0" smtClean="0">
                <a:latin typeface="Century Gothic" panose="020B0502020202020204" pitchFamily="34" charset="0"/>
              </a:rPr>
              <a:t>proporcione suporte </a:t>
            </a:r>
            <a:r>
              <a:rPr lang="pt-PT" sz="1600" dirty="0">
                <a:latin typeface="Century Gothic" panose="020B0502020202020204" pitchFamily="34" charset="0"/>
              </a:rPr>
              <a:t>académico </a:t>
            </a:r>
            <a:r>
              <a:rPr lang="pt-PT" sz="1600" dirty="0" smtClean="0">
                <a:latin typeface="Century Gothic" panose="020B0502020202020204" pitchFamily="34" charset="0"/>
              </a:rPr>
              <a:t>e momentos de </a:t>
            </a:r>
            <a:r>
              <a:rPr lang="pt-PT" sz="1600" dirty="0">
                <a:latin typeface="Century Gothic" panose="020B0502020202020204" pitchFamily="34" charset="0"/>
              </a:rPr>
              <a:t>lazer;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latin typeface="Century Gothic" panose="020B0502020202020204" pitchFamily="34" charset="0"/>
              </a:rPr>
              <a:t>Temos em vista </a:t>
            </a:r>
            <a:r>
              <a:rPr lang="pt-PT" sz="1600" dirty="0" smtClean="0">
                <a:latin typeface="Century Gothic" panose="020B0502020202020204" pitchFamily="34" charset="0"/>
              </a:rPr>
              <a:t>a reabilitação deste espaço com a </a:t>
            </a:r>
            <a:r>
              <a:rPr lang="pt-PT" sz="1600" b="1" dirty="0" smtClean="0">
                <a:latin typeface="Century Gothic" panose="020B0502020202020204" pitchFamily="34" charset="0"/>
              </a:rPr>
              <a:t>criação </a:t>
            </a:r>
            <a:r>
              <a:rPr lang="pt-PT" sz="1600" b="1" dirty="0">
                <a:latin typeface="Century Gothic" panose="020B0502020202020204" pitchFamily="34" charset="0"/>
              </a:rPr>
              <a:t>de </a:t>
            </a:r>
            <a:r>
              <a:rPr lang="pt-PT" sz="1600" b="1" dirty="0" smtClean="0">
                <a:latin typeface="Century Gothic" panose="020B0502020202020204" pitchFamily="34" charset="0"/>
              </a:rPr>
              <a:t>uma infraestrutura que </a:t>
            </a:r>
            <a:r>
              <a:rPr lang="pt-PT" sz="1600" b="1" dirty="0">
                <a:latin typeface="Century Gothic" panose="020B0502020202020204" pitchFamily="34" charset="0"/>
              </a:rPr>
              <a:t>promova o convívio entre jovens</a:t>
            </a:r>
            <a:r>
              <a:rPr lang="pt-PT" sz="1600" dirty="0">
                <a:latin typeface="Century Gothic" panose="020B0502020202020204" pitchFamily="34" charset="0"/>
              </a:rPr>
              <a:t> </a:t>
            </a:r>
            <a:r>
              <a:rPr lang="pt-PT" sz="1600" dirty="0" smtClean="0">
                <a:latin typeface="Century Gothic" panose="020B0502020202020204" pitchFamily="34" charset="0"/>
              </a:rPr>
              <a:t>e </a:t>
            </a:r>
            <a:r>
              <a:rPr lang="pt-PT" sz="1600" dirty="0">
                <a:latin typeface="Century Gothic" panose="020B0502020202020204" pitchFamily="34" charset="0"/>
              </a:rPr>
              <a:t>os incentive a investir na sua vida académica, </a:t>
            </a:r>
            <a:r>
              <a:rPr lang="pt-PT" sz="1600" dirty="0" smtClean="0">
                <a:latin typeface="Century Gothic" panose="020B0502020202020204" pitchFamily="34" charset="0"/>
              </a:rPr>
              <a:t>espaço </a:t>
            </a:r>
            <a:r>
              <a:rPr lang="pt-PT" sz="1600" dirty="0">
                <a:latin typeface="Century Gothic" panose="020B0502020202020204" pitchFamily="34" charset="0"/>
              </a:rPr>
              <a:t>onde estes não se </a:t>
            </a:r>
            <a:r>
              <a:rPr lang="pt-PT" sz="1600" dirty="0" smtClean="0">
                <a:latin typeface="Century Gothic" panose="020B0502020202020204" pitchFamily="34" charset="0"/>
              </a:rPr>
              <a:t>encontrem </a:t>
            </a:r>
            <a:r>
              <a:rPr lang="pt-PT" sz="1600" dirty="0">
                <a:latin typeface="Century Gothic" panose="020B0502020202020204" pitchFamily="34" charset="0"/>
              </a:rPr>
              <a:t>sufocados pelo ambiente urbano. </a:t>
            </a:r>
          </a:p>
          <a:p>
            <a:pPr algn="just">
              <a:lnSpc>
                <a:spcPct val="150000"/>
              </a:lnSpc>
              <a:buNone/>
            </a:pPr>
            <a:endParaRPr lang="pt-PT" sz="1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18020" y="1273414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Solução Final</a:t>
            </a:r>
            <a:endParaRPr lang="en-GB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225" y="783895"/>
            <a:ext cx="8229600" cy="1143000"/>
          </a:xfrm>
        </p:spPr>
        <p:txBody>
          <a:bodyPr>
            <a:norm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Solução Final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0225" y="192273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1600" dirty="0">
                <a:latin typeface="Century Gothic" pitchFamily="34" charset="0"/>
              </a:rPr>
              <a:t>Restauração com esplanadas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r>
              <a:rPr lang="pt-PT" sz="1600" dirty="0">
                <a:latin typeface="Century Gothic" pitchFamily="34" charset="0"/>
              </a:rPr>
              <a:t>Salas de Estudo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r>
              <a:rPr lang="pt-PT" sz="1600" dirty="0">
                <a:latin typeface="Century Gothic" pitchFamily="34" charset="0"/>
              </a:rPr>
              <a:t>Salas de Computadores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r>
              <a:rPr lang="pt-PT" sz="1600" dirty="0">
                <a:latin typeface="Century Gothic" pitchFamily="34" charset="0"/>
              </a:rPr>
              <a:t>Biblioteca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r>
              <a:rPr lang="pt-PT" sz="1600" dirty="0">
                <a:latin typeface="Century Gothic" pitchFamily="34" charset="0"/>
              </a:rPr>
              <a:t>Auditórios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r>
              <a:rPr lang="pt-PT" sz="1600" dirty="0">
                <a:latin typeface="Century Gothic" pitchFamily="34" charset="0"/>
              </a:rPr>
              <a:t>Cinema</a:t>
            </a:r>
          </a:p>
          <a:p>
            <a:pPr>
              <a:buNone/>
            </a:pPr>
            <a:endParaRPr lang="pt-PT" sz="1600" dirty="0">
              <a:latin typeface="Century Gothic" pitchFamily="34" charset="0"/>
            </a:endParaRPr>
          </a:p>
          <a:p>
            <a:r>
              <a:rPr lang="pt-PT" sz="1600" dirty="0" smtClean="0">
                <a:latin typeface="Century Gothic" pitchFamily="34" charset="0"/>
              </a:rPr>
              <a:t>Jardins</a:t>
            </a:r>
          </a:p>
          <a:p>
            <a:endParaRPr lang="pt-PT" sz="1600" dirty="0" smtClean="0">
              <a:latin typeface="Century Gothic" pitchFamily="34" charset="0"/>
            </a:endParaRPr>
          </a:p>
          <a:p>
            <a:r>
              <a:rPr lang="pt-PT" sz="1600" dirty="0" smtClean="0">
                <a:latin typeface="Century Gothic" pitchFamily="34" charset="0"/>
              </a:rPr>
              <a:t>Parque </a:t>
            </a:r>
            <a:r>
              <a:rPr lang="pt-PT" sz="1600" smtClean="0">
                <a:latin typeface="Century Gothic" pitchFamily="34" charset="0"/>
              </a:rPr>
              <a:t>de Estacionamento</a:t>
            </a:r>
            <a:endParaRPr lang="pt-PT" sz="1600" dirty="0"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6301" y="258792"/>
            <a:ext cx="856895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175" y="580192"/>
            <a:ext cx="8229600" cy="1143000"/>
          </a:xfrm>
        </p:spPr>
        <p:txBody>
          <a:bodyPr>
            <a:norm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Solução Final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6051132"/>
            <a:ext cx="727280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sz="1600" dirty="0" smtClean="0">
                <a:latin typeface="Century Gothic" pitchFamily="34" charset="0"/>
                <a:hlinkClick r:id="rId3"/>
              </a:rPr>
              <a:t>http://www.arcgis.com/apps/MapTour/?appid=ed42917993794dde989a608ec5be5d4b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6301" y="258792"/>
            <a:ext cx="856895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Marcador de Posição de Conteúdo 8" descr="1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05038"/>
            <a:ext cx="8229600" cy="431628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448272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Os jovens são o nosso futuro. Não valerá a pena investir num espaço dedicado ao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amanhã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?</a:t>
            </a:r>
            <a:endParaRPr lang="pt-PT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diariodigital.sapo.pt/images_content/2013/estudantes29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696210" cy="27702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594928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Zonamento Horizontal</a:t>
            </a:r>
            <a:endParaRPr lang="pt-PT" sz="16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536659" cy="27363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18" y="1430352"/>
            <a:ext cx="5126915" cy="428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resa\Desktop\lumi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136904" cy="547260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9087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Zonamento vertical</a:t>
            </a:r>
            <a:endParaRPr lang="pt-PT" sz="16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67644" y="1268760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Freguesia do Lumiar - características 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9701" y="1916832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2 de Abril de 1266 – Criação da freguesia do Lumiar;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45 000 habitantes e 30 600 eleitores;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A </a:t>
            </a:r>
            <a:r>
              <a:rPr lang="pt-PT" sz="1600" dirty="0">
                <a:latin typeface="Century Gothic" panose="020B0502020202020204" pitchFamily="34" charset="0"/>
              </a:rPr>
              <a:t>freguesia do Lumiar integra hoje três povoações antigas (Lumiar, Paço do Lumiar e Telheiras) e um novo espaço com características modernas (Alta de Lisboa</a:t>
            </a:r>
            <a:r>
              <a:rPr lang="pt-PT" sz="1600" dirty="0" smtClean="0">
                <a:latin typeface="Century Gothic" panose="020B0502020202020204" pitchFamily="34" charset="0"/>
              </a:rPr>
              <a:t>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latin typeface="Century Gothic" panose="020B0502020202020204" pitchFamily="34" charset="0"/>
              </a:rPr>
              <a:t>A freguesia do Lumiar mantém o nome</a:t>
            </a:r>
            <a:r>
              <a:rPr lang="pt-PT" sz="1600" dirty="0" smtClean="0">
                <a:latin typeface="Century Gothic" panose="020B0502020202020204" pitchFamily="34" charset="0"/>
              </a:rPr>
              <a:t>, mas </a:t>
            </a:r>
            <a:r>
              <a:rPr lang="pt-PT" sz="1600" dirty="0">
                <a:latin typeface="Century Gothic" panose="020B0502020202020204" pitchFamily="34" charset="0"/>
              </a:rPr>
              <a:t>os seus limites são bastante alterados. </a:t>
            </a:r>
            <a:r>
              <a:rPr lang="pt-PT" sz="1600" dirty="0" smtClean="0">
                <a:latin typeface="Century Gothic" panose="020B0502020202020204" pitchFamily="34" charset="0"/>
              </a:rPr>
              <a:t>Agregou </a:t>
            </a:r>
            <a:r>
              <a:rPr lang="pt-PT" sz="1600" dirty="0">
                <a:latin typeface="Century Gothic" panose="020B0502020202020204" pitchFamily="34" charset="0"/>
              </a:rPr>
              <a:t>território de Carnide e </a:t>
            </a:r>
            <a:r>
              <a:rPr lang="pt-PT" sz="1600" dirty="0" smtClean="0">
                <a:latin typeface="Century Gothic" panose="020B0502020202020204" pitchFamily="34" charset="0"/>
              </a:rPr>
              <a:t>cedeu </a:t>
            </a:r>
            <a:r>
              <a:rPr lang="pt-PT" sz="1600" dirty="0">
                <a:latin typeface="Century Gothic" panose="020B0502020202020204" pitchFamily="34" charset="0"/>
              </a:rPr>
              <a:t>território aos Olivais. A freguesia do Lumiar ocupa 8% do território da Cidade.</a:t>
            </a:r>
            <a:endParaRPr lang="pt-PT" sz="1600" dirty="0" smtClean="0">
              <a:latin typeface="Century Gothic" panose="020B0502020202020204" pitchFamily="34" charset="0"/>
            </a:endParaRPr>
          </a:p>
          <a:p>
            <a:endParaRPr lang="pt-PT" dirty="0" smtClean="0"/>
          </a:p>
          <a:p>
            <a:r>
              <a:rPr lang="pt-PT" dirty="0" smtClean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85184"/>
            <a:ext cx="2269599" cy="15294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5085184"/>
            <a:ext cx="3243035" cy="15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9872" y="1196753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Objetivos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3608" y="1689196"/>
            <a:ext cx="7128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 algn="just">
              <a:lnSpc>
                <a:spcPct val="200000"/>
              </a:lnSpc>
              <a:buFont typeface="+mj-lt"/>
              <a:buAutoNum type="romanUcPeriod"/>
            </a:pPr>
            <a:endParaRPr lang="pt-PT" sz="1600" dirty="0" smtClean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Desenvolver um trabalho segundo a metodologia científica;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Mostrar, pormenorizadamente, como foi concretizado o trabalho;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Aprofundar conhecimentos dados em aula, pondo em prática o que aprendemos; 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Adquirir exemplos reais daquilo que aprendemos na disciplina;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Desenvolver a competência de trabalho em grupo.</a:t>
            </a:r>
          </a:p>
          <a:p>
            <a:pPr marL="400050" lvl="0" indent="-400050" algn="just">
              <a:buFont typeface="+mj-lt"/>
              <a:buAutoNum type="arabicPeriod"/>
            </a:pPr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1804" y="616299"/>
            <a:ext cx="7772400" cy="1470025"/>
          </a:xfrm>
        </p:spPr>
        <p:txBody>
          <a:bodyPr>
            <a:norm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 escolha do problema – 1ª fase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827584" y="1844824"/>
            <a:ext cx="7110536" cy="26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Inquirimos oralmente algumas pessoas na freguesia do Lumiar;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Foi </a:t>
            </a:r>
            <a:r>
              <a:rPr lang="pt-PT" sz="1600" dirty="0">
                <a:latin typeface="Century Gothic" panose="020B0502020202020204" pitchFamily="34" charset="0"/>
              </a:rPr>
              <a:t>diversas vezes </a:t>
            </a:r>
            <a:r>
              <a:rPr lang="pt-PT" sz="1600" dirty="0" smtClean="0">
                <a:latin typeface="Century Gothic" panose="020B0502020202020204" pitchFamily="34" charset="0"/>
              </a:rPr>
              <a:t>apontado o </a:t>
            </a:r>
            <a:r>
              <a:rPr lang="pt-PT" sz="1600" dirty="0">
                <a:latin typeface="Century Gothic" panose="020B0502020202020204" pitchFamily="34" charset="0"/>
              </a:rPr>
              <a:t>problema do </a:t>
            </a:r>
            <a:r>
              <a:rPr lang="pt-PT" sz="1600" dirty="0" smtClean="0">
                <a:latin typeface="Century Gothic" panose="020B0502020202020204" pitchFamily="34" charset="0"/>
              </a:rPr>
              <a:t>lixo;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Não seria possível solucionar este problema com os meios e conhecimentos que possuímos e existem já estruturas que procuram solucionar este problema ou diminuir a sua significância;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600" dirty="0" smtClean="0">
                <a:latin typeface="Century Gothic" panose="020B0502020202020204" pitchFamily="34" charset="0"/>
              </a:rPr>
              <a:t>Exclusão desta ideia.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78" y="4029381"/>
            <a:ext cx="3509901" cy="2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6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3204" y="198884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>
                <a:latin typeface="Century Gothic" panose="020B0502020202020204" pitchFamily="34" charset="0"/>
              </a:rPr>
              <a:t>Chegámos à conclusão que existe nas zonas próximas do colégio, uma </a:t>
            </a:r>
            <a:r>
              <a:rPr lang="pt-PT" sz="1600" b="1" dirty="0">
                <a:latin typeface="Century Gothic" panose="020B0502020202020204" pitchFamily="34" charset="0"/>
              </a:rPr>
              <a:t>grande falta de espaços dedicados ao apoio a jovens no seu desenvolvimento académico</a:t>
            </a:r>
            <a:r>
              <a:rPr lang="pt-PT" sz="1600" dirty="0">
                <a:latin typeface="Century Gothic" panose="020B0502020202020204" pitchFamily="34" charset="0"/>
              </a:rPr>
              <a:t>, com base na abordagem já  realizada;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>
                <a:latin typeface="Century Gothic" panose="020B0502020202020204" pitchFamily="34" charset="0"/>
              </a:rPr>
              <a:t>Realização de 30 inquéritos;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dirty="0">
                <a:latin typeface="Century Gothic" panose="020B0502020202020204" pitchFamily="34" charset="0"/>
              </a:rPr>
              <a:t>Confirmação da ideia.</a:t>
            </a:r>
          </a:p>
          <a:p>
            <a:endParaRPr lang="en-GB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1804" y="6162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 escolha do problema – 2ª fase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03417"/>
            <a:ext cx="2736304" cy="26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764704"/>
            <a:ext cx="8229600" cy="1143000"/>
          </a:xfrm>
        </p:spPr>
        <p:txBody>
          <a:bodyPr>
            <a:normAutofit/>
          </a:bodyPr>
          <a:lstStyle/>
          <a:p>
            <a:r>
              <a:rPr lang="pt-PT" sz="2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 escolha do local</a:t>
            </a:r>
            <a:endParaRPr lang="pt-PT" sz="26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3204" y="170080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600" b="1" dirty="0" smtClean="0">
                <a:latin typeface="Century Gothic" panose="020B0502020202020204" pitchFamily="34" charset="0"/>
              </a:rPr>
              <a:t>Antigos estúdios </a:t>
            </a:r>
            <a:r>
              <a:rPr lang="pt-PT" sz="1600" b="1" dirty="0">
                <a:latin typeface="Century Gothic" panose="020B0502020202020204" pitchFamily="34" charset="0"/>
              </a:rPr>
              <a:t>da RTP</a:t>
            </a:r>
            <a:r>
              <a:rPr lang="pt-PT" sz="1600" dirty="0">
                <a:latin typeface="Century Gothic" panose="020B0502020202020204" pitchFamily="34" charset="0"/>
              </a:rPr>
              <a:t>, situados na Quinta do Lambert, no </a:t>
            </a:r>
            <a:r>
              <a:rPr lang="pt-PT" sz="1600" dirty="0" smtClean="0">
                <a:latin typeface="Century Gothic" panose="020B0502020202020204" pitchFamily="34" charset="0"/>
              </a:rPr>
              <a:t>Lumiar;</a:t>
            </a:r>
          </a:p>
          <a:p>
            <a:pPr algn="just">
              <a:lnSpc>
                <a:spcPct val="150000"/>
              </a:lnSpc>
            </a:pPr>
            <a:r>
              <a:rPr lang="pt-PT" sz="1600" dirty="0" smtClean="0">
                <a:latin typeface="Century Gothic" panose="020B0502020202020204" pitchFamily="34" charset="0"/>
              </a:rPr>
              <a:t>É um </a:t>
            </a:r>
            <a:r>
              <a:rPr lang="pt-PT" sz="1600" dirty="0">
                <a:latin typeface="Century Gothic" panose="020B0502020202020204" pitchFamily="34" charset="0"/>
              </a:rPr>
              <a:t>espaço </a:t>
            </a:r>
            <a:r>
              <a:rPr lang="pt-PT" sz="1600" dirty="0" smtClean="0">
                <a:latin typeface="Century Gothic" panose="020B0502020202020204" pitchFamily="34" charset="0"/>
              </a:rPr>
              <a:t>amplo </a:t>
            </a:r>
            <a:r>
              <a:rPr lang="pt-PT" sz="1600" dirty="0">
                <a:latin typeface="Century Gothic" panose="020B0502020202020204" pitchFamily="34" charset="0"/>
              </a:rPr>
              <a:t>e que se encontra próximo do colégio, sendo por isso conhecido de todos os elementos do </a:t>
            </a:r>
            <a:r>
              <a:rPr lang="pt-PT" sz="1600" dirty="0" smtClean="0">
                <a:latin typeface="Century Gothic" panose="020B0502020202020204" pitchFamily="34" charset="0"/>
              </a:rPr>
              <a:t>grupo.</a:t>
            </a: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Projeto Nós propomos!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Cidadania e Inovação na Educação Geográfica.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6" y="3645024"/>
            <a:ext cx="3384376" cy="25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7144"/>
            <a:ext cx="3600400" cy="25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854</Words>
  <Application>Microsoft Office PowerPoint</Application>
  <PresentationFormat>Apresentação na tela (4:3)</PresentationFormat>
  <Paragraphs>191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Shruti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escolha do problema – 1ª fase</vt:lpstr>
      <vt:lpstr>Apresentação do PowerPoint</vt:lpstr>
      <vt:lpstr>A escolha do local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com a escolha deste local</vt:lpstr>
      <vt:lpstr>Objetivos possíveis com esta proposta</vt:lpstr>
      <vt:lpstr>Apresentação do PowerPoint</vt:lpstr>
      <vt:lpstr>Solução Final</vt:lpstr>
      <vt:lpstr>Solução Final</vt:lpstr>
      <vt:lpstr>Os jovens são o nosso futuro. Não valerá a pena investir num espaço dedicado ao amanhã?</vt:lpstr>
    </vt:vector>
  </TitlesOfParts>
  <Company>Prates Fernandes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Carnide</dc:title>
  <dc:creator>Mariana</dc:creator>
  <cp:lastModifiedBy>susana gonçalves</cp:lastModifiedBy>
  <cp:revision>216</cp:revision>
  <dcterms:created xsi:type="dcterms:W3CDTF">2015-04-20T23:10:49Z</dcterms:created>
  <dcterms:modified xsi:type="dcterms:W3CDTF">2015-04-21T10:00:08Z</dcterms:modified>
</cp:coreProperties>
</file>