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9" r:id="rId4"/>
    <p:sldId id="271" r:id="rId5"/>
    <p:sldId id="272" r:id="rId6"/>
    <p:sldId id="258" r:id="rId7"/>
    <p:sldId id="257" r:id="rId8"/>
    <p:sldId id="273" r:id="rId9"/>
    <p:sldId id="260" r:id="rId10"/>
    <p:sldId id="261" r:id="rId11"/>
    <p:sldId id="262" r:id="rId12"/>
    <p:sldId id="263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t-PT" sz="2800" dirty="0"/>
              <a:t>Como te deslocas para o colégio?</a:t>
            </a:r>
          </a:p>
        </c:rich>
      </c:tx>
      <c:layout>
        <c:manualLayout>
          <c:xMode val="edge"/>
          <c:yMode val="edge"/>
          <c:x val="0.12073597439112387"/>
          <c:y val="1.4883967140905919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Como te deslocas para o colégio?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7.6207696260189722E-2"/>
                  <c:y val="9.762827984870468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58,54%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27660418683642E-2"/>
                  <c:y val="-7.750303070900622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19,51%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18909673327903E-2"/>
                  <c:y val="-9.69504642735370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12,20%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958107088465857E-2"/>
                  <c:y val="-2.3409536043644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9,76%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Folha1!$A$2:$A$5</c:f>
              <c:strCache>
                <c:ptCount val="4"/>
                <c:pt idx="0">
                  <c:v>Carro</c:v>
                </c:pt>
                <c:pt idx="1">
                  <c:v>A pé</c:v>
                </c:pt>
                <c:pt idx="2">
                  <c:v>Transportes</c:v>
                </c:pt>
                <c:pt idx="3">
                  <c:v>Outro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24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pt-PT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pt-PT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pt-PT"/>
          </a:p>
        </c:txPr>
      </c:legendEntry>
      <c:legendEntry>
        <c:idx val="3"/>
        <c:txPr>
          <a:bodyPr/>
          <a:lstStyle/>
          <a:p>
            <a:pPr>
              <a:defRPr sz="1600" baseline="0"/>
            </a:pPr>
            <a:endParaRPr lang="pt-PT"/>
          </a:p>
        </c:txPr>
      </c:legendEntry>
      <c:layout>
        <c:manualLayout>
          <c:xMode val="edge"/>
          <c:yMode val="edge"/>
          <c:x val="0.74697881554064238"/>
          <c:y val="0.35326119810217166"/>
          <c:w val="0.24139243991204892"/>
          <c:h val="0.29653812975028931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err="1"/>
              <a:t>Existem</a:t>
            </a:r>
            <a:r>
              <a:rPr lang="en-US" sz="2800" dirty="0"/>
              <a:t> </a:t>
            </a:r>
            <a:r>
              <a:rPr lang="en-US" sz="2800" dirty="0" err="1"/>
              <a:t>problemas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organização</a:t>
            </a:r>
            <a:r>
              <a:rPr lang="en-US" sz="2800" dirty="0"/>
              <a:t> do </a:t>
            </a:r>
            <a:r>
              <a:rPr lang="en-US" sz="2800" dirty="0" err="1"/>
              <a:t>trânsito</a:t>
            </a:r>
            <a:r>
              <a:rPr lang="en-US" sz="2800" dirty="0"/>
              <a:t>?</a:t>
            </a:r>
          </a:p>
        </c:rich>
      </c:tx>
      <c:layout>
        <c:manualLayout>
          <c:xMode val="edge"/>
          <c:yMode val="edge"/>
          <c:x val="0.15125890736342076"/>
          <c:y val="2.398081534772182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Existem problemas na organização do trânsito?</c:v>
                </c:pt>
              </c:strCache>
            </c:strRef>
          </c:tx>
          <c:spPr>
            <a:solidFill>
              <a:srgbClr val="FF3399"/>
            </a:solidFill>
          </c:spPr>
          <c:dPt>
            <c:idx val="0"/>
            <c:bubble3D val="0"/>
            <c:spPr>
              <a:solidFill>
                <a:srgbClr val="AEAEAE"/>
              </a:solidFill>
            </c:spPr>
          </c:dPt>
          <c:cat>
            <c:strRef>
              <c:f>Folha1!$A$2:$A$3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29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pt-PT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pt-PT"/>
          </a:p>
        </c:txPr>
      </c:legendEntry>
      <c:layout>
        <c:manualLayout>
          <c:xMode val="edge"/>
          <c:yMode val="edge"/>
          <c:x val="0.75997174556362446"/>
          <c:y val="0.87064413477867586"/>
          <c:w val="0.20424372879316041"/>
          <c:h val="0.10606909785823602"/>
        </c:manualLayout>
      </c:layout>
      <c:overlay val="1"/>
    </c:legend>
    <c:plotVisOnly val="1"/>
    <c:dispBlanksAs val="zero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É </a:t>
            </a:r>
            <a:r>
              <a:rPr lang="en-US" sz="2800" dirty="0" err="1"/>
              <a:t>frequente</a:t>
            </a:r>
            <a:r>
              <a:rPr lang="en-US" sz="2800" dirty="0"/>
              <a:t> a </a:t>
            </a:r>
            <a:r>
              <a:rPr lang="en-US" sz="2800" dirty="0" err="1"/>
              <a:t>ocorrência</a:t>
            </a:r>
            <a:r>
              <a:rPr lang="en-US" sz="2800" dirty="0"/>
              <a:t> de </a:t>
            </a:r>
            <a:r>
              <a:rPr lang="en-US" sz="2800" dirty="0" err="1"/>
              <a:t>acidentes</a:t>
            </a:r>
            <a:r>
              <a:rPr lang="en-US" sz="2800" dirty="0"/>
              <a:t> no </a:t>
            </a:r>
            <a:r>
              <a:rPr lang="en-US" sz="2800" dirty="0" err="1"/>
              <a:t>cruzamento</a:t>
            </a:r>
            <a:r>
              <a:rPr lang="en-US" sz="2800" dirty="0"/>
              <a:t> à </a:t>
            </a:r>
            <a:r>
              <a:rPr lang="en-US" sz="2800" dirty="0" err="1"/>
              <a:t>frente</a:t>
            </a:r>
            <a:r>
              <a:rPr lang="en-US" sz="2800" dirty="0"/>
              <a:t> do </a:t>
            </a:r>
            <a:r>
              <a:rPr lang="en-US" sz="2800" dirty="0" err="1"/>
              <a:t>colégio</a:t>
            </a:r>
            <a:r>
              <a:rPr lang="en-US" sz="2800" dirty="0"/>
              <a:t>?</a:t>
            </a:r>
          </a:p>
        </c:rich>
      </c:tx>
      <c:layout>
        <c:manualLayout>
          <c:xMode val="edge"/>
          <c:yMode val="edge"/>
          <c:x val="0.112878725087593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É frequente a ocorrência de acidentes a no cruzamento à frente do colégio?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AEAEAE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3.5554814907395836E-2"/>
                  <c:y val="-5.6847380482273495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8</a:t>
                    </a:r>
                    <a:r>
                      <a:rPr lang="en-US"/>
                      <a:t>, 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39464265531441"/>
                  <c:y val="1.8702553089954735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1</a:t>
                    </a:r>
                    <a:r>
                      <a:rPr lang="en-US"/>
                      <a:t>8, 55%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8216750683942288E-3"/>
                  <c:y val="-2.029228219584335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7</a:t>
                    </a:r>
                    <a:r>
                      <a:rPr lang="en-US"/>
                      <a:t>,21%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Folha1!$A$2:$A$4</c:f>
              <c:strCache>
                <c:ptCount val="3"/>
                <c:pt idx="0">
                  <c:v>Sim, muitos</c:v>
                </c:pt>
                <c:pt idx="1">
                  <c:v>Sim, alguns</c:v>
                </c:pt>
                <c:pt idx="2">
                  <c:v>Não, nenhum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318488667353148"/>
          <c:y val="0.28719868264256787"/>
          <c:w val="0.18408679104383591"/>
          <c:h val="0.51762874901266642"/>
        </c:manualLayout>
      </c:layout>
      <c:overlay val="0"/>
      <c:txPr>
        <a:bodyPr/>
        <a:lstStyle/>
        <a:p>
          <a:pPr>
            <a:defRPr sz="1600" baseline="0"/>
          </a:pPr>
          <a:endParaRPr lang="pt-PT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800" dirty="0"/>
              <a:t>Se </a:t>
            </a:r>
            <a:r>
              <a:rPr lang="en-US" sz="2800" dirty="0" err="1"/>
              <a:t>sim</a:t>
            </a:r>
            <a:r>
              <a:rPr lang="en-US" sz="2800" dirty="0"/>
              <a:t>, o </a:t>
            </a:r>
            <a:r>
              <a:rPr lang="en-US" sz="2800" dirty="0" err="1"/>
              <a:t>que</a:t>
            </a:r>
            <a:r>
              <a:rPr lang="en-US" sz="2800" dirty="0"/>
              <a:t> é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achas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causa</a:t>
            </a:r>
            <a:r>
              <a:rPr lang="en-US" sz="2800" dirty="0"/>
              <a:t> </a:t>
            </a:r>
            <a:r>
              <a:rPr lang="en-US" sz="2800" dirty="0" err="1"/>
              <a:t>isso</a:t>
            </a:r>
            <a:r>
              <a:rPr lang="en-US" sz="2800" dirty="0"/>
              <a:t>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Se sim o que e que achas que causa isso?</c:v>
                </c:pt>
              </c:strCache>
            </c:strRef>
          </c:tx>
          <c:spPr>
            <a:solidFill>
              <a:srgbClr val="FF97CB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rgbClr val="F20079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DE75"/>
              </a:solidFill>
            </c:spPr>
          </c:dPt>
          <c:dLbls>
            <c:dLbl>
              <c:idx val="0"/>
              <c:layout>
                <c:manualLayout>
                  <c:x val="7.2563985057423605E-2"/>
                  <c:y val="-8.0328916589353844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1</a:t>
                    </a:r>
                    <a:r>
                      <a:rPr lang="en-US"/>
                      <a:t>2, 28%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2444648122701E-2"/>
                  <c:y val="3.7639002021299217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2</a:t>
                    </a:r>
                    <a:r>
                      <a:rPr lang="en-US"/>
                      <a:t>, 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456382766968954E-3"/>
                  <c:y val="2.5485865990889082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1</a:t>
                    </a:r>
                    <a:r>
                      <a:rPr lang="en-US"/>
                      <a:t>5, 36%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490679405815133E-2"/>
                  <c:y val="-7.520105304057538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1</a:t>
                    </a:r>
                    <a:r>
                      <a:rPr lang="en-US"/>
                      <a:t>1,26%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505557175723452E-2"/>
                  <c:y val="-3.2693154734968484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2</a:t>
                    </a:r>
                    <a:r>
                      <a:rPr lang="en-US"/>
                      <a:t>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Folha1!$A$2:$A$6</c:f>
              <c:strCache>
                <c:ptCount val="5"/>
                <c:pt idx="0">
                  <c:v>Obras actuais</c:v>
                </c:pt>
                <c:pt idx="1">
                  <c:v>Seguranças</c:v>
                </c:pt>
                <c:pt idx="2">
                  <c:v>Maus condutores</c:v>
                </c:pt>
                <c:pt idx="3">
                  <c:v>Falta de Rotundas/Semáforos</c:v>
                </c:pt>
                <c:pt idx="4">
                  <c:v>Outros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15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 baseline="0"/>
          </a:pPr>
          <a:endParaRPr lang="pt-PT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F6EB-2D2E-4C98-9BA4-E9B6ED81F06A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8D7DB-F5F3-47B1-906A-FDF2EA6D03E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1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8D7DB-F5F3-47B1-906A-FDF2EA6D03E8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26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E51E-D204-4FDB-ACF1-A6B468B76FF3}" type="datetimeFigureOut">
              <a:rPr lang="pt-PT" smtClean="0"/>
              <a:pPr/>
              <a:t>23/04/2015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B7F8-73AA-4708-A9F9-871F8477B08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558665" cy="936104"/>
          </a:xfrm>
          <a:prstGeom prst="rect">
            <a:avLst/>
          </a:prstGeom>
        </p:spPr>
      </p:pic>
      <p:sp>
        <p:nvSpPr>
          <p:cNvPr id="1026" name="AutoShape 2" descr="data:image/jpeg;base64,/9j/4AAQSkZJRgABAQAAAQABAAD/2wCEAAkGBxQSEhUUEhQVFhUXGBsXGBcYGBgeHxwgGxcYHBogGB4dHCgkHBwlHRgXITIjJSkrLy4uIB8zODMsNygtLisBCgoKDg0OGhAQGywmHyQ0NCwsLCwsLC0sLC8sLCwsLCwsLDQsLCwsLCwsLCwsLCwsLCwsLCwsLCwsLCwsLCwsLP/AABEIALQBGAMBIgACEQEDEQH/xAAcAAEAAgMBAQEAAAAAAAAAAAAABQYDBAcCAQj/xABCEAACAQMCBAQEAwUGBgICAwABAgMABBESIQUGMUETIlFhBzJxgRRCkSNSYnKhM0OCkrHwFSQ0U2PB0eEWkyVUg//EABoBAQADAQEBAAAAAAAAAAAAAAABAgMEBQb/xAArEQACAgIBAwMEAQUBAAAAAAAAAQIRAyExEkFRBCIyYXGRoRRCgdHw8RP/2gAMAwEAAhEDEQA/AO40pSgFKUoBSlKAUpSgFKUoBSlKAUpWlxLi0NuAZpETOygndj6IvVjt0AJoDdpmoL/i1xLj8NbEKf724JiGMdVjwZCfZgn1p/wF5f8Aq7iSX/xx5hj/AMqHWw9Q7sPahFmxe8wwRv4esyS/9qJWkcempUB0D+JsD3rW8a9n+SOO1X96UiWT3/ZowRduh8RvdalrKyjhQRxRpGg6KihQPoAMVsUFMgxyyjYM8txOw7vM6qfrHEUjP+X0r0eVbX/tY91eRT9chgc++cipqlBSIFuDzQ4NrO5A/ubhmkRv/wDRsyoe2dTAfums1hx5WcRTo1vOekb4w+OphceWQbZwPMBjUq1MVr31lHMhjlRXQ9VYAj269x60FeDYzSq/+DubX/p2NxEP7iVvOo/8Ux+bb8sucn84Fb/C+NRTllUlZF+eKQFZF+qnqNjhhlT2JoLJGlKUJFKUoBSlKAUpSgFKUoBSlKAUpSgFKUoBSlKAUpSgFKhrjmSEMY4y08g2KQLrIOM4dh5Iz0+dl6isZF7N3jtE+0suP6Rxt/8AsFCLJi4uFjUs7KqjcsxAA+pOwqH/APyMSbWkMlx/GBoi6dfFfAYe8Yf6VktuW4AwkkDTyruJJzrIOAMoD5Izt+RVHX1qYoNkGOH3U2DPOIl7xWw9tw0rjUR7osZ6VucO4LBAS0Uah2+aQ5Z2/nkbLN9zWa4uTqCRhWbBY5OAMY64B3JI/qa0pLppWQKBgoWKMSM4bS4JUHdCQMdCc+xq1MjRL0zUFbB2d4tQVMBiAS2F1MrIpIB3KnfsDgdq3YiV/ZhsKw/ZP1xt8vuQNwe4+hJOITNyOcFmUHdcZHpkZFepZAoyen+8Y9TWqbTQAU+cZ3J+fO5De5657H2yKwQXS3CDY48QqR0IKgsM+hGFP1qNEkhFMG6H2PYj6jtWSo2C1xMdUjvhVPm04+Z8fKozjfr7VJUYQpUffXhBwnRWUMc4GWIwCcHA3BP1HrkbEc+5VsAgZ67Eb7/0NKFmxWjxPhMVwF8VclTlHBKuh9UcYZT9Dv0O1ebOdnbOTpK6tO22T5PvpDE/UVk4bfCZSyggBsDPcYBB+4INGmhaZGCS6tfnBu4f31CidR/EgwsoG+SmlumFY1KcN4lFcJrhcMvQ9QQfR1O6sO6kAituorifAo5W8VS0M+NIniwHxvgNkFZFGT5XDD2qBwStKgP+KzW212muP/8AswqxA3/vYt2j/mXUuxJKdKmra4WRQ8bK6MMqykEEeoI2IoLMtKUoSKUpQClKUApSlAKUpQCla97exwqXldI0HVnYKP1NRR488oP4S3kl6gSSZhi/zMuth7ojD3oRZO1H8T43Bb4EsgDH5YwCzt/JGoLt9ga0jwmeb/qLllX/ALVvmMf4pMmQkeqsn0qQ4dwmG3B8GNE1HLEDdj6u3Vj7kmg2R/4+7m/sLcRIf725O/QYKwodRG/R2jO3Sn/42Jf+rlkuM/kYhIt+3hpgMvtIXqdpQUYoYkjUKiqijYKAAB7ADYVqtePrk0oCkZAPm8xJUMdIxjYMOp336Y32L5SUbSMsPMB6lTkD9QK8QJli6nKuqnHuM7/cFR9hUoMypOpQOCCpAIPbB6H6VjtLxZC6j50Ol19DgEfYggg//YrDw+PQ0kf5Q2tR/C+SR/nEn2xVT5of/hdxHfLn8O5ENyu50qT5GHsrHYe5A6jES0wi1PHpuQ3aSMqf5lIK/cgv/lrVu7aRFleMAsshkjU7BlZF1q3oGbWc9jg9qmI5AwDKQQRkEdwemKi+NcxWlsD+JnhjB2Kswydumnqdvap6hRXOUuKFr6VX2EsYeIZJwFOllOQMFSVz7nferU/DzkaXwgcPpI6Y7Ic7AnsQdsgYztxThnMapxJ/wySywgSNEcaD+0MRP9oQdOpevsOtW+++ItynWC1iX1luGz/lWP8ApmqKTQpF74zC5jYoRkKcg7577ehxkfeq18Pp/HjuCGOpbkHJ33NrBqz9dTfeqXdfFK4wR+Isj1+SCdtvY+IR2qscrc9XNqj+FLbqruZGLwzHOcAbjYDAFLJP0XDFpyScknc/6ADsP/uvF/ciJGcn5RqP0BGf0zXILP4j8Rl+QWM3tHKUY/Zs4NR/MnxUeWExSQmNmVlJVlYYbSG8wxnbV+m9LB183Oicw6detXkwMbglR5skY/MPcYrBdW3hxyEIPEdcYX5Y06dfTcn33xsKonJHPtpJcyS3E4R3CxRq+Vwqjbc7ZYlj+ldTt7uOQZR1ceqkGrxnRVxsiOMXAhh8NDrmlOkAfMxbYsfQAfYAADoKz8JZoh4b6fKB8oO7MWJH2GD2wCO1bsVlFkMqKMEkYAG52J279s14SxKtqVhklycrk+cqfUdNIG/YD0q3UqoindmzFMGyB1U4I9DgH/QistV5o2wsJHnOs5LDu3mkOOyg7dMkqMADImOH3AkTUu6kkKfUKSuffOM1ElRKdmzUJc8ACs0lo/4eVjqbCho5D/5Y8gE/xKVb+LtU3SqlqIKPj5iIS9QQMThZAdUL74GJMDQx28rhTnYFutTma8yRhgQQCCMEEZBHuKgzwWS33sXCqB/00mfCPoIyAWh/w5UfuZ3oRsn6VEWPHkdxFKrQT9o5Meb3iceWQd/KcgY1BelS9CbFKUoBSlKA0+J8RSBNchO5wqqCWdj0VFG7MfQe56CowJeXAyzCzQ9AoWSbG3zM2Y4z1GAsnbzVHcO4xFPxe4hYgtbRIsQOPmfU07L748JfbB9TVwoVWyJsuXoI3EhQySjOJZWMjjPXSz50D2XA9qlqUoWFKUoBSlKAVHCRoSQVZo8kqygsVzuVZRvjJ2IB222xkyNVHm/4hWlgCpbxp8eWGMgt7az0Qe5+wNLohljtTqZpMEAgKNQwcLqOSDuN2Ox9KqfN/MttPDNaQhruR1KFIPMqH/ySfImD2Jz7VWit/wAV0veOLe0bBFtEzDWpB/tm6t28owD6CpTiXEIbGJYYEGo7Rwxgaj9h0HvVZS8EpFD5ce8e3e2ub6S3hgBUxxkBsZbYyn8owRjfbFaJuraEt+DtS5XJeZw2w6sXcgnHfPlB7GrBwDk2W5upZb4MqK2rQpwpYhCAG747kdCOuc1o8ZC8RuzZwDw7C2OH8PAEjg7jbrv/AKZ6kGoohtIp0Iub2VpI28NSNGsZQHByQuCST7ZOcVKpyjbRxmSZncqMuScdOuAu/T3ParJxECEIiLmMeUoF6gdwOxGP99a0eKwMIJNJzHKmNWM6T0859Mbav1994QTX17f4+5ySzSctcFcR7UsU8BETrrdmJ2OwAyevqDnrgDtuxGyESLoRmAPyoS35t2xjB6dSKjoIwEGMHudjncD/AOa9l1U4UEEDIz339P8AfSuaGSXDR0Z541uF6HGOFxTKGit5onxsFClH3IzpaQsCSD0H61DyWE8MgWRiCuCocFl69CBnb1wD36VbOCwzNIGDEKVOkljpAY51AZwB82NhknOO9S3FuFLNb6Ad0OVd2C79TjPqO59a3/8AN9NsxWfaRWDeROP+cskGektsQAR64JwfqD9hW9w7hOQX4ZeMGH90SyuNj+XbUPfzDNR/L12Hl/DTnSWOgSaQNz5VEybagcqNQww23I6feZeAXFlIC6kb5V1JKk9irbeb2OluvWsqOotXD/iBxOwP/MxeNHtliOnr5lHX6gV0Hlj4q2d2wQkxSHAVXx5s+hzg/QEmuccn89o+Ib09dlm2+mJPUe5H2rT514ZYSDNuAZWJw0JAQD1lPQbb464waWDrvOHMYQmGABrlyIEwN9cmNgewVCXb08vrVp4VZiGGOIb6FC59cDc/c1+cuWuIXnCp1uZYGuolUqCS2pFY5Yr10k+pHoDiu88rc3WvEIvEt5AcDLo2AyfzjO316VZAlrq5CJI37gJP2XP/ALFZkJwM9e9VDh/FTeyhE/sdbSufVEbEf2dlGPUJJ2Iq40TApSlSDWv7COdDHMiyIcZVgCMg5B37g7g9qifwlza7wMbmIf3MrftFGP7qVvn77SnJz84xip+lCKI7hfGYp8qpKyL88TgrIu5HmQ74JBwwypxsTUjWhxPhEVxp8RfMm6SKSroT1KOuGX7Hfvmo7xbq1+cG7hA+dQBOvT5kGFl7nKaT0ARjvQFgpWrw7iEc6a4nDrkg47EdQwO6sO6kAjvShJ+XeMcRkW/mnRmSQXEjqwO6nxGxg/Tb3Fdw+HHxCS/UQzYS6UbjosgHUx79e5Xt2yOnBeNqRczg7ETSAj6SNmsNn4gcNFr1r5wU1al07lgV3GMZz2rVq0cEcjjJn68pXNfhn8SFuwttdsFueivsBLgfoJPUdD1HoOlVm1R2xkpK0KUpUFhWlfcRWM4wWfGdIxsP3mJICrsdyd8YGTtW7UHecOkl1AnSz9TjyxjoNI/NKQANR6e2wMMFK5l5lurhjb2pBchgfD2UdjlzuQud2IA6AKxOBq8E5IigRiyiWZxh5CPXtGDuPr1NdG4PwGK3TSoBJwWYjdiP/QzsO31JJrvO/M5ikS0slWS+kHlzusCnrJJ2GOw7/oDXpZJSV4tc2z/8PjTxLv8AuyT5I4znzSfulemO+2Ooq+ct8srbISzNLO28kz7sxOCcfursMKOgArzytywlomSTLO51yzsMs7nGo5O4Geg9KsCMe9FSBS/iTxIwWT4JUk4yPZWY99iQpXPqRVH5fthDaxqrlHZQ7hwcFm3OMd98fQCpz43z6bRRv55An/s/0DVin8ERhJCNthqZlxgfofpvW+GLlLRzeodRIiUzLuVD/Rgf6E5x7V9nvolikJDIzKw0HIyzDSMbHbcZ/Wtv8Oo/sZFGPyhgR/QH9ah+deIhIUjbeVmLEewUrnHvqAGff0rozXGO0c2CHXNJclfjbVqUMo09W6D6/fsNtsV8ud1OQcgbH1GD/StO3JdlA2LHDYzuM1PfhgcIc7lVyc7DOTk4wBp/1rx4NvIkev6r08MeD28kql+oUBSCTuXbYE4/KD8wHbbFe0kXVqkMsrAbaVOB92GMH7V4P4eM5Rv0yT9yK9W9xAGOpNWd/lduv2717Uut/wBLr8Hi68kV8QLfxIknClXjI1MWBOkkAdGJ2YrjbuatcvKM5t1ZbuWRWQFo3LHIIyQCASdu2neq7z1NE1ixTGrUu3TYnHSuu8v4a1gPXMSEfdBXFNb4o78PxPz7xPll/PJHHIQpIkD48p1EBtiSVIBOcbb56HG7yZxZbedUu11rsNBHyjAKsOzAeh6bH3Xr/FOVizNJEwBbcq2QN8ZKMu65IBI3B9NznkvNfL8tu/gyaBGSGR858MnoNQUYTVq6L5celUryanaUto2QPGQ0bDUPTHse3+/pXNeY+CxT3H/8eGjlwdckJKqwI3HlwCv7zjY9MMdhE8qXUnjfhLuZxHknQCuk4+Y7+UnAzg5B6jtnqnK6RsjNAmItXlO5ZvKoDEncnqfoQNsEVTgnk+/D3iht/wDlruMJK51LOMeHKAAFCnoukAAL0x75roTOAMk4A6mqkY43Qo4Gkbg7e5znsetRyXct+4s4yfwy4M0o2LL2QfzdPpk9KspBot3BLlpk8YjCvnwx/ACdDH3cYb6EVJV8VcDA2FfauQKUpQClKiOYeZLaxTXcyqmflXqzfyqNz9eg74oG6NLmYLast6vkIeKObGwkSSRYv2nqYy+tT1GCOjGvlcc+IXxGfiA8GJDFb5yQSC0mMEa8bAA76QTvg56Y+1dR8nLLOk/aa/xX5fe1v5ZNJEM7GSNgNiW3dfZg2o49CDUp8HrGQfjbqFdUscBjgBwA0kmSoySN8og6/m967bxnhMN1E0M6B426g9vQqeqsOxG4rg/OPBLzhUMlqCHsp5VkWbHm1JgqrEEBW8oPTB0grjcAnaomUOiXX2NTmzg+beG/SFrd5ZWhmgCsoWVdRDRA7qraWOn8p2FXr4afEzxStrfOBJ0jmOwf+GTsH9D+bp1xqrnI/HLvid7ZwXMgkitmNwSRufDUhGcj5iGZQCfU5yaxc2cMW9lvP2H4e9t9crRAYW4gDn9oo3zKFKkkbPnPfY/DIV/KP/Tv1fa418MfiZp0Wt8+2yxTsf0WUk/QB/19a7IDVWqOiE1JWj7SlVrnnmlbCEEDXPIdEMY6sx/9Dqf/AHUFjQ565ya1KW9ogmu5dkTsuc4Z8b4HX3wfcjzyhyuLJGeRvFupjrnmbcs3oPRR2Fa3KPLZg1XNyfEu5fM7n8oO+leuB/vtVqWTUCO9VB4LGsqnbevIIHWvfWoZJzD47WZfh6uP7uZWOPQq6/6kVBeNC8aO0QGtFdS2MkEA9s9/aup8z8MF1bTQHH7RGUfXG39cVxTlq8VYvBkjfxYWZdIUMdmOQM9NJ2OcVvgl7t3/AGMPURuNkla20RZdMeST+VvucbZ/SqBxK4VriVgdi5C99gcA5PXYf1rpEEckjElQisPzHLH6dht9aonHuAG3ZsOCmzD1HmKgH6Z69/T009TGT0n+7K+hyRhK3yb3Arc61bbynbv3q+3iiEq/hlll2cLp2cYwVU9cqCCB+6KpfL0oCZbt+n++tWxLgExsTlQhCYAPnPcg/m07D/EK+fxSn/MjX2Pc9bFfx26MJm6mJlI9sgj+YDuPQqDWnI6OcOupgfc5/Qf0rHxE5Or8x/Mudx7nr9myK8QWz6gdKseuoZGfrj/XBr6lqS7/AO/o+W0yI54kwgUDAbBC+mkP29SStd34DbiO2hT9yNE/yqB/6riHHIDd39rbgEEaNQJ9W1H9EBNd2h2HtXnz+TPRxL2ozmq7zbwSO4jOsqCobDMAQAR5g/qhwCR7A9QKsjjauN/EGVr+7FrbHxWUftPMTFFv+YDYv65ydgBjfNTQpL24uJFRNarGBrlOWXY7YbSDjGw1b7Y7V1Pl/mkxRCH9m+nyq8ayvrGTvpROvr5h61Hcr8J/AXS2auXSeIu2cbPHgN9FKk5+grqFhYBsaQAF742GPT9azZKKQ9ndXTYOpFY4AYAN9VQFlXcZ1OXPoFO9dL4HwtbaFY0A2HmP7zdySdyT6nes1pZqm+N/Xv8ArW1V4qgxSla99exwoZJXSNF6s7BQPuasQbFaHGOMwWsfiXEqRJ6sep9FHVj7DJrmXNnxjVdUdgms9PGkBC/VEyC3fdsb9iK5bJPdcQnGt3nlbO7NsoG7HfCxoAMnooqyiYzzJaW2dD5s+MbvmOwTw16eNIAW+qJuF+rZ+grm2ma6d5HcuwXXJJI/QAgZZmPqQoHUkgAVYOHcrQm5so/xlvceLI3jJESRGkXmfLEjZlV8EgeoyN6r3GL0SzTNGojieQssaDSoUFhH5RtkKcdO59auq7HPNye5fg2uFcOjmmtYULPJLIgk7KoZwAq9CSFyWPTOw6ZKrX8EuBma+/EEeS2UnPq7qyqPfALt7EL619qsns1xQTVtHf61uI2Ec8bRTIHjcYZT0P8A8HuCNwa2aVQ6ThfHeCXHAZJ5bZfFt54WhEp+aEuRjUQOoOMHo2wO4FfeHc2TQcDSWJUd43ks2dxlkRl1x6TnoAVXB2+X0rt1zbrIjJIoZGBVlYZBB6gjuK4X8ROSp+HxS/hWdrCYqZYzhjGVOU1EjOnJ2Yb9A2dibJ2YSi47XB64tyFYQLDbSXrR38iBgHH7LJ2AbCfswTlQS2duh6Vt8ic+S8Plaw4lqCI2gOxyYj2DE9YsEEHsCOqkaa78RSbsQ8SQFoZY0jkP/blTKuj+mdiD3/Stj4p2TInDZJcieSzRZgeuqNU3b+Il2H+H2q3Jm30249v2foNZAQGBBBGQR0I9QfSuNScQB41JLfYGg+HGG+WNcZQ+xJIJPrpqH+G3xFazIt7olrU7A4yYsnt6x/w9R29D2e94JZ3qiSSKGYMAQ+AdQxthh1H3rOUWdEMiktFX4lz/AGMIyZw4/wDGGb+oGM/eoVPiWhbUtrcNH+8FA++5G30zXQbTlOyiIZLaEMOh0LkfQ4rK/Aoz1z+i/wBNqrsuVLh/xDsZtjMIz6SApv8AU7H7GrFa3ySbo6sP4SD/AKVXfiRwaFbdUit43nncQxllzpJBJc+yqp29cDvVQX4bzWYBgmnifA1FSNJP6lSPril1yDqrnrXJ/iZZNYXUfEYlBikIjuUA6nfzH+YD/Mq5zmpC0uuLQ/M8Uw9JEZCf8Sll/QVFcz82zzkW0tu6BgDKIisnkJIYgHGSSMDVt1ODjFTa7Cr5MU1+Z18ZWGhh5dJ8xH8WOmN9uxzsag+YrTFq0kgIZ2QJ7AMNj67ZP6elagmhtHzA0/g51GOaJlIIO24BVhjHp0rFzZzAt4YlDqiIuT1wTnY4xkbZ2PqatLK2qMceFRyJvg8WV8qoNxkY+9WHgEBlh8Y5B15hXIwdOxLD3OQCdwRkVTRBHqGLqIr3JDAjrnb/AO6tnA+L2kcYhV5MocgqjvqydRK6U2GSdj0x3rmwYVCfX3PQ9Z6jrxdECfglRlK6N+hQ7b+m/ce3WsKSx2wkkYlI03ZJB122Cd9R9qjr3j0i5MNnNIACXZ0aNWCjIOCDuMddth+mGPlq84gscrSQxxsA6BiX+YbEINs4P5q7X6htHlR9PvZP/Dbhmp34hcaU8TUY19AcAH6BQFHtk96lOYPiVb276IFN0/dYjkDr1YA77HaqpxLlPwHtvxU81wJJvDdWYqnm+XSAcqBuevoKvNxwW2gQCCEFwQQAv+tYOR1pFMubi/4xh0BggUsF0uc++SDhjjPYYz3re5NKQLNAFAkiYFnA3kDglCT11bMv22xnFZuS7iQw3jopZnunMaIM5LKhxGuQMbg5JAHUmrxyHyd4CNNdee5lbU46qmBhVX1wO/c5qOSSC5M5RmkuWu7jKDBRF76SQT9zgf72HT4YgihVGw2rJXwmrJUQfa8SyhQWYgKNyScAD3J6VRObfipaWmUh/wCZmG2EPkU/xv0+y5PriuPcd5nvuJyaXZ3B3W3hVtO2OiLkuQRnLaiO2OlXUbMp5VHXc6jzd8XoIcx2QFxJ/wBw/wBkPoRvJ9sD+KuRca45dX7l53eXSC+kA6YwOpCjZQMgFvpkmprknkwXYned3iWLKBAMM8gjd9O/y6QhJGM/SrNBbw2PDIoJ10m4urdbpj1GdM0in+BIvDQ4yNTP71bSMX1z29IqHDODwQGA3yyySTlDHaxMFOl2AVpn6rqzlUXc7ZK5q3rwt7OfiH4KxhntHdLYNNJlY9ESvNrLnJj15DFmG6qN+lQ/NPF7aC/mvIJxdXDNmLC4ihwoUMzE4mZVxpCjSCMkkgCtPlbkbiHEFxqkit2OsvKX0sT+ZUJzIx2OrbP71RyFSdJHnm7mSCWbEcEJWO2MCtEDEhkcftJFUblBqcKrHvk5zitvlP4WXd3h5h+Gh9XHnYfwp2+rY9cGutcpfD60sMMqeJMP72TBI/kHRPtv6k1bKjq8Giw27kRXLPL8NjAsEAIUEksd2YnqznAye3sAANhSpWlVN0qFKUoBXmRAwIYAgjBB3BB6g+1eqUByTmTl+64NJJecLP8Ay7bzW5GpUxnfTnJQddt13/LnFRvp24vb3t7cPie2WLw0T5BGWYMNJye+dWeo9Nq/RBFcs5u5OlsZWvuGIGUhhcWpXUro3z6U7qe6Dp1HpVkzGcPHHgqN5ZR2/LsbPGDLc3OtDgFlAzuO+DHHjH8fvW9wDi17y/KsN4he1l8w0nIUndjESB5hnzIcZO49WxR8wjjF/wANt0gEEELA+GpBXygOdgAAgWPSBjufXFT3OvFGMtxKdF7w7UIbm3X57d48qXXJ8ragSHGAehxgNU/coq5XY6nYXsc8ayxMHjcZVh0I/wB9qyyyBRkkAe9fn/lrmCXhUskluZLrhniBCxBG7Ir7ZwElGoA7AMR22x3Pg/E4buJJ4GV0I2PceoP7rDoRVWqNoT6jWuLVZ54pPMGgJ8rbZDgYYD6qP0YVKzyBVLHsO3f2Hua0LnhhY51Fu2ljgFcN5SVGerZyc9B9a1Ly0kRFVNWkvqIXLEYUaQpPQalBzjr6VNIm2SUCiQElVByQeh6HB3wPp+tUvi3AkhvlkdA0UyLGSF+VkZzv1O6v1/h+uLRDdvEuZFVQqquhTnztgAAnc9f6jc71KlQw8wG/UHeqyiSmVublOBFdlXPlOxGf0+1U/wCHHAlnFxMVQMZmGCOwwFHsMAV1XYbbemKiuX+CLaeII9ldg2PcDGfrgKPtnvgVcSSD5gsorOB55PDCqOgXJJxsF23NRnw75clMT3M37N7htYTfKoABGD9t/qTV34nZRPh5U16egO43I7dCa3QNqdIOVfEMkk2kJ1SSDQMDpnGtj6KoO/6dSBVp4Py6IYFVdgigDbJIA/8AftVhi4bCh1BF1d2IGT1JLHv1Nerq6CgMCMalBPbDEDP9aKFiznsPKct5dpJOjR28TBwGOGZgQRgfUL7YyN87XPjvBTNCYYn8LPUqBncEde3Xrv8AbqNyO9DMAMhSDgkbN9D9ATWAXDsy+TOceZQflbUD5jsMYRvf0qygR1HngnDYbKFYo8YXYscamYnfOB1J7AYGwAAFS2apHEuPWfC/NOR4qpgRq2uRz6gE+RTg4J0jc5rl/NvxQu7zUkR/Dwn8qE62H8b9fsuPQ5q3T4M5ZVFbOs82/ES0scqW8WYbeFGQSD/Geide+/oDXGOaOfL3iJ8MkpGxwIIdXmzsA2PNIT0x0P7tRnDeDJ4QuLuUw25LBNK6pZivzCFSQMA7F2IUHA3NX+w4DbcMu7mdJJmhgslkDMEMiyXDMiBdlGrSu2cfMMmppIycpz+iKlH8Pbwxq5ESlpUh8Iv+0DORjUqg6QAdRBIIXJxU9y7xHwL8W9m4itLVi91PgapVi/tGlYgnQWBREXbDDqdxAWHOP4eeBreECC3keRYmYlpGeNkaSZ8eaQqxwQMLsAOudlWvOLs0VnaxxQl9brCuiPV11TyH52HUA/ZanfcqnFfHklY+fI4DBMih3kmu7uaIHGl5dUUCucHcJ167Y9RURwvg/EeMacbxK8j+K40xhpHLSEHGXbO2BnAAGwro/Kfwjt4MPdkXEg304xEv+Hq/+Lb2rpEaBQAAABsABgD6VW0uDVY5S+X4KNyl8L7Szw8o/ETD8zjyg/wJuPu2T6Yq90pVbNlFLgUpShIpSlAKUpQClKUApSlAcy515Fkim/4jwvyXCEyPEBs531FB+8QTqX82Tjc7063uDKX4hwzEdyoY3liRkMD/AGjop+eMk5KHcHpvjPfq5x8Rfh8Z2N3YExXYBLBG0+LsQcEEaZCMjPRgcH1FkzKcO6OZfDfiEhvFtlCtBdNomhYZRlwSxAzsVUHB/wBatd1azcDnluLBxPZCQJcQaiTEcKcP6HBGl+u4DZ6mJ+C1ui8QkaYhGhhkwjDBDAhX2O4KrrBGO9QHBWuOIX0kcEjR/jXfxNzjQxZ21gdQozt9sjNWfJhF1FeT9Fcu8fgvYRNbvqU7MPzIcAlXHZhn/wCMipMiuMJyldcIlafh9wl0UA/EW2AHKYzugZs9yDswztq3z0zlHmiHiEAlhO/R0PzIfQ+3oehFUaOmMnw+SYeFSclQT6kCslKVBcj+I2zMcrnOkqDkDBONzkdNhuNxjbqa27eEIoGSfUkkk+5JrLSpsijU4nAXTCk7MjYBAyFdWIz64HtWOVJC64LBAAcDGScnOok9MY6ZzvW/SliiLewdsksM6sjAPQSZGc5z5dhtgHtWR+FKylWJOdO5xkaWLKemM5JNeuL8WhtYzJcSLGg7sevsB1Y+wya5Hzb8YnfKWCaBuPGkALH3ROi+uWz9BUq2UlKMeTpXGeL2fD0D3EoQ4IUElmb10IPU9cAD1rkvNvxdnnDJaA28f75I8Qj6jaP7ZPvVNv8Ah15JF+NnSZo3I/byZOrPy4LHJU9iNqsfJNlHHZXF40sUMqypBFNKuvwzpEkhjTB1ylD5QBn6bmppLZi8kpOlohuEcrXNzcwRyrJH+ILMJZVfdVXU75b5sDHfcld96s1xZW1pZS67Ix/iAIbea5BaUlvnmI06YFRTqCgaifYZr1DzspaWXxZM21m8FqZSTJJLMRqlbBOD5c4B8q43qsR8fvbqBOHgtODJrUYLyE9caiSdIJJ9snfG1TtlfbHjbLTzvYW0V2kks8L2sMcSW9rC+qR1VRs+2mNC+os5JJHTeq1Hf3/EnniiVpGuJFllVF28gxGGJ+SNQABk9huTV15S+DjNiS/bQOvgRkav8bjYfRc/zV1vhXCobaMRwRrGg7KMfcnqT7neotIuscpc6OZ8p/B1ExJfv4jbHwUJCj+durfQYH1rqdpapEipGioijCqgAAHsBsKzUqrdm8YKPApSlQWFKUoBSlKAUpSgFKUoBSlKAUpSgFKUoChfEb4epfAzwYS7A65wJAARpf0ODgN9jt05V8OpjZ8XhW4UxsHaFw2xVnUquf8AEV36YOelfpKqZ8QeQYuJJrGI7lVwknZhvhJPVcnY9V7dwbJ9jGePfUuTiHGryez4pcSqxSdLmRgfXMhYZHdGUjbuDVk5unewu7XiVkfCF5F4xT8pYhTKrDbKHWh+pJGDjGVvw144tuNGS0vYQI/xAIAlQZwJCwK5xuH6HrntWP4wcatpTaW9pIskdujAsjBl3CKqht8kCM537jvVu5i1Sbs6xyRzjDxKLVH5JF/tIid19x+8p7H/AEO1WWvyNwziMtvIssDtHIvRl/0PYg+h2NdQ4J8anUBbu3Dn9+JtJP1Rts/Rh9BUOPg0hnTXuO00rmY+NVlj+xus+mmL/Xxah+LfGwkEWtrg9mmbOPTyL17/AJqr0s0eWHk67e3kcKNJK6oijJZiAB9Sa5Zzb8Y0XMdgms9PGkBCj+RNi31OB7Gud/ib7jV0sbSGWRidKk6Y0Azk4GygDvgk7Dc1n4by54I4kbtPNawlFUnA8WY6ImByMjqw7bqewqyilyZPLKWo6+pi4fHNxGc3F7KWhjI8WaV9CjO4jU48pYgDSikgHOOmZn/gFrw/iCNeyo9u0H4mMxxyMmSwWIMmWJTO/mOG8oJ3NbnOnKrxvBDIRBw+2jUGYlfO7AtKyLkl5nOQBjbA6CoK45/nE1w8CxokqxxIjor+HHDnwlXO2fMScgjJ9hU88FNR+Ru89PB+EgZJ72SSeRpity4wyAMviCNdkDHATp5QcDFVufjDy2tvZJHskjv5cs0rucLhQNiF8oAzmrXy/wDDi+4i5nu2aFXOpnlyZH/lQ7gY282MbYBFdg5X5NtLBf2EfnxhpX8znb97sD6Lge1RaRZY5Td8I5Ryn8IZ58PeMYI+vhjBkYf6J265PXYV2LgHLttZJotolQHqerN/Mx3b7mpWlVbbN4Y4x4FKUqC4pSlAKUpQClKUApSlAKUpQClKUApSlAKUpQClKUApSlAVjnrkyLiUWlvJKv8AZygZK+zfvIe4+4wa/OfHeDTWczQXC6XX9GHZkPdT6/UHBBA/WdQPN/KsHEYfDmGGGTHIPmQ46j1Hqp2P1AItGVGOXF18cn5apUvzPy5PYTGGdcHco4+V1BxqU/6jqMjPUZiK1OFpp0xWyng+E2fE8bUNONPh6e+r82rPTG1a1KBMvPLPFZDFf3krgNFZraxFVRMGVtKaQijzDSTkb7nt088zfEBryxSB4gJjo8ebb9oItRTYY3y2o52Bzgb7RPK3J93fkeBH+zzgyvsgxkHf8xG4woJ+ldm5R+F1paYeUfiJhvqceVTt8iZI7dWyfTFUdI6IKclRyvlvke/4npdi6w4ws05YjG39kpOWHTphfeux8pfD20sMMqeLMP76TBI/kHROuNt8dSatuKVRys6IYlEUpSoNBSlKAUpSgFKUoBSlKAUpSgFKUoBSlKAUpSgFKUoBSlKAUpSgFKUoBSlKA0eM8IhuojFcRrIh7N2OOqkbq3uCDXF/iXyHbWKGWAyjP5GYFR5lG2V1d+5NKVaJnlimjnnDLcSTRo2QGYKcddz2zXc+VfhjYIiSujzMQGxK2VG37qhQw9mBr7SpkzDBFPk6HHGFACgAAYAAwAB0AHpXqlKodY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data:image/jpeg;base64,/9j/4AAQSkZJRgABAQAAAQABAAD/2wCEAAkGBxQSEhUUEhQVFhUXGBsXGBcYGBgeHxwgGxcYHBogGB4dHCgkHBwlHRgXITIjJSkrLy4uIB8zODMsNygtLisBCgoKDg0OGhAQGywmHyQ0NCwsLCwsLC0sLC8sLCwsLCwsLDQsLCwsLCwsLCwsLCwsLCwsLCwsLCwsLCwsLCwsLP/AABEIALQBGAMBIgACEQEDEQH/xAAcAAEAAgMBAQEAAAAAAAAAAAAABQYDBAcCAQj/xABCEAACAQMCBAQEAwUGBgICAwABAgMABBESIQUGMUETIlFhBzJxgRRCkSNSYnKhM0OCkrHwFSQ0U2PB0eEWkyVUg//EABoBAQADAQEBAAAAAAAAAAAAAAABAgMEBQb/xAArEQACAgIBAwMEAQUBAAAAAAAAAQIRAyExEkFRBCIyYXGRoRRCgdHw8RP/2gAMAwEAAhEDEQA/AO40pSgFKUoBSlKAUpSgFKUoBSlKAUpWlxLi0NuAZpETOygndj6IvVjt0AJoDdpmoL/i1xLj8NbEKf724JiGMdVjwZCfZgn1p/wF5f8Aq7iSX/xx5hj/AMqHWw9Q7sPahFmxe8wwRv4esyS/9qJWkcempUB0D+JsD3rW8a9n+SOO1X96UiWT3/ZowRduh8RvdalrKyjhQRxRpGg6KihQPoAMVsUFMgxyyjYM8txOw7vM6qfrHEUjP+X0r0eVbX/tY91eRT9chgc++cipqlBSIFuDzQ4NrO5A/ubhmkRv/wDRsyoe2dTAfums1hx5WcRTo1vOekb4w+OphceWQbZwPMBjUq1MVr31lHMhjlRXQ9VYAj269x60FeDYzSq/+DubX/p2NxEP7iVvOo/8Ux+bb8sucn84Fb/C+NRTllUlZF+eKQFZF+qnqNjhhlT2JoLJGlKUJFKUoBSlKAUpSgFKUoBSlKAUpSgFKUoBSlKAUpSgFKhrjmSEMY4y08g2KQLrIOM4dh5Iz0+dl6isZF7N3jtE+0suP6Rxt/8AsFCLJi4uFjUs7KqjcsxAA+pOwqH/APyMSbWkMlx/GBoi6dfFfAYe8Yf6VktuW4AwkkDTyruJJzrIOAMoD5Izt+RVHX1qYoNkGOH3U2DPOIl7xWw9tw0rjUR7osZ6VucO4LBAS0Uah2+aQ5Z2/nkbLN9zWa4uTqCRhWbBY5OAMY64B3JI/qa0pLppWQKBgoWKMSM4bS4JUHdCQMdCc+xq1MjRL0zUFbB2d4tQVMBiAS2F1MrIpIB3KnfsDgdq3YiV/ZhsKw/ZP1xt8vuQNwe4+hJOITNyOcFmUHdcZHpkZFepZAoyen+8Y9TWqbTQAU+cZ3J+fO5De5657H2yKwQXS3CDY48QqR0IKgsM+hGFP1qNEkhFMG6H2PYj6jtWSo2C1xMdUjvhVPm04+Z8fKozjfr7VJUYQpUffXhBwnRWUMc4GWIwCcHA3BP1HrkbEc+5VsAgZ67Eb7/0NKFmxWjxPhMVwF8VclTlHBKuh9UcYZT9Dv0O1ebOdnbOTpK6tO22T5PvpDE/UVk4bfCZSyggBsDPcYBB+4INGmhaZGCS6tfnBu4f31CidR/EgwsoG+SmlumFY1KcN4lFcJrhcMvQ9QQfR1O6sO6kAituorifAo5W8VS0M+NIniwHxvgNkFZFGT5XDD2qBwStKgP+KzW212muP/8AswqxA3/vYt2j/mXUuxJKdKmra4WRQ8bK6MMqykEEeoI2IoLMtKUoSKUpQClKUApSlAKUpQCla97exwqXldI0HVnYKP1NRR488oP4S3kl6gSSZhi/zMuth7ojD3oRZO1H8T43Bb4EsgDH5YwCzt/JGoLt9ga0jwmeb/qLllX/ALVvmMf4pMmQkeqsn0qQ4dwmG3B8GNE1HLEDdj6u3Vj7kmg2R/4+7m/sLcRIf725O/QYKwodRG/R2jO3Sn/42Jf+rlkuM/kYhIt+3hpgMvtIXqdpQUYoYkjUKiqijYKAAB7ADYVqtePrk0oCkZAPm8xJUMdIxjYMOp336Y32L5SUbSMsPMB6lTkD9QK8QJli6nKuqnHuM7/cFR9hUoMypOpQOCCpAIPbB6H6VjtLxZC6j50Ol19DgEfYggg//YrDw+PQ0kf5Q2tR/C+SR/nEn2xVT5of/hdxHfLn8O5ENyu50qT5GHsrHYe5A6jES0wi1PHpuQ3aSMqf5lIK/cgv/lrVu7aRFleMAsshkjU7BlZF1q3oGbWc9jg9qmI5AwDKQQRkEdwemKi+NcxWlsD+JnhjB2Kswydumnqdvap6hRXOUuKFr6VX2EsYeIZJwFOllOQMFSVz7nferU/DzkaXwgcPpI6Y7Ic7AnsQdsgYztxThnMapxJ/wySywgSNEcaD+0MRP9oQdOpevsOtW+++ItynWC1iX1luGz/lWP8ApmqKTQpF74zC5jYoRkKcg7577ehxkfeq18Pp/HjuCGOpbkHJ33NrBqz9dTfeqXdfFK4wR+Isj1+SCdtvY+IR2qscrc9XNqj+FLbqruZGLwzHOcAbjYDAFLJP0XDFpyScknc/6ADsP/uvF/ciJGcn5RqP0BGf0zXILP4j8Rl+QWM3tHKUY/Zs4NR/MnxUeWExSQmNmVlJVlYYbSG8wxnbV+m9LB183Oicw6detXkwMbglR5skY/MPcYrBdW3hxyEIPEdcYX5Y06dfTcn33xsKonJHPtpJcyS3E4R3CxRq+Vwqjbc7ZYlj+ldTt7uOQZR1ceqkGrxnRVxsiOMXAhh8NDrmlOkAfMxbYsfQAfYAADoKz8JZoh4b6fKB8oO7MWJH2GD2wCO1bsVlFkMqKMEkYAG52J279s14SxKtqVhklycrk+cqfUdNIG/YD0q3UqoindmzFMGyB1U4I9DgH/QistV5o2wsJHnOs5LDu3mkOOyg7dMkqMADImOH3AkTUu6kkKfUKSuffOM1ElRKdmzUJc8ACs0lo/4eVjqbCho5D/5Y8gE/xKVb+LtU3SqlqIKPj5iIS9QQMThZAdUL74GJMDQx28rhTnYFutTma8yRhgQQCCMEEZBHuKgzwWS33sXCqB/00mfCPoIyAWh/w5UfuZ3oRsn6VEWPHkdxFKrQT9o5Meb3iceWQd/KcgY1BelS9CbFKUoBSlKA0+J8RSBNchO5wqqCWdj0VFG7MfQe56CowJeXAyzCzQ9AoWSbG3zM2Y4z1GAsnbzVHcO4xFPxe4hYgtbRIsQOPmfU07L748JfbB9TVwoVWyJsuXoI3EhQySjOJZWMjjPXSz50D2XA9qlqUoWFKUoBSlKAVHCRoSQVZo8kqygsVzuVZRvjJ2IB222xkyNVHm/4hWlgCpbxp8eWGMgt7az0Qe5+wNLohljtTqZpMEAgKNQwcLqOSDuN2Ox9KqfN/MttPDNaQhruR1KFIPMqH/ySfImD2Jz7VWit/wAV0veOLe0bBFtEzDWpB/tm6t28owD6CpTiXEIbGJYYEGo7Rwxgaj9h0HvVZS8EpFD5ce8e3e2ub6S3hgBUxxkBsZbYyn8owRjfbFaJuraEt+DtS5XJeZw2w6sXcgnHfPlB7GrBwDk2W5upZb4MqK2rQpwpYhCAG747kdCOuc1o8ZC8RuzZwDw7C2OH8PAEjg7jbrv/AKZ6kGoohtIp0Iub2VpI28NSNGsZQHByQuCST7ZOcVKpyjbRxmSZncqMuScdOuAu/T3ParJxECEIiLmMeUoF6gdwOxGP99a0eKwMIJNJzHKmNWM6T0859Mbav1994QTX17f4+5ySzSctcFcR7UsU8BETrrdmJ2OwAyevqDnrgDtuxGyESLoRmAPyoS35t2xjB6dSKjoIwEGMHudjncD/AOa9l1U4UEEDIz339P8AfSuaGSXDR0Z541uF6HGOFxTKGit5onxsFClH3IzpaQsCSD0H61DyWE8MgWRiCuCocFl69CBnb1wD36VbOCwzNIGDEKVOkljpAY51AZwB82NhknOO9S3FuFLNb6Ad0OVd2C79TjPqO59a3/8AN9NsxWfaRWDeROP+cskGektsQAR64JwfqD9hW9w7hOQX4ZeMGH90SyuNj+XbUPfzDNR/L12Hl/DTnSWOgSaQNz5VEybagcqNQww23I6feZeAXFlIC6kb5V1JKk9irbeb2OluvWsqOotXD/iBxOwP/MxeNHtliOnr5lHX6gV0Hlj4q2d2wQkxSHAVXx5s+hzg/QEmuccn89o+Ib09dlm2+mJPUe5H2rT514ZYSDNuAZWJw0JAQD1lPQbb464waWDrvOHMYQmGABrlyIEwN9cmNgewVCXb08vrVp4VZiGGOIb6FC59cDc/c1+cuWuIXnCp1uZYGuolUqCS2pFY5Yr10k+pHoDiu88rc3WvEIvEt5AcDLo2AyfzjO316VZAlrq5CJI37gJP2XP/ALFZkJwM9e9VDh/FTeyhE/sdbSufVEbEf2dlGPUJJ2Iq40TApSlSDWv7COdDHMiyIcZVgCMg5B37g7g9qifwlza7wMbmIf3MrftFGP7qVvn77SnJz84xip+lCKI7hfGYp8qpKyL88TgrIu5HmQ74JBwwypxsTUjWhxPhEVxp8RfMm6SKSroT1KOuGX7Hfvmo7xbq1+cG7hA+dQBOvT5kGFl7nKaT0ARjvQFgpWrw7iEc6a4nDrkg47EdQwO6sO6kAjvShJ+XeMcRkW/mnRmSQXEjqwO6nxGxg/Tb3Fdw+HHxCS/UQzYS6UbjosgHUx79e5Xt2yOnBeNqRczg7ETSAj6SNmsNn4gcNFr1r5wU1al07lgV3GMZz2rVq0cEcjjJn68pXNfhn8SFuwttdsFueivsBLgfoJPUdD1HoOlVm1R2xkpK0KUpUFhWlfcRWM4wWfGdIxsP3mJICrsdyd8YGTtW7UHecOkl1AnSz9TjyxjoNI/NKQANR6e2wMMFK5l5lurhjb2pBchgfD2UdjlzuQud2IA6AKxOBq8E5IigRiyiWZxh5CPXtGDuPr1NdG4PwGK3TSoBJwWYjdiP/QzsO31JJrvO/M5ikS0slWS+kHlzusCnrJJ2GOw7/oDXpZJSV4tc2z/8PjTxLv8AuyT5I4znzSfulemO+2Ooq+ct8srbISzNLO28kz7sxOCcfursMKOgArzytywlomSTLO51yzsMs7nGo5O4Geg9KsCMe9FSBS/iTxIwWT4JUk4yPZWY99iQpXPqRVH5fthDaxqrlHZQ7hwcFm3OMd98fQCpz43z6bRRv55An/s/0DVin8ERhJCNthqZlxgfofpvW+GLlLRzeodRIiUzLuVD/Rgf6E5x7V9nvolikJDIzKw0HIyzDSMbHbcZ/Wtv8Oo/sZFGPyhgR/QH9ah+deIhIUjbeVmLEewUrnHvqAGff0rozXGO0c2CHXNJclfjbVqUMo09W6D6/fsNtsV8ud1OQcgbH1GD/StO3JdlA2LHDYzuM1PfhgcIc7lVyc7DOTk4wBp/1rx4NvIkev6r08MeD28kql+oUBSCTuXbYE4/KD8wHbbFe0kXVqkMsrAbaVOB92GMH7V4P4eM5Rv0yT9yK9W9xAGOpNWd/lduv2717Uut/wBLr8Hi68kV8QLfxIknClXjI1MWBOkkAdGJ2YrjbuatcvKM5t1ZbuWRWQFo3LHIIyQCASdu2neq7z1NE1ixTGrUu3TYnHSuu8v4a1gPXMSEfdBXFNb4o78PxPz7xPll/PJHHIQpIkD48p1EBtiSVIBOcbb56HG7yZxZbedUu11rsNBHyjAKsOzAeh6bH3Xr/FOVizNJEwBbcq2QN8ZKMu65IBI3B9NznkvNfL8tu/gyaBGSGR858MnoNQUYTVq6L5celUryanaUto2QPGQ0bDUPTHse3+/pXNeY+CxT3H/8eGjlwdckJKqwI3HlwCv7zjY9MMdhE8qXUnjfhLuZxHknQCuk4+Y7+UnAzg5B6jtnqnK6RsjNAmItXlO5ZvKoDEncnqfoQNsEVTgnk+/D3iht/wDlruMJK51LOMeHKAAFCnoukAAL0x75roTOAMk4A6mqkY43Qo4Gkbg7e5znsetRyXct+4s4yfwy4M0o2LL2QfzdPpk9KspBot3BLlpk8YjCvnwx/ACdDH3cYb6EVJV8VcDA2FfauQKUpQClKiOYeZLaxTXcyqmflXqzfyqNz9eg74oG6NLmYLast6vkIeKObGwkSSRYv2nqYy+tT1GCOjGvlcc+IXxGfiA8GJDFb5yQSC0mMEa8bAA76QTvg56Y+1dR8nLLOk/aa/xX5fe1v5ZNJEM7GSNgNiW3dfZg2o49CDUp8HrGQfjbqFdUscBjgBwA0kmSoySN8og6/m967bxnhMN1E0M6B426g9vQqeqsOxG4rg/OPBLzhUMlqCHsp5VkWbHm1JgqrEEBW8oPTB0grjcAnaomUOiXX2NTmzg+beG/SFrd5ZWhmgCsoWVdRDRA7qraWOn8p2FXr4afEzxStrfOBJ0jmOwf+GTsH9D+bp1xqrnI/HLvid7ZwXMgkitmNwSRufDUhGcj5iGZQCfU5yaxc2cMW9lvP2H4e9t9crRAYW4gDn9oo3zKFKkkbPnPfY/DIV/KP/Tv1fa418MfiZp0Wt8+2yxTsf0WUk/QB/19a7IDVWqOiE1JWj7SlVrnnmlbCEEDXPIdEMY6sx/9Dqf/AHUFjQ565ya1KW9ogmu5dkTsuc4Z8b4HX3wfcjzyhyuLJGeRvFupjrnmbcs3oPRR2Fa3KPLZg1XNyfEu5fM7n8oO+leuB/vtVqWTUCO9VB4LGsqnbevIIHWvfWoZJzD47WZfh6uP7uZWOPQq6/6kVBeNC8aO0QGtFdS2MkEA9s9/aup8z8MF1bTQHH7RGUfXG39cVxTlq8VYvBkjfxYWZdIUMdmOQM9NJ2OcVvgl7t3/AGMPURuNkla20RZdMeST+VvucbZ/SqBxK4VriVgdi5C99gcA5PXYf1rpEEckjElQisPzHLH6dht9aonHuAG3ZsOCmzD1HmKgH6Z69/T009TGT0n+7K+hyRhK3yb3Arc61bbynbv3q+3iiEq/hlll2cLp2cYwVU9cqCCB+6KpfL0oCZbt+n++tWxLgExsTlQhCYAPnPcg/m07D/EK+fxSn/MjX2Pc9bFfx26MJm6mJlI9sgj+YDuPQqDWnI6OcOupgfc5/Qf0rHxE5Or8x/Mudx7nr9myK8QWz6gdKseuoZGfrj/XBr6lqS7/AO/o+W0yI54kwgUDAbBC+mkP29SStd34DbiO2hT9yNE/yqB/6riHHIDd39rbgEEaNQJ9W1H9EBNd2h2HtXnz+TPRxL2ozmq7zbwSO4jOsqCobDMAQAR5g/qhwCR7A9QKsjjauN/EGVr+7FrbHxWUftPMTFFv+YDYv65ydgBjfNTQpL24uJFRNarGBrlOWXY7YbSDjGw1b7Y7V1Pl/mkxRCH9m+nyq8ayvrGTvpROvr5h61Hcr8J/AXS2auXSeIu2cbPHgN9FKk5+grqFhYBsaQAF742GPT9azZKKQ9ndXTYOpFY4AYAN9VQFlXcZ1OXPoFO9dL4HwtbaFY0A2HmP7zdySdyT6nes1pZqm+N/Xv8ArW1V4qgxSla99exwoZJXSNF6s7BQPuasQbFaHGOMwWsfiXEqRJ6sep9FHVj7DJrmXNnxjVdUdgms9PGkBC/VEyC3fdsb9iK5bJPdcQnGt3nlbO7NsoG7HfCxoAMnooqyiYzzJaW2dD5s+MbvmOwTw16eNIAW+qJuF+rZ+grm2ma6d5HcuwXXJJI/QAgZZmPqQoHUkgAVYOHcrQm5so/xlvceLI3jJESRGkXmfLEjZlV8EgeoyN6r3GL0SzTNGojieQssaDSoUFhH5RtkKcdO59auq7HPNye5fg2uFcOjmmtYULPJLIgk7KoZwAq9CSFyWPTOw6ZKrX8EuBma+/EEeS2UnPq7qyqPfALt7EL619qsns1xQTVtHf61uI2Ec8bRTIHjcYZT0P8A8HuCNwa2aVQ6ThfHeCXHAZJ5bZfFt54WhEp+aEuRjUQOoOMHo2wO4FfeHc2TQcDSWJUd43ks2dxlkRl1x6TnoAVXB2+X0rt1zbrIjJIoZGBVlYZBB6gjuK4X8ROSp+HxS/hWdrCYqZYzhjGVOU1EjOnJ2Yb9A2dibJ2YSi47XB64tyFYQLDbSXrR38iBgHH7LJ2AbCfswTlQS2duh6Vt8ic+S8Plaw4lqCI2gOxyYj2DE9YsEEHsCOqkaa78RSbsQ8SQFoZY0jkP/blTKuj+mdiD3/Stj4p2TInDZJcieSzRZgeuqNU3b+Il2H+H2q3Jm30249v2foNZAQGBBBGQR0I9QfSuNScQB41JLfYGg+HGG+WNcZQ+xJIJPrpqH+G3xFazIt7olrU7A4yYsnt6x/w9R29D2e94JZ3qiSSKGYMAQ+AdQxthh1H3rOUWdEMiktFX4lz/AGMIyZw4/wDGGb+oGM/eoVPiWhbUtrcNH+8FA++5G30zXQbTlOyiIZLaEMOh0LkfQ4rK/Aoz1z+i/wBNqrsuVLh/xDsZtjMIz6SApv8AU7H7GrFa3ySbo6sP4SD/AKVXfiRwaFbdUit43nncQxllzpJBJc+yqp29cDvVQX4bzWYBgmnifA1FSNJP6lSPril1yDqrnrXJ/iZZNYXUfEYlBikIjuUA6nfzH+YD/Mq5zmpC0uuLQ/M8Uw9JEZCf8Sll/QVFcz82zzkW0tu6BgDKIisnkJIYgHGSSMDVt1ODjFTa7Cr5MU1+Z18ZWGhh5dJ8xH8WOmN9uxzsag+YrTFq0kgIZ2QJ7AMNj67ZP6elagmhtHzA0/g51GOaJlIIO24BVhjHp0rFzZzAt4YlDqiIuT1wTnY4xkbZ2PqatLK2qMceFRyJvg8WV8qoNxkY+9WHgEBlh8Y5B15hXIwdOxLD3OQCdwRkVTRBHqGLqIr3JDAjrnb/AO6tnA+L2kcYhV5MocgqjvqydRK6U2GSdj0x3rmwYVCfX3PQ9Z6jrxdECfglRlK6N+hQ7b+m/ce3WsKSx2wkkYlI03ZJB122Cd9R9qjr3j0i5MNnNIACXZ0aNWCjIOCDuMddth+mGPlq84gscrSQxxsA6BiX+YbEINs4P5q7X6htHlR9PvZP/Dbhmp34hcaU8TUY19AcAH6BQFHtk96lOYPiVb276IFN0/dYjkDr1YA77HaqpxLlPwHtvxU81wJJvDdWYqnm+XSAcqBuevoKvNxwW2gQCCEFwQQAv+tYOR1pFMubi/4xh0BggUsF0uc++SDhjjPYYz3re5NKQLNAFAkiYFnA3kDglCT11bMv22xnFZuS7iQw3jopZnunMaIM5LKhxGuQMbg5JAHUmrxyHyd4CNNdee5lbU46qmBhVX1wO/c5qOSSC5M5RmkuWu7jKDBRF76SQT9zgf72HT4YgihVGw2rJXwmrJUQfa8SyhQWYgKNyScAD3J6VRObfipaWmUh/wCZmG2EPkU/xv0+y5PriuPcd5nvuJyaXZ3B3W3hVtO2OiLkuQRnLaiO2OlXUbMp5VHXc6jzd8XoIcx2QFxJ/wBw/wBkPoRvJ9sD+KuRca45dX7l53eXSC+kA6YwOpCjZQMgFvpkmprknkwXYned3iWLKBAMM8gjd9O/y6QhJGM/SrNBbw2PDIoJ10m4urdbpj1GdM0in+BIvDQ4yNTP71bSMX1z29IqHDODwQGA3yyySTlDHaxMFOl2AVpn6rqzlUXc7ZK5q3rwt7OfiH4KxhntHdLYNNJlY9ESvNrLnJj15DFmG6qN+lQ/NPF7aC/mvIJxdXDNmLC4ihwoUMzE4mZVxpCjSCMkkgCtPlbkbiHEFxqkit2OsvKX0sT+ZUJzIx2OrbP71RyFSdJHnm7mSCWbEcEJWO2MCtEDEhkcftJFUblBqcKrHvk5zitvlP4WXd3h5h+Gh9XHnYfwp2+rY9cGutcpfD60sMMqeJMP72TBI/kHRPtv6k1bKjq8Giw27kRXLPL8NjAsEAIUEksd2YnqznAye3sAANhSpWlVN0qFKUoBXmRAwIYAgjBB3BB6g+1eqUByTmTl+64NJJecLP8Ay7bzW5GpUxnfTnJQddt13/LnFRvp24vb3t7cPie2WLw0T5BGWYMNJye+dWeo9Nq/RBFcs5u5OlsZWvuGIGUhhcWpXUro3z6U7qe6Dp1HpVkzGcPHHgqN5ZR2/LsbPGDLc3OtDgFlAzuO+DHHjH8fvW9wDi17y/KsN4he1l8w0nIUndjESB5hnzIcZO49WxR8wjjF/wANt0gEEELA+GpBXygOdgAAgWPSBjufXFT3OvFGMtxKdF7w7UIbm3X57d48qXXJ8ragSHGAehxgNU/coq5XY6nYXsc8ayxMHjcZVh0I/wB9qyyyBRkkAe9fn/lrmCXhUskluZLrhniBCxBG7Ir7ZwElGoA7AMR22x3Pg/E4buJJ4GV0I2PceoP7rDoRVWqNoT6jWuLVZ54pPMGgJ8rbZDgYYD6qP0YVKzyBVLHsO3f2Hua0LnhhY51Fu2ljgFcN5SVGerZyc9B9a1Ly0kRFVNWkvqIXLEYUaQpPQalBzjr6VNIm2SUCiQElVByQeh6HB3wPp+tUvi3AkhvlkdA0UyLGSF+VkZzv1O6v1/h+uLRDdvEuZFVQqquhTnztgAAnc9f6jc71KlQw8wG/UHeqyiSmVublOBFdlXPlOxGf0+1U/wCHHAlnFxMVQMZmGCOwwFHsMAV1XYbbemKiuX+CLaeII9ldg2PcDGfrgKPtnvgVcSSD5gsorOB55PDCqOgXJJxsF23NRnw75clMT3M37N7htYTfKoABGD9t/qTV34nZRPh5U16egO43I7dCa3QNqdIOVfEMkk2kJ1SSDQMDpnGtj6KoO/6dSBVp4Py6IYFVdgigDbJIA/8AftVhi4bCh1BF1d2IGT1JLHv1Nerq6CgMCMalBPbDEDP9aKFiznsPKct5dpJOjR28TBwGOGZgQRgfUL7YyN87XPjvBTNCYYn8LPUqBncEde3Xrv8AbqNyO9DMAMhSDgkbN9D9ATWAXDsy+TOceZQflbUD5jsMYRvf0qygR1HngnDYbKFYo8YXYscamYnfOB1J7AYGwAAFS2apHEuPWfC/NOR4qpgRq2uRz6gE+RTg4J0jc5rl/NvxQu7zUkR/Dwn8qE62H8b9fsuPQ5q3T4M5ZVFbOs82/ES0scqW8WYbeFGQSD/Geide+/oDXGOaOfL3iJ8MkpGxwIIdXmzsA2PNIT0x0P7tRnDeDJ4QuLuUw25LBNK6pZivzCFSQMA7F2IUHA3NX+w4DbcMu7mdJJmhgslkDMEMiyXDMiBdlGrSu2cfMMmppIycpz+iKlH8Pbwxq5ESlpUh8Iv+0DORjUqg6QAdRBIIXJxU9y7xHwL8W9m4itLVi91PgapVi/tGlYgnQWBREXbDDqdxAWHOP4eeBreECC3keRYmYlpGeNkaSZ8eaQqxwQMLsAOudlWvOLs0VnaxxQl9brCuiPV11TyH52HUA/ZanfcqnFfHklY+fI4DBMih3kmu7uaIHGl5dUUCucHcJ167Y9RURwvg/EeMacbxK8j+K40xhpHLSEHGXbO2BnAAGwro/Kfwjt4MPdkXEg304xEv+Hq/+Lb2rpEaBQAAABsABgD6VW0uDVY5S+X4KNyl8L7Szw8o/ETD8zjyg/wJuPu2T6Yq90pVbNlFLgUpShIpSlAKUpQClKUApSlAcy515Fkim/4jwvyXCEyPEBs531FB+8QTqX82Tjc7063uDKX4hwzEdyoY3liRkMD/AGjop+eMk5KHcHpvjPfq5x8Rfh8Z2N3YExXYBLBG0+LsQcEEaZCMjPRgcH1FkzKcO6OZfDfiEhvFtlCtBdNomhYZRlwSxAzsVUHB/wBatd1azcDnluLBxPZCQJcQaiTEcKcP6HBGl+u4DZ6mJ+C1ui8QkaYhGhhkwjDBDAhX2O4KrrBGO9QHBWuOIX0kcEjR/jXfxNzjQxZ21gdQozt9sjNWfJhF1FeT9Fcu8fgvYRNbvqU7MPzIcAlXHZhn/wCMipMiuMJyldcIlafh9wl0UA/EW2AHKYzugZs9yDswztq3z0zlHmiHiEAlhO/R0PzIfQ+3oehFUaOmMnw+SYeFSclQT6kCslKVBcj+I2zMcrnOkqDkDBONzkdNhuNxjbqa27eEIoGSfUkkk+5JrLSpsijU4nAXTCk7MjYBAyFdWIz64HtWOVJC64LBAAcDGScnOok9MY6ZzvW/SliiLewdsksM6sjAPQSZGc5z5dhtgHtWR+FKylWJOdO5xkaWLKemM5JNeuL8WhtYzJcSLGg7sevsB1Y+wya5Hzb8YnfKWCaBuPGkALH3ROi+uWz9BUq2UlKMeTpXGeL2fD0D3EoQ4IUElmb10IPU9cAD1rkvNvxdnnDJaA28f75I8Qj6jaP7ZPvVNv8Ah15JF+NnSZo3I/byZOrPy4LHJU9iNqsfJNlHHZXF40sUMqypBFNKuvwzpEkhjTB1ylD5QBn6bmppLZi8kpOlohuEcrXNzcwRyrJH+ILMJZVfdVXU75b5sDHfcld96s1xZW1pZS67Ix/iAIbea5BaUlvnmI06YFRTqCgaifYZr1DzspaWXxZM21m8FqZSTJJLMRqlbBOD5c4B8q43qsR8fvbqBOHgtODJrUYLyE9caiSdIJJ9snfG1TtlfbHjbLTzvYW0V2kks8L2sMcSW9rC+qR1VRs+2mNC+os5JJHTeq1Hf3/EnniiVpGuJFllVF28gxGGJ+SNQABk9huTV15S+DjNiS/bQOvgRkav8bjYfRc/zV1vhXCobaMRwRrGg7KMfcnqT7neotIuscpc6OZ8p/B1ExJfv4jbHwUJCj+durfQYH1rqdpapEipGioijCqgAAHsBsKzUqrdm8YKPApSlQWFKUoBSlKAUpSgFKUoBSlKAUpSgFKUoChfEb4epfAzwYS7A65wJAARpf0ODgN9jt05V8OpjZ8XhW4UxsHaFw2xVnUquf8AEV36YOelfpKqZ8QeQYuJJrGI7lVwknZhvhJPVcnY9V7dwbJ9jGePfUuTiHGryez4pcSqxSdLmRgfXMhYZHdGUjbuDVk5unewu7XiVkfCF5F4xT8pYhTKrDbKHWh+pJGDjGVvw144tuNGS0vYQI/xAIAlQZwJCwK5xuH6HrntWP4wcatpTaW9pIskdujAsjBl3CKqht8kCM537jvVu5i1Sbs6xyRzjDxKLVH5JF/tIid19x+8p7H/AEO1WWvyNwziMtvIssDtHIvRl/0PYg+h2NdQ4J8anUBbu3Dn9+JtJP1Rts/Rh9BUOPg0hnTXuO00rmY+NVlj+xus+mmL/Xxah+LfGwkEWtrg9mmbOPTyL17/AJqr0s0eWHk67e3kcKNJK6oijJZiAB9Sa5Zzb8Y0XMdgms9PGkBCj+RNi31OB7Gud/ib7jV0sbSGWRidKk6Y0Azk4GygDvgk7Dc1n4by54I4kbtPNawlFUnA8WY6ImByMjqw7bqewqyilyZPLKWo6+pi4fHNxGc3F7KWhjI8WaV9CjO4jU48pYgDSikgHOOmZn/gFrw/iCNeyo9u0H4mMxxyMmSwWIMmWJTO/mOG8oJ3NbnOnKrxvBDIRBw+2jUGYlfO7AtKyLkl5nOQBjbA6CoK45/nE1w8CxokqxxIjor+HHDnwlXO2fMScgjJ9hU88FNR+Ru89PB+EgZJ72SSeRpity4wyAMviCNdkDHATp5QcDFVufjDy2tvZJHskjv5cs0rucLhQNiF8oAzmrXy/wDDi+4i5nu2aFXOpnlyZH/lQ7gY282MbYBFdg5X5NtLBf2EfnxhpX8znb97sD6Lge1RaRZY5Td8I5Ryn8IZ58PeMYI+vhjBkYf6J265PXYV2LgHLttZJotolQHqerN/Mx3b7mpWlVbbN4Y4x4FKUqC4pSlAKUpQClKUApSlAKUpQClKUApSlAKUpQClKUApSlAVjnrkyLiUWlvJKv8AZygZK+zfvIe4+4wa/OfHeDTWczQXC6XX9GHZkPdT6/UHBBA/WdQPN/KsHEYfDmGGGTHIPmQ46j1Hqp2P1AItGVGOXF18cn5apUvzPy5PYTGGdcHco4+V1BxqU/6jqMjPUZiK1OFpp0xWyng+E2fE8bUNONPh6e+r82rPTG1a1KBMvPLPFZDFf3krgNFZraxFVRMGVtKaQijzDSTkb7nt088zfEBryxSB4gJjo8ebb9oItRTYY3y2o52Bzgb7RPK3J93fkeBH+zzgyvsgxkHf8xG4woJ+ldm5R+F1paYeUfiJhvqceVTt8iZI7dWyfTFUdI6IKclRyvlvke/4npdi6w4ws05YjG39kpOWHTphfeux8pfD20sMMqeLMP76TBI/kHROuNt8dSatuKVRys6IYlEUpSoNBSlKAUpSgFKUoBSlKAUpSgFKUoBSlKAUpSgFKUoBSlKAUpSgFKUoBSlKA0eM8IhuojFcRrIh7N2OOqkbq3uCDXF/iXyHbWKGWAyjP5GYFR5lG2V1d+5NKVaJnlimjnnDLcSTRo2QGYKcddz2zXc+VfhjYIiSujzMQGxK2VG37qhQw9mBr7SpkzDBFPk6HHGFACgAAYAAwAB0AHpXqlKodY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6588224" y="55172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Century Gothic" pitchFamily="34" charset="0"/>
              </a:rPr>
              <a:t>Trabalho realizado por: </a:t>
            </a:r>
          </a:p>
          <a:p>
            <a:r>
              <a:rPr lang="pt-PT" sz="1200" dirty="0" smtClean="0">
                <a:latin typeface="Century Gothic" pitchFamily="34" charset="0"/>
              </a:rPr>
              <a:t>Margarida Alves</a:t>
            </a:r>
          </a:p>
          <a:p>
            <a:r>
              <a:rPr lang="pt-PT" sz="1200" dirty="0" smtClean="0">
                <a:latin typeface="Century Gothic" pitchFamily="34" charset="0"/>
              </a:rPr>
              <a:t>Margarida Sevivas</a:t>
            </a:r>
          </a:p>
          <a:p>
            <a:r>
              <a:rPr lang="pt-PT" sz="1200" dirty="0" smtClean="0">
                <a:latin typeface="Century Gothic" pitchFamily="34" charset="0"/>
              </a:rPr>
              <a:t>Carlota Pio</a:t>
            </a:r>
          </a:p>
          <a:p>
            <a:r>
              <a:rPr lang="pt-PT" sz="1200" dirty="0" smtClean="0">
                <a:latin typeface="Century Gothic" pitchFamily="34" charset="0"/>
              </a:rPr>
              <a:t>Carlota Costa Pinto</a:t>
            </a:r>
            <a:endParaRPr lang="pt-PT" sz="1200" dirty="0">
              <a:latin typeface="Century Gothic" pitchFamily="34" charset="0"/>
            </a:endParaRPr>
          </a:p>
        </p:txBody>
      </p:sp>
      <p:sp>
        <p:nvSpPr>
          <p:cNvPr id="1032" name="AutoShape 8" descr="data:image/jpeg;base64,/9j/4AAQSkZJRgABAQAAAQABAAD/2wCEAAkGBxMSEBQUExQWFhUWFh0ZGRcXFRcYGhgYGhgcGhYYHx0eHCggGyAlGxgYIjEhJiksLi4uFx8zODMsNygtLisBCgoKDg0OGxAQGzAmICQ0NDQvLi8sLCwuLzQsLCwsLywvLCwsLCwsLCwsLCwsLCwsLCwsLCwsLCwsLCwsLCwsLP/AABEIAREAuQMBEQACEQEDEQH/xAAbAAABBQEBAAAAAAAAAAAAAAAAAwQFBgcCAf/EAE0QAAEDAgQDBQMFDAYJBQAAAAECAxEABAUSITEGQVETYXGBkSIysQcUUqHBFSM0QmJyc5KT0dLwM3SCorLCFjVDU1Rjs+HxJCVVg5T/xAAbAQEAAwEBAQEAAAAAAAAAAAAAAgMEBQEGB//EADYRAAIBAgQDBQcEAgMBAQAAAAABAgMRBBIhMRNBUQVhcYGhIjIzkbHR8AYUI8E0UlNi4ULx/9oADAMBAAIRAxEAPwDcaAKAKAKAKAKAKAKAKAKAKAKAKAKAKAKAKAKAKAKAKAKAKAKAKAKAKAKAKAKAKAKAKAKAKATfdCEqUdkgkwJMASdK9Su7HjdlcheHRdOFTz6ylK57NiEjIk7FWkzHKeZ8BfW4cfZgtt2U0s79qT8ET1Zy8KAKAKAKAKAKAKAKAKAKAKAKArGKY465cfNbQDtB/SOq1S2PtO3n5xqp0YxhxKm3JdTNOrKUslPfmxf/AEaURKru5K/pBwJE9yQIrz9wltBW8D3gN7ydxphd7dMXgtX1B1C0lTbkQqB1j6/Ea1KpCnOnxIKzW6IwlONTJPXvO+IMed7dNpagF4+8s6hsRPrEHzG80o0I5OJU2+oq1ZZuHDf6CyOGVkSu8uSv6SVhInuTEVH9wuUFbwJcB85O4xbxd+yfSzdq7RpzRD8AEHoqNOf268rHShWg5U1ZrdEFUnSkozd09mPuNlOIti606tsojRMQrMoDWRy7qrwqi55ZK9yeJuoZou1h1wqFm1bW44pxTiQslUaSPdEDaoYi3EaStYnQvkTbvcmKpLSi4n84+6SbdN06lDgz/iyke0Skafk6TXQp8PgObirowzz8bIpPUm1cPuxpfXE9/Z/w1Rx4/wCi9S7gy/3fp9hzw+0+20pNwvOpKzC5HtI0IPdz9KrrODleC8idJTirTZD/AHYfvXltWiuzZQYW/AJPcgHT+Z056OFCjFSqat8iniSqycYaJcx+eGjGl3dBX0u0G/hEVX+4/wCqt4E+B/2dxLAbi5RcuW1woOBKM6HIgqTMaxpStGm4KpBW6o8pSmpuEte8irUvnFFW5uni2gZ90ydEnKfZiPajwq+Sh+3z5Vd6Faz8bLmdiY4ox82+RppOd93RCeQ1iT57DuPSqKFDiXlLSKLa1bJZR1bE7bh15ac1xdvlw7hpQQhPcABrFeyrwTtCCt3nioyavOTv3DK9u7nDlpU4s3FsowSoDtG/Mb/bHKrIwp101FWl6MhKU6Lu3ePqW5h5K0pUkylQBBHMHUGsTTTszWmmroUrw9CgCgG+IP8AZtOL+ghSvQE1KCzSSIydotlW+TRn/wBO44dVrdOY8zAH2knzrZjn7aitkjLg17Dl1LjWE2Ca2UlQUQCUzBjUTvHjXt3ax5ZblJ+T775cXbytVFUeRUon4D0rfjfZhGCMWE9qUpMvVc83FX+Ua3CrIk7oWkjzOU/UqteClaqZcWk6Y1xh8uYKlSty23PjmSKnSio4qy7yNR5sPdk9wt+BW/6JPwrPX+LLxL6Hw4+BKVSWlFx55SMYZUhBcUGtEAgE+/zOldCjFPDNN21+xhqtqumlfQlL3HrtLalJsXJA0laCPRJJPlVMaFJu3EXqWyrVEr5BxxVdqTh7qhopSAPDPCT8TUcPFOsl3/QlXk1SbOOBLYIsWo3XKz4kn7AB5V7i5OVZ9x5ho2pol8QxBthGd1WVMxME6nwFUwhKbtEunNRV2M7HiK1ecCG3UqWZgQQTGp3HdU50KkI3a0IRrU5OyepA2f8Ar179D/lRWiX+IvH7lEf8l+Ajh/33G3lK17JJy90BKR/iV61Kp7GFVuZGHtYh9xL4hiqw4chIERChz11Ar43F9oVI1WqbaVrar1R9BRw0XBZtTrFFB7D3gQrRomVDdSRmBB56iu52XiM6g1e6tv8AmpzsbSspLQS+Tx4qsUz+KpSR4AyPjXRxsbVWZcI70kWashpCgCgErlkLQpB2UkpPgRFexdnc8aurFK4EuDbOu2b3srzZkToFaAGPEAEedb8XHiRVWOxiwz4cnTkXquebhgvFmxcJtwSXCkqISJygc1H8WeVT4csmfkQ4kc2XmVLBF/McSdZc9lt/VtR2JmUj6ynxA61uq/zUVKO63MlL+Kq4vZ7F8rnG4pnHt4Xezs2vadcWCoD8UDaemsHwBrdg45b1ZbIx4qWa1OO7HfFdqGsLU2NkJQn0UkVDDSzV7vncnXjlo2RKcL/gVv8Aok/CqsR8WXiWUfhx8B/cXCW05lqCU9VEAd29VJNuyLG0tyoYif8A3tj9F9i62w/xZeP2Mc/8hFzrCbSJxttFy0/bJUntMkxOqSdUE9NRV1JunJTa0KqiU4uCepD8AYmOyNq57LrJIynQlMz9RMelX4yn7XEjsynC1NMj3RbqxGspLikfd1ERo3Bj6WRR9cpFb0n+0fiYnb9yvA7s/wDXr36H/KivJf4i8fuex/yX4CGLH5liqbhX9C8MqlcgSAFT4EJV4T0qVP8Amw7gt0Rn/FWzvZlruMOQ6rOozKQBB0A3kRvvXCr4CnWm5VOlvA6tPEShFKPiQ/GWIBi07EHM46ns0pG5BgEx4aeJFdTAUGnHpHn4GHF1VZ9ZEjwrhpt7VttXvRmV+coyR5beVeYipxKjkiVCGSCTJeqS0KAKA4ddCUlSiAkCSSYAA3Jr1JvRHjdldldxlWHXQHavMyPdWl1KVJ8CD9RrTSVen7qfyM9R0Z+818xglpkez91l5OnatTH529W3lvwtfBlVo/8AL6oksKucPtkkNPtAqMqUXQpSj1KiZNU1I16jvJP5FtOVGC0a+YYtdYfcoyOvMqHI9qkEHqCDIpThXpu8U/ke1JUaitJojEoZSMqcWUEdO0aJA6ZiJq723q6WvmVeytFU+g+wdWHW0lD7RWr3nFupUtXmT8KrqLEVNHF26WJ0+DDZq/ie46/ZXSAhd4lKQZIQ6gBXSZmYpSjWpO6h6Co6VRWcvUYMWtmhISjEnEpGwFwiB4aaVY5VW7umvkQUaaVlU9ThVhYKWhTl+pzKoKAW+giQZ6V7nrpNKFvIONFvWd/ML2wsHXi6q+OeZBDzYy9ANNAK8hOvGOVQ08DyUaUpZnP1Fii1/wDlHf8A9CP3V5/J/wAS+RL+P/k9RfAVWFoXCi6QouRmK3UE6T+81Grx6trx27iVJ0ad7S37wxcYbcKC1PtpcGziHQlQ6azr50p/uKasou3Ro8qcCbu3r4jfO1EHFlZemdmf1ss1K0t+F9SPs/8AL9BzhKsNtyVIfaK1buLdClmd9SdPKoVFiKmji7dLE6bow1T163GbNtYpf7cX57SZJLzeo09k6bQAIqxyrOGTh6eBBKkpZs+viTN9i1g8gtuPMqSdwXE+u+h76ojSrQeaKdy6VSlJWbRCtNWzYysYmptHJHaNrA8MwkVe3UlrOld+ZQlCOkall5DnDBhzLnam5Q67/vHHUqUPDkPSo1OPNZctl0SJw4MXmzXfeyz2d426nM2tK0zEpIIkbjSskoyi7SVjTGSkrpi9RJBQBQEbxH+B3H6Jf+E1ZR+JHxK6vuPwMWr6A4oV4ehQ8CgFUWqynMEKKZIkAkeyMyvQamvMyva5LK7XEq9IhQBQBQBQBQBQBQBQBQBQBQBQBQGo/Jt+Bf8A2L+yuRjvi+R1MH8MtVYzUFAFAR3Ef4Hcfol/4TVlH4kfErq+4/AxWu+cUKAKAdYZh67h1LTYlR58kjmo9wqFSoqcczJwg5vKjXLbBGWmQjLKUoKTPMEysn84jXu0riSqylK51o0oxjYx65WFLWREFRIjaCSRXdirJI471YlXp4FAFAKW7ClqCUiSf5nwqqvXp0KbqVHZIsp0pVZqEN2SWK4R2LaVBUmYV012j4Vxey+23jMRKm42Vrx8t7/O50cb2csPSjNO75kTXfOUFAFAdIQSQAJJMAd9RnOMIuUnZLdkoxcmklqx3iWGqZyyQcw5cjzFc7s7tSljXNQVsvXmuTNeLwU8Nlzc/r0GVdMxBQBQGofJt+BH9Kr7K5GO+L5HUwfwy11jNQUAUBHcRD/0lx+iX/hNW0fiR8Sur7j8DIrTCnnWVuoTmQ2YVG+06Dc6V2pVYRkot7nIjTlKOZch7wjbsuXSW3m1LzyBCiAkgEkkDU7darxMpxhmg7WLKCi55ZK5Ir4IeN0ptIKWQrR0wfYOsDqobeVVfvYKnm59Cz9rLPZbdTRMLwtq3QENJCRzPM95O5NcypUlN3kzoQhGCsiE48xkM25bB++OjKANwn8ZXpp4mtGEouc8z2RTiqqhG3NmV12DlBQBQBQFg4UbH3xXPQeA3P1/Cvkv1TVmuHT/APl3fmrff1O92JCN5y56I74ouhlDY3Jk9wG3891U/pjCSdSWIa0Ssu9vf5FnbNdZFSW97vyK5X2Z86SeHYSXmyoKggxBGh068t64naPbSwVeNOULpq909d+lv7OlhOzniKTmpWaZHutlKilQggwRXXpVYVYKpB3T2/PqYJwlCTjJaonOF7UEqcPL2U+mp+Ar5f8AU+LlFRw8dnq/6X9na7GoJuVV8tF9xxxSodkkc8+noZrH+mE3iZtbZf7VvoaO2mlRiu/+mVivuD5oKAKA1D5NvwI/pVfZXIx3xfI6mD+GWusZqCgCgGOOibV8f8pf+E1ZS9+PiQqe4zF7S6W2oKbWpB6pJH/mu9KMZK0kcaMnHVMv/BuKsXDsuttpugNFgAdoIgn86Nx/I5mKpTpxtF+z06G/D1Izeq9ou1YDaV/GOMLdjQK7RckZUEGCOp2GtaaWEqVO7xM9TEwh3mZYxiS7h5Tq/wAY6JkkJHJI/nea61OmqcVFHMqTc5XYyqwgFAFD0KHgow+pBJSopJEaGKprYelXSVWKkl1VyynVnTd4O3gcKUSZJknmatjFRSilZIg3d3Z5Xp4WfhZX3pY6L+IFfEfqiLWIhLrH6Nn0vYr/AIZLo/qkR/EyAHgeqRPkSK636Zm3hHF8pO3nZmDtiCVdNc0GCYqllKkrBgmRAnlB+yvO2ux6uMqRqUmrpWd9O9HvZ2Phh4yjO+uug1xXEC8uYhI0SPiT3mt/ZfZscDScb3k939Eu5GXG4x4md7WS2QzArp3S1ZjRN2PDxUJcJT+SN/M8vCvl8d+pYU5ZMPHN3vby6+J2sN2PKazVXbuW4zxjDexUIJKVbE8iNxXR7I7UWOg8ytKO/h1MePwX7aSs7xf5Y0D5NvwI/pVfZTHfF8i3B/DLXWM1BQBQDbEkSy4OqFD+6alB2kiM/dZhidh4V9EzhrYUacKVBSSUqBkEGCD1qLSasz1OzujV+C8Teubcrdy6LypIESABJOu8zt0ri4qlCnO0Tq4epKcbyPcb4St7iVZezcOudI3PUjZXx769pYqpT03XQVMNCeuzMyxrC12zxaWQSACCDoQdj3bbV1qVVVI5kc2pTcJWYxqwrJjh/DkuFSliUjQDqf8AsPjXzvb/AGpPDRjSou0nq30S+51+y8FGs3Oorpaef/g0xizDTpSPdIkeHT1rf2RjpYzDKpL3lo/v5oy4/DLD1nGO26PH8OUlht/dDhUn81aSRlPiBINb1UTm4c0ZXBqKlyYzqwgWDhqzSUqWoA65RImBGvxr5H9S42pCcKFOTWl3bTw+W53ux8NGUZVZK/Jf2RWK24beWkbbjwImK73ZWKlicJCpLfZ+Kdr+ZzMbRVGvKC25eep1heIFlRMSk7iY8CKj2p2ZDHU1Fu0ls/HdNdGe4LGSw020rp7o8xa97ZzMAQIAAO/f9dOysC8Fh+FJ3d220MdiViKudaKwzrpGMKAneGGEFSlGCsbDoOau/p3edfLfqbEV4QjTirQlu+v/AF/N/I7fY1KnKTm37S2X9/m3mWOviz6Ih+J3QGgkxmUoR4Dc/Z519F+mqM5Yp1F7sU7+ey/vyOT2xUiqOR7t/jLT8m6Isp6uLPwH2V9Jjvi+RzMH8MtVYzUFAFAeKTIIPOgMKumC24tB3Qop9DFfRRlmSZwmrOwlXoNE4J4jtm7ZDLiw2tJPvSAZUSDO3OuXisPUlUckro6GHrwUMrdiSxLjW1bRKF9osiUpSDvyBMQn491VQwdST1VkWTxVOK0d2Znil+t91Tqzqo+g5JHcBXWpwUIqKObObnLMxrUyBa+GljsI5hRnzMj6q+B/UcJrG3a0aVvJfc+o7IlH9tbmm7/Mhcdug48cpkJGUHrzP1n6q+m7Cwk8NhEqis5Nu3Tp6I4/addVq7y7LQsXBLAuba6tlbeypJ+ioggH1SD61pxcuHUjURDDpThKDKg+ypClIUIUklJHQjQ1ui01dGNpp2ZOcO36EoUhagmDIkwCOfwr5L9Q9nV6taNWlFyTVnbkd7snF04U3CbtzInFLkOOqUNjoPACB+/zrv8AZmFlhcLClLfd+LdzlYysq1eU1ty8hrW8ygDQBQBQHqVEGQSD1Bg1GUIzTjJXT5PY9UnF3Tsx2MVeAjtFfV8awPsjAt34S/PM1rH4lK2d+g1ccKjKiSepMmt1OnCnHLBJLolYyznKbzSd33mu8FMZLFkdU5v1iVfbXHxUr1ZHVw6tTROVnLwoAoAoDL+K8OQnEiFyEPAKBBj2iIOv5yf71bKuIrwwTnQV5R69Ofnb6GJUqbxSjU2l9SGxjCizBBlJMa7g9D++odkdrrHJwkrTXya6r7DH4B4ZqUXeLI2u0c4KAKAlrUWjgyrzsL+mCXGye9PvJ8iaplxY6rVfJl0eG1ro/mjm/wADeaTnEONHZxo50HxjUedeQrQm7PdcnuJUpxV1t3PQixV5SaJ8mNipLbrxEBZCU94TMn1MeVcvHzTaj0OjgoNJyfMZ/KLgkK+coGhgORyOyV/YfKrMDW04b8iGLpWedeZR66BhO2m1KUEpBUomAAJJPhXjaSuz1K+iLhZ8MNWzPb3x291kHc8kkj3ieg0HOawyxMqkslH5myNCNOOap8it4viZfUDkQ2hMhCEJACQfAanTetVKlkW931M1Spne1hhVpWTWFYKl1sLUs6k6JG0GNSa+b7U7eqYSu6MILS2rfXXb/wBOxguzI16fElLfkjzEcCKElSDmA1II1A699Oz/ANQwxFRUq0crez5Pu7hi+yZUoudN3S3XMhq+kOOdstFakpG6iEjxJgV43ZXPUruxudqyEISgbJSEjwAgV89J3bZ3IqysK14ehQBQBQFP+UnDc9ul0DVo6/mK0Pocp9a24Gplnl6mPGQvDN0M7dvHFJCVKJSNgf5k1so4HD0ajq04JSfT808jJUxNWpBQlJtIRAnQanpWmTSV3sUpXdkTdlw8oiXFZfyRqfM7CvmMZ+padOTjh45u93S8ub9Ds4fsacleq7dy3OMZwpDKApKlSVRBjoT07qt7H7Yr42s6c4qyV7q/Vd76kO0MBTw9NTi3du2pDV9Gcgd4biTturM0spPMfinxGxqE6cZq0kThOUHeJdcCxOyvFBFxbspePPIIWe49e4/XXPrU61FXhJ2NtOpSqu0oq5eGmwkBKQAAIAAgAdK57d9WbUraA62FJKVAEEQQRIIO4Iom1qg1fQrL/AVopUjtE9yV6eUgxWtY2qjM8HTY/t8OtbBtTgSEBI9pZ9pR7pOuvQVXKpVrSy3uWKFOirmZcRY2u7dK1aIGiETokfvPM11qFFUo25nMq1XUldkalJOwJ8BOnWrJSjH3nYrUW9kc1I8JDCcULJIjMk7joeorkdq9kQx0VJO01s+vc/zQ6GBx8sM7NXi+X9okb/H0lBS2FSREmBE7+NcbA/pypCsp12sqd7Lnb+jfiu14SpuNNO768ivV9gcAsfAVh2t4lRHstDOfHZH16/2ay4yplpW6mnCwzVL9DWK4x1QoAoAoAoBK5YStCkKEpUCCOoOhr1Nxd0eNJqzMVxfD1W7y2lbpOh6pOqT5iu/SqKpBSRxakHCTix7wu0kuKJ3SnTz3P89a+e/U1acMPGEdpPXyWi8/6Or2NThKq5PdLQsyiAJOg6mviIxcnaKu+iPpG0ldlTx3EA6sBPuJ2PU8zX3/AGH2bLCUnKp78uXRLZf2z5btLGKvNKHur1Iyu4cwcGxcyZ8hCep+Mb1j/f4Z1uCprN0/NPU0ftayp8TLp1G4NbCg1LgXHzcNFtwy62BJ+knkrx5H/vXHxdBU5Xjszp4atnjZ7otNZDUFAZv8pWJFTyWAfZQMyh1Urb0T/irqYGnaLn1ObjJ3lkKZW8xk1wsR2quuTT1E183+p4t4aD5KX9Ox2OxWlWku7+x1j+GApLiBBGqgOY5nxFc/sDtWcaiw1V3i/d7n08H6M19qYGLg60FZrfvX3K3X2h84FAFAarwFhPYWoWoQt2FHuT+IPQz51xsZVz1LLZHVwtPJC73ZZqymkKAKAKAKAKAqHyg4H2rXbIHttj2o3Ujc+Y39a24OtkllezMmKpZlmW6M1QsgykkHqCQfqrqVKcKiyzSa6NXOdGUou8XZnTr61e8pSvFRNV0sPRpfDgl4JL6Ep1ak/ek34tidXFZJYBahx72tQkZo6mdP57q4vb2MlhsL7Gjk7X6aO50ezKEa1f2tlqWq6ICFlW2Uz4RXweFUnWgob3VvG59PWcVTk5bWZQxX6u9z4dE5wVclF81H45KD4KH7wD5VmxcVKky/DStURr9cQ64UBivEdx2l2+vq4R5J9kfUK71COWnFHGrSvNsjqtKhW1uC2sLTuD69RVGKw0MTRlSns/y/kW0a0qM1OO6LC9jjS2ljUKKSMpB3IjcaV8fS/T+LpYqD0cVJO6a2Tvtud+fatCpRktU2npb+9is19wfNhXgJ3g7BPnVwMw+9twpff9FHnHoDWbE1uHDTdmjD0s8tdka6BXFOse0AUAUAUAUAUB4RQGVca8O/Nne0QPvKzp+Qrmnw5j0rsYSvxI5XuvU5eIo5HdbFarWZQoB3hl6WV5okEQR1Fc/tPALG0eG3Zp3T7/sa8Hinh6me11zHOKYyXRlSMqefU+Pd3Vi7L7Dhg5cSbzT5dF4d/eacb2lLERyRVo+rIuu6csluFPw63/SD4GqcR8KXgXUPiRNlrhHYOXFQCegmvVqzx7GELXJJ6kn1M19ElZWOG3d3OaHgUAUAUA4sLJbziW2xKlGB3dSe4VGc1COaRKMXKWVGxYDhKLVlLadealc1KO5/nlXCq1XUlmZ2KVNU42RI1WWBQBQBQBQBQBQBQCF7aIdbU24MyVCCKlGTi7ojKKkrMyLiTAl2juUyW1e4vqOh6KH/AHrtUK6qx7+Zya1F05W5ERV5SFAFAFATHB6JvmPz59Ek1RiXalIuw6vUibHXDOwN8QB7JyN8iv8ACalD3kRlszC07CvojhnteAKAKAVtbdbi0oQkqUowAOf89a8lJRV3sSjFt2Rq/CfDibRuTCnVD21dPyU9w+uuLiMQ6su46tCiqa7yfrOXhQBQBQBQBQBQBQBQBQDXEsPbfbLbiZSfUHkQeRHWpwnKEs0SM4KaszJuI+HnLRevtNk+w5G/ceh+PKuzQrxqrv6HJrUXTfcQ9XlIUAUBZPk+bzX6PyULV9Uf5qy412pGnCL+U1euMdU5WmQR1EUQZhDqMqlJ6Ej0MV9EndXOE9zmvTwKAd4Zhzlw4G2k5lc+iR1J5CoVKkaavInCDm7I1Thnhtu0Rp7Tih7Sz8B0FcaviJVX3HUo0FTXeTlUF4UAUAUAUAUAUAUAUAUAUAUAjdWyHEKQtIUlQgg7GvYycXdHkoqSszNeJ+DlsS4zK2tyN1I8fpDv3+NdWhi1P2ZaM5tbDOGsdUVQVtMgUBcfkxam5dV9FuP1lD+GsOPfsJd5swa9tvuNKrlHSCgMW4kYyXj6f+Yo/re0PjXeoSzU4s41ZWqNEbVpUWHhzhR26hR+9tfTI1V+aOfidPGs1fFRp6LVmilh5VNdkabhWFtWzeRpMDmeaj1J5muRUqSqO8jp06cYK0UPagTCgCgCgCgCgCgCgCgCgCgCgCgCgCgKpxHwW0/K2oac3OnsKPeOR7x9dbKGMlDSWqMtbCxnqtGZ1ieGO268jqCk8juFeB2NdSnUjUV46nOnTlB2kaF8nGGlu2U6oQXTI/MTon1MnzFczHVM08q5HQwkLQu+ZbqxGsKAzPjXCHHMQhpBUXEJVp3eySTsBoNTXVwtWMaN5PY5mIpt1fZW5N8O8DttQu4hxfJP4iT/AJj46d1Z62NlLSGi9S+lhVHWerLgBWI2HtAFAFAFAFAFAFAFAFAcPOZUlUEwJhIkmOQHM16ldnjdiAt+MGXCQhq4UU7hLRMeOulaZYWUd2vmULExeyfyF7fim3UsNqKmlnZLqFInwJ0qEsNUSzLVd2pJYiDdno+8kcQvQy2pxSVKCdSEJzGOZjoKqhHM7IsnLKrsibXi1pxOZtq4WNpS0SJ8Zq+WFlHRtfMpjiYy1SfyHFhxE0692OV1DmUqAcbKZAiY9ahOhKMc1013MlGtGUsutyYqkuGmJYi2wjO6rKmY6kk7JAGpJ6VOnTlN2iiE5xgrshcRx1stnt7S47E7qW0kpjqQFEj0q+FCSl7E1fxKZ1lb2ouxOYfctuNJW0QUEeyRtA0juiI8qzyi4yaluXwkpK8dhPFsUbtmi46YSDGgkknYAczXtOnKpLLE8qVI045pDi2fS4hK0GUqAII5g7VGScXZkk01dDDGsaRagKcS4Un8ZKZA6AmdJqylRdR2ViFSqqaux1h9+2+2lxtWZKtj8QehFQnBwllkShNTV0NMWx5FutCVodJXokoRmBP0QZ37qsp0XUTaa0IVKqg7NMbXHFTKHlM5HlrTEhDeaJAPI99SjhpuKldW8SLxEVLLZ3E0cXsqWUBq4K07pDRkeInSvXhZJXbXzPP3MW7WfyHmEcQtXK1toC0rQJUlacp10/nxqFShKmk3s+hOnWjNtIf3t2hptTizCUiSarjFyeVbk5SUVdnGGYg3cNJdbMpV5EHmCORBr2pBwllkeQmpxzIdVAmFAFAFAFAVHgEe1ef1g/bW3GbQ8DJhf/rxJ/GcLbuWVNrAMjQ80nkRWanUdOWZF9Smpxsyu8I4ityxfbcJK2QpEncjKY9NR5VpxNNRqqUeZnw826bT5HPA2MW7Vi2hx5tCgVSlS0g6rJGhPSpYulOVVuKbPMNUhGkk2WOyvWLhRU2pLhbMZhrBI1g946VklCcNJaXNMZQnqtbEhVZYU7jh5TL9pcFJU00olQHImIPjExPMVtwiUozhzZjxLcZRlyRL2PE1o9AS6mT+Kv2T4Qd6olhqsN0XRr057Mk7K1Q0gIbASgTAGwklRjzJquUnJ3e5ZGKirIrzrKb2+WlYzM2ycsclOrGv6qdPE1pTdGkmt5fRFDXFqWe0fqJcGOqZdfslmS0rM2eqFGftB/tGvcUlOMaq57+JHDtxbpvlsPuN/wADV+e3/wBRNV4X4nk/oWYn3PNfUiblJwy57RIPzR9ULT/u1n8Yd2/lI5Crov8AcQyv3lt3lMv4J5l7rJTiVQK7EgyDcpII5jIqKqobT8C2tvDxJtm2QgqKUgFZlRA1Uep61ncm1Zl6ilqir4F/ra9/NT8E1rrf48DLS+PMtPzdGfPlGeMuaNY3ielZLu1uRqsr3K/jQ+c3jVru22O2eHWD96QfEySK00v46bqc3ov7M9T26ihyWrGeCD5niDlt/snx2jXQHmn0kf2R1qdX+WiqnNaMhT/iquHJ7FxrEbAoAoAoAoCo8Ae9ef1g/bW3GbQ8DJhf/rxLNe3aWm1OLMJSJJ/nnWSMXJpI0ykoq7KhwXbK+Z3LyhHbFah4AHX1J9K24qS4kYrlYyYaLySk+Y84AtUKsGypCSZXqUgn3zUMZJqs0mSwsU6SuixW9o20VFCUozGVQAJMQPqrLKUpbu5pUYx2HNRJDQ3zZdLBIz5M+UjdJMT0OtSySy5uRHPHNl5kdf8ACdo8DLQST+Mj2T9Wh8xV0MVVhsyqWHpy5ETw1dm2ZvUKUVt2qjkUegSTl9Y076urwVSUGlrIqoydOMk3pEluDrQt2iCr33SXVnqpZzfCBVGJlmqNLZafItw8bQTe71+ZHcUDsL20uRoFK7Ffgrb0k+gq2h7dKdPzRXW9ipGfkx9xv+Bq/SN/9RNV4T4nk/oWYn4fy+pK4hZIeaU2sSlQg93QjvG/lVMJuElJFs4qUbMoNo840/b2TslTN0lSFclNkKj4iPEjlXSkoyjKrHmtfEwRbjKNOXJ+hpFcs6JUcC/1te/mp+Ca21v8eBkpfHmWxaoEnYViNZXuDUlxL1yre4dJHc2glKB6TWnEu2WmuS9eZnw6veb5v/8ABDj1ooQzcp963dSf7KiAR6gVLCO7dN7NEcUrJTXIs7LgUkKGxAI8CJFZWrOxpTurndeHoUAUAm+lRSQk5VEGFRMHkY516rX1PHtoVnDeFn2Cst3ZBWZVLKCCeup03rVPEwnbNDbvM0KE4XtLfuFl8LF1QN1cOPgGQiEoRPeE71FYnKrU4pd/M9/b5necmyXxCzUtkttr7KRlkJBhOxAG22lUwklLNJXLpxbjZaELhfDdxbo7Nq7IRMwWUGCd4k1oqYiFR3lDXxKYUJwVoy9BY4A8t5px66U4ltQUEBtKEkjYmD161HjQUWoxtfnc94MnJOUtiw1mNBFYzgiXyhYWpt1v3HERI6gg6Edxq2lWcLq10+RVUpKet7PqNjh18oZVXaQPpIYAX6lRSD3xU+JRWqh6kclV6OXoc3vDKTafNmlltKlStRGdS+Zkk7kxr3RSGIaqZ5K/Q8lQvDImSuGWy22koWvOUiM2XLIG2k9KqnJSk2lYuhFxjZu5HcT4Cq7CE9r2aEnNAQCSrkZnSATVtCsqTbtcqrUnUsr2DF8EduGUNF/LEFZDY9tQIKTv7OomKUq0YTcsvqKlKU4qNyWtW1JQkLVnUBqqAmT1gbVRJpvQuimlqMMWwVLzzDs5VsrzTHvJ5p9YNW06rhGUeTK50lKSl0JQ1SWlew3h5xq6VcG4zFz3x2aRmHIb6RpWmdeMqahl27zPCi4zcr79xL4raqdZW2leQqEZomAd9PCRVNOSjJNq5bOLlFpOw34fwxdsyGlOdoE+77ATA6bmalWqKpLMlYjSpuEct7nPEWFKumeyDnZpJ9r2QrMBqBvpqBXtGqqcs1rirTdSOW4vg1kphlDal9pkEBWXL7I90b8hpNQqTU5OSVrkqcXGKTdx9UCYUAUBy5OU5YzRpO08p7qK3MMqeEYzfXC3UpTbjslZFE9pBVrtHhW2pSo00m76+Bkp1as21pp4jm6xy5tvauWElqdXGVFWXvKVAGKhGjTqaU5a9GSdWcNZrTqifaukKbDiVAoIzBU6R1mszi07PcvUk1dbFftsauLtSvmiEJaSY7Z3Mcx55Uj7TWmVGFJfyPXoihVZ1H7C06s9u8WurSFXCEOMzBcZCgpE8ygzI8DSNKnV0g7Po/uJVKlPWauuqJHFb9YtVPMFCoTn9qcpQASYjnVVOCdTJO5ZObyZokXhOI39wyl1ItkhUwFdpOhI1iY2q6pCjTlld/QrhOrOOZW9RTDuIXfnItrppKHFCUKQSUK0nnqNj6V5OhHJxKbuvUQrSz5JqzH2P44m2SkZStxww22ndR+wSRr31XRouo3yS3ZZVqqHe3shsgYiU5ptkn/dlLh8iufgKk3QWmr79PoQ/mtfTwO8Gx4uuKYeR2T6NSiZCh9JJ5ivKtHLHPF3j+bntOtmeWSsxuze4g445kaZQ2lakpLucFQBiYHhvpU5QoRSu233HinWk3ZK3eNcIxq+uC8EJtgWl5Dm7TVWu0TppU6lGjTte+vgQp1as72tp4ij2NXqLd5bjTaFsq1BzZVoI3SZ1M14qVKU0ottM9dWqoNtaoXw67v3mkOAWyQtIUAe0mDtMVGpGjCTjrp4EoSqyipaeo4sLq8JeQ622laUgtrTnLapnQ89IGnfUJxpKzi3bn1JRlU1Ul4CHCeMP3QcU4ltKUKKBlzSVDfcxFSxNKFNpRvqRoVJVLtkjjuKC3ZK4zLJCUIG61q0SmqqVPPK3zLKtTJG/MR4axkXTOYjKtJyrT9FQ+ypV6XDlblyZ5Rq8SN+fMl6pLQoAoAoAoCp8D/0t9/WD8TWzF+7DwMuG96fiWe5ZStCkKEpUCCOoOhrIm07o0tJqzMytb5aMIuG50S92YP5KoKh56+tdaVNPExfdc5im1Qku+xoWA2wbtmUJ2CE+pEk+ZNcyrJym2zoUoqMEkOb63DjS0KEhSSD4EVGLakmiUkmmmUrhd8qwi4SfxEupHgUZvio1uxCSxMX1sY6LboSXiOOGuIWmbFpJQ6tSEkqyNLUB7RPvRl276jXoSnVbulfqyVGtGNNb/IVwRlV7cpvl5UtoBS0gHMrSQSo8jqdO8eflWSowdFb8z2mnVnxXtyE7X77jbubUMtQgdDCNf76q9l7OFVubPI+1iHfki51hNhTeNvvd3YvJ0V2mQ96SpOnoVDzrdhfapzi9rGPE6ThJdS5VhNhUeBP6W+/rCviqtuL92n4GTC7z8SU4y/ALj8z7RVOG+NEtxHw2R+BYo8m1ZCbR1YDaQFBbQCgBuJVNWVqcHUk3NL5ldKclBey/QnMHu1ushbjZaUSoFB3EKIHqAD51RUioytF3L6cnKN2rED8nX9C/wD1hfwFaMb70fBGfCe6/EcfhOJdW7RPkXnP4Uj66j8Oj3y+iJe/W7o/UaFPzTFRGjV2Nenap/eT/fqfxcP3x+hH4dful9S31iNYUAUAUB4TQFN4JvGw7egrSJfKhKgJEnUdRW7FQk4wsuRjw8o5p68ySx7iZppJQ0oOvq0QhBzHMdiY2iqqWHlJ3lou8sq14xVo6sY2fCihhi2FR2rntnoF6FInwAB86sliv51NbIhHDvguPNjvhDGAtoMunI+0MikK0UQNAoDnpFQxNK0s0dUydCpeOWW6F+JccSy2UIOd9Yyttp1VJ0BgawKjQoucrvRLdntaqoqy35IY22GfNMKdQsgKLTila6ZlJMD0geVWSqcXEJrqQUOHQaY84IIOHsjQwCD+srQ1Xi1/NInhvhIibBxNjiKmMwDL4zpE+4vp3TBH6tXTTrUVPmimLVKs48md42g2l+m8gllxOR0gTl2GY92ifQ9aUmqtF0ua1R7UXDqqpye5am71tSM4cQUROYKER41jcZJ2salJNXuVRxX3QvmlI1t7YyXOS1yDCeuqR6HqK2L+Ci7+9Ll0Mvxqia91FyJrCbCocBOAu3sEa3BI13Eq18K3YxPLDwMeFesvEleNFgWL8kCUQO8yNKowq/miW4h/xsOGL1o2bHto0bSCMw0IEEb0rwlxZacxRlHhrUcjGmC92KVhS8pUcpBCQI947DfaocGajmtoT4sc2W+pXuA7pKLa5UVCEurUdRtAM1qxkW5xXcjPhZJQk+8kuBkza9qTK3nFuK8VKOnkAKqxWlTL00LMNrDN11G/yhIAtUuggLacStPWZgges+VSwT/ky8miOL9y/QsVlcBxtC0mQpIUPMTWWUXGTTNEZZkmhevCQUAUBy4gKBSQCCIIOxB3FE7bBq5G/wCjtp/w7X6iat49T/ZlXBp/6odWmHMtf0baEfmpA+AqMqkpe87k4wjHZDqoEhjfYQw9HatIWRsSBPrvU4VZw912ISpxl7yCxwhhkktNIQTzA19d69nVnP3ncRpxjshe7s23U5XEJWmZhQBEjY1CMnF3TPZRUlZnNnYNMghpCUAmSEgCT1r2U5S1k7iMVHZCNxgtu4oqWy2pR3JQCTpGvlUlVnFWTZF0oN3aHhbERAiIiNI6VX3k7EWeGbQmfm7czPu6em1XfuKv+xVwKf8AqSjTSUgJSAkDYAQB5VU227stSS2B1sKSUqAIIIIOxB0IrxOx61fQa2mEMNKzNtIQqIlKQDHSpyqzkrSZCNOMXdIVvbFt4AOoSsAyAoAweteRnKOsXY9lFS3Qz/0dtP8Ah2v1E/uqfHq/7Mhwaf8AqhRrBLZIUEstgKGVUIGqTuD3V461R7yZ6qUFsgRgdsAoBhsBQhQCBqAZAPnR1qj3kxwodBeyw9pkENISgEyQkASetRlOUvedyUYRjsjy9w9p6O1bSuNswBjrSM5R912EoRl7yFLS1Q0kIbSEpGyUiAJ1NeSk5O7PYxUVZC1eHoUAUByswD4V5J2TZ6tyMYcUG85zyG59ogpJidprm05zjS4kr6Rvq9GaJRi5ZVbfzFHLhwZvd9lGc6Hv9nfu3+qrJVq0cydtFfn36em/oRjCDtvq7f8Ao7eWQgkCTG1apzkqeaK16FUUnJJvQapfJKNQZWdgpMQknUTvPI1mjVcnHVPXvWyfL7ljha/LT+zxm4cVk90Z0k7HSI79ZkdK8p1q08u3tK/PS1vne/l3nsoQV+46buVqyxlEozGQTzgc+dewrVKmXLZXV/X+xKEY3v1sJLuCoFXVtOkndSv51quVZyTmucV6skoJPL3v0HSHFKJiAkKjUEkxud9Na1RnOUm42snbv03KnGKWu7G7b6ijSB7Gckyd5gbzyPPSs8as3Tsul3e/O+n49CyUEpa9bHJuVIQmDJShJIgkzHM8qjx506as72S6v5vke8NSk79Wd3bqiFRAAUE85JJEx0ianXqTlGVtEml33dtvmRpxSav4nQu1FeiSU5svunrBVm20PKpLETc7RWl7bPwbvt5HjppLV62uK3S1SgJIEq1kToAT17qsrSmnFQe7/ojBKzbEy+r2zKQEmBIOpgRz6mIqDqz9ptpJac+7+yWSOi1uxJx9SkkcwtABgp3IJ0mdqqnVnOLjzzR1s10exOMEnfufeKG5UJBIzBUTlJnSdBMzr1qzjyV4tq6dtnrpfRdSHDWjW1v/AA4TcFWQnT35iRITpt6VWqrnlb/7d22mxLIldLu9QtnlJSkKI/o80mdIjc8969o1ZwglNr3b317t+onCLk2uofO1wvYkBMSkpkqMRBM+ffT9zUtLqrW0a3dvxjhRuvPn0H7QMe1E92lboZre1uUO19DupHgUAUBy4iQR1EVGUVJNPmep2dxv8yTBEqIIj3jtVH7aLi4tu1rbk+K73OnLUKzTPtCDryH/AJqU8PCWa/8A9KzPFUatbkdutZhEkeBg6VOdNSVncjGVncTFonTeddZ3J0J9KgsPFO+vP1JcRnqbUCIn2U5Rry0/cKRw8U01yVl4fiDqN3vz1ERY+1uQkICRCjMazP1elUrCrN3WSWuvmTdXTvvcVVZpM765dj9HUVbLDQfp6bEFUkvX13PTaiSRInWAdJIiYr3gRu3rr3+ozu1jlVikiNYy5dCRKehqMsLTccutrW35HqqyvfzBdik9dYmCdY2NJYaEt76259Ngqskers0kzruFROkjYx5CvZYaEnd33T35rmFUklY9FsAZE7zE6T1ipKhFSur9bcrnmdtWOn2AqJnToY7jXtSkqlr8jyMnHY5+apyka6nNvrMzI86j+3jlcerv5nvEd7nBsU/le9mnMfeAgGo/tYd+99+Z7xZf0dfNEwN5BmZ1k761L9vGy3ve97667nnEZ4LFIEaxChvyUZVUVhYJW12a367nvFl9PQ6VaJO8+7l35fvqTw8Hv0seKpL+zn5knXVUkgkzuUmRUf2sHdtvW3Ppse8WX19R1WkrCgCgCgCgCgCgCgCgCgCgGN3fFDrKAgEOlQzZoy5U5to10HWpxheLd9iEp2klbc8xC/La2UhGYOrKZzRlhJVMQZ0Sfqr2EMyb6Cc8rS6iVlia3QhaWgWlnRQcBUByUU5Y8gSRXsqajdN6ru/PoRjUcrNLTxGn+kCwyt5TI7NC1JVDsq9hZQSE5BOo0E61ZwFmUb6vu6+ZDjO2a2i7/wDweuYkpTim2UBZQAVlS8iUlQlKZyklUaxGkiqlBKN5O1/Msztu0UdWuKpUhwrGRTU9okmcsDNM8wU6g0lTaatrfYRqJp35bhhOJdslUoLa0KhSCZIkSg+aSD5kcqVKeR9UKc8yJCqywKAKAKAKA8mgPaAKAKAKAKAbXVkhyM06bQtSfgRUozcdiMop7iH3Ha6K/aufxVLiy/EvsR4UfxsPuO10V+1c/ipxZfiX2HCj+Nh9x2uiv2rn8VOLL8S+w4UfxsPuO10V+1c/ipxZfiX2HCj+NnTeFNpIICpBkffHD9RVBrx1JP8A/EeqnFDbF5D9uoIWoIUsqKUlUAoIH1mp07ZZK/5cjU96LG9+8tx23KWnIQ6SSpMDVpaZ6gZlATHPuqUEoxkm1qv7IyblKNk9/wCht8yTmQpllxh7OkrCcyW4zAuZv9msETtqZG1TzuzUmmvXu70QyK6cVZ+n2Y1bsZZcBZe7btXVtHUBJU4pTagScidwT5yKk5+0tVayv8te8ioey9He7t89CTsEuW7jhdSVh3KvO2kqhwNpQtJA1AlMg7axVU3Goll5fS+hZC8JPNzEFWrilqWpCgLh5sKTAJS02N1a6ZiII5BXjUs0Ukk9k/m/seWk3drd+iJBTak3oUlKsrjULUBoFIVLc98KWPSqk06Vm9n9dyyzVS9t0O7nD0OGVBUxGi1p+oEVCM3Hb+ibgnuJfcdror9q5/FUuLL8S+xHhR/Gw+47XRX7Vz+KnFl+JfYcKP42H3Ha6K/aufxU4svxL7DhR/Gw+47XRX7Vz+KnFl+JfYcKP42KW+HNoVmSFT3rWfqKoryU5S0f0R6oJPQeVAmFAFAFAFAFAFAFAFAFAFAeRQBFAEUARQBFAEUARQHtAFAFAFAFAFAFAFAFAFAFAF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AutoShape 10" descr="data:image/jpeg;base64,/9j/4AAQSkZJRgABAQAAAQABAAD/2wCEAAkGBxMSEBQUExQWFhUWFh0ZGRcXFRcYGhgYGhgcGhYYHx0eHCggGyAlGxgYIjEhJiksLi4uFx8zODMsNygtLisBCgoKDg0OGxAQGzAmICQ0NDQvLi8sLCwuLzQsLCwsLywvLCwsLCwsLCwsLCwsLCwsLCwsLCwsLCwsLCwsLCwsLP/AABEIAREAuQMBEQACEQEDEQH/xAAbAAABBQEBAAAAAAAAAAAAAAAAAwQFBgcCAf/EAE0QAAEDAgQDBQMFDAYJBQAAAAECAxEABAUSITEGQVETYXGBkSIysQcUUqHBFSM0QmJyc5KT0dLwM3SCorLCFjVDU1Rjs+HxJCVVg5T/xAAbAQEAAwEBAQEAAAAAAAAAAAAAAgMEBQEGB//EADYRAAIBAgQDBQcEAgMBAQAAAAABAgMRBBIhMRNBUQVhcYGhIjIzkbHR8AYUI8E0UlNi4ULx/9oADAMBAAIRAxEAPwDcaAKAKAKAKAKAKAKAKAKAKAKAKAKAKAKAKAKAKAKAKAKAKAKAKAKAKAKAKAKAKAKAKAKAKATfdCEqUdkgkwJMASdK9Su7HjdlcheHRdOFTz6ylK57NiEjIk7FWkzHKeZ8BfW4cfZgtt2U0s79qT8ET1Zy8KAKAKAKAKAKAKAKAKAKAKAKArGKY465cfNbQDtB/SOq1S2PtO3n5xqp0YxhxKm3JdTNOrKUslPfmxf/AEaURKru5K/pBwJE9yQIrz9wltBW8D3gN7ydxphd7dMXgtX1B1C0lTbkQqB1j6/Ea1KpCnOnxIKzW6IwlONTJPXvO+IMed7dNpagF4+8s6hsRPrEHzG80o0I5OJU2+oq1ZZuHDf6CyOGVkSu8uSv6SVhInuTEVH9wuUFbwJcB85O4xbxd+yfSzdq7RpzRD8AEHoqNOf268rHShWg5U1ZrdEFUnSkozd09mPuNlOIti606tsojRMQrMoDWRy7qrwqi55ZK9yeJuoZou1h1wqFm1bW44pxTiQslUaSPdEDaoYi3EaStYnQvkTbvcmKpLSi4n84+6SbdN06lDgz/iyke0Skafk6TXQp8PgObirowzz8bIpPUm1cPuxpfXE9/Z/w1Rx4/wCi9S7gy/3fp9hzw+0+20pNwvOpKzC5HtI0IPdz9KrrODleC8idJTirTZD/AHYfvXltWiuzZQYW/AJPcgHT+Z056OFCjFSqat8iniSqycYaJcx+eGjGl3dBX0u0G/hEVX+4/wCqt4E+B/2dxLAbi5RcuW1woOBKM6HIgqTMaxpStGm4KpBW6o8pSmpuEte8irUvnFFW5uni2gZ90ydEnKfZiPajwq+Sh+3z5Vd6Faz8bLmdiY4ox82+RppOd93RCeQ1iT57DuPSqKFDiXlLSKLa1bJZR1bE7bh15ac1xdvlw7hpQQhPcABrFeyrwTtCCt3nioyavOTv3DK9u7nDlpU4s3FsowSoDtG/Mb/bHKrIwp101FWl6MhKU6Lu3ePqW5h5K0pUkylQBBHMHUGsTTTszWmmroUrw9CgCgG+IP8AZtOL+ghSvQE1KCzSSIydotlW+TRn/wBO44dVrdOY8zAH2knzrZjn7aitkjLg17Dl1LjWE2Ca2UlQUQCUzBjUTvHjXt3ax5ZblJ+T775cXbytVFUeRUon4D0rfjfZhGCMWE9qUpMvVc83FX+Ua3CrIk7oWkjzOU/UqteClaqZcWk6Y1xh8uYKlSty23PjmSKnSio4qy7yNR5sPdk9wt+BW/6JPwrPX+LLxL6Hw4+BKVSWlFx55SMYZUhBcUGtEAgE+/zOldCjFPDNN21+xhqtqumlfQlL3HrtLalJsXJA0laCPRJJPlVMaFJu3EXqWyrVEr5BxxVdqTh7qhopSAPDPCT8TUcPFOsl3/QlXk1SbOOBLYIsWo3XKz4kn7AB5V7i5OVZ9x5ho2pol8QxBthGd1WVMxME6nwFUwhKbtEunNRV2M7HiK1ecCG3UqWZgQQTGp3HdU50KkI3a0IRrU5OyepA2f8Ar179D/lRWiX+IvH7lEf8l+Ajh/33G3lK17JJy90BKR/iV61Kp7GFVuZGHtYh9xL4hiqw4chIERChz11Ar43F9oVI1WqbaVrar1R9BRw0XBZtTrFFB7D3gQrRomVDdSRmBB56iu52XiM6g1e6tv8AmpzsbSspLQS+Tx4qsUz+KpSR4AyPjXRxsbVWZcI70kWashpCgCgErlkLQpB2UkpPgRFexdnc8aurFK4EuDbOu2b3srzZkToFaAGPEAEedb8XHiRVWOxiwz4cnTkXquebhgvFmxcJtwSXCkqISJygc1H8WeVT4csmfkQ4kc2XmVLBF/McSdZc9lt/VtR2JmUj6ynxA61uq/zUVKO63MlL+Kq4vZ7F8rnG4pnHt4Xezs2vadcWCoD8UDaemsHwBrdg45b1ZbIx4qWa1OO7HfFdqGsLU2NkJQn0UkVDDSzV7vncnXjlo2RKcL/gVv8Aok/CqsR8WXiWUfhx8B/cXCW05lqCU9VEAd29VJNuyLG0tyoYif8A3tj9F9i62w/xZeP2Mc/8hFzrCbSJxttFy0/bJUntMkxOqSdUE9NRV1JunJTa0KqiU4uCepD8AYmOyNq57LrJIynQlMz9RMelX4yn7XEjsynC1NMj3RbqxGspLikfd1ERo3Bj6WRR9cpFb0n+0fiYnb9yvA7s/wDXr36H/KivJf4i8fuex/yX4CGLH5liqbhX9C8MqlcgSAFT4EJV4T0qVP8Amw7gt0Rn/FWzvZlruMOQ6rOozKQBB0A3kRvvXCr4CnWm5VOlvA6tPEShFKPiQ/GWIBi07EHM46ns0pG5BgEx4aeJFdTAUGnHpHn4GHF1VZ9ZEjwrhpt7VttXvRmV+coyR5beVeYipxKjkiVCGSCTJeqS0KAKA4ddCUlSiAkCSSYAA3Jr1JvRHjdldldxlWHXQHavMyPdWl1KVJ8CD9RrTSVen7qfyM9R0Z+818xglpkez91l5OnatTH529W3lvwtfBlVo/8AL6oksKucPtkkNPtAqMqUXQpSj1KiZNU1I16jvJP5FtOVGC0a+YYtdYfcoyOvMqHI9qkEHqCDIpThXpu8U/ke1JUaitJojEoZSMqcWUEdO0aJA6ZiJq723q6WvmVeytFU+g+wdWHW0lD7RWr3nFupUtXmT8KrqLEVNHF26WJ0+DDZq/ie46/ZXSAhd4lKQZIQ6gBXSZmYpSjWpO6h6Co6VRWcvUYMWtmhISjEnEpGwFwiB4aaVY5VW7umvkQUaaVlU9ThVhYKWhTl+pzKoKAW+giQZ6V7nrpNKFvIONFvWd/ML2wsHXi6q+OeZBDzYy9ANNAK8hOvGOVQ08DyUaUpZnP1Fii1/wDlHf8A9CP3V5/J/wAS+RL+P/k9RfAVWFoXCi6QouRmK3UE6T+81Grx6trx27iVJ0ad7S37wxcYbcKC1PtpcGziHQlQ6azr50p/uKasou3Ro8qcCbu3r4jfO1EHFlZemdmf1ss1K0t+F9SPs/8AL9BzhKsNtyVIfaK1buLdClmd9SdPKoVFiKmji7dLE6bow1T163GbNtYpf7cX57SZJLzeo09k6bQAIqxyrOGTh6eBBKkpZs+viTN9i1g8gtuPMqSdwXE+u+h76ojSrQeaKdy6VSlJWbRCtNWzYysYmptHJHaNrA8MwkVe3UlrOld+ZQlCOkall5DnDBhzLnam5Q67/vHHUqUPDkPSo1OPNZctl0SJw4MXmzXfeyz2d426nM2tK0zEpIIkbjSskoyi7SVjTGSkrpi9RJBQBQEbxH+B3H6Jf+E1ZR+JHxK6vuPwMWr6A4oV4ehQ8CgFUWqynMEKKZIkAkeyMyvQamvMyva5LK7XEq9IhQBQBQBQBQBQBQBQBQBQBQBQBQGo/Jt+Bf8A2L+yuRjvi+R1MH8MtVYzUFAFAR3Ef4Hcfol/4TVlH4kfErq+4/AxWu+cUKAKAdYZh67h1LTYlR58kjmo9wqFSoqcczJwg5vKjXLbBGWmQjLKUoKTPMEysn84jXu0riSqylK51o0oxjYx65WFLWREFRIjaCSRXdirJI471YlXp4FAFAKW7ClqCUiSf5nwqqvXp0KbqVHZIsp0pVZqEN2SWK4R2LaVBUmYV012j4Vxey+23jMRKm42Vrx8t7/O50cb2csPSjNO75kTXfOUFAFAdIQSQAJJMAd9RnOMIuUnZLdkoxcmklqx3iWGqZyyQcw5cjzFc7s7tSljXNQVsvXmuTNeLwU8Nlzc/r0GVdMxBQBQGofJt+BH9Kr7K5GO+L5HUwfwy11jNQUAUBHcRD/0lx+iX/hNW0fiR8Sur7j8DIrTCnnWVuoTmQ2YVG+06Dc6V2pVYRkot7nIjTlKOZch7wjbsuXSW3m1LzyBCiAkgEkkDU7darxMpxhmg7WLKCi55ZK5Ir4IeN0ptIKWQrR0wfYOsDqobeVVfvYKnm59Cz9rLPZbdTRMLwtq3QENJCRzPM95O5NcypUlN3kzoQhGCsiE48xkM25bB++OjKANwn8ZXpp4mtGEouc8z2RTiqqhG3NmV12DlBQBQBQFg4UbH3xXPQeA3P1/Cvkv1TVmuHT/APl3fmrff1O92JCN5y56I74ouhlDY3Jk9wG3891U/pjCSdSWIa0Ssu9vf5FnbNdZFSW97vyK5X2Z86SeHYSXmyoKggxBGh068t64naPbSwVeNOULpq909d+lv7OlhOzniKTmpWaZHutlKilQggwRXXpVYVYKpB3T2/PqYJwlCTjJaonOF7UEqcPL2U+mp+Ar5f8AU+LlFRw8dnq/6X9na7GoJuVV8tF9xxxSodkkc8+noZrH+mE3iZtbZf7VvoaO2mlRiu/+mVivuD5oKAKA1D5NvwI/pVfZXIx3xfI6mD+GWusZqCgCgGOOibV8f8pf+E1ZS9+PiQqe4zF7S6W2oKbWpB6pJH/mu9KMZK0kcaMnHVMv/BuKsXDsuttpugNFgAdoIgn86Nx/I5mKpTpxtF+z06G/D1Izeq9ou1YDaV/GOMLdjQK7RckZUEGCOp2GtaaWEqVO7xM9TEwh3mZYxiS7h5Tq/wAY6JkkJHJI/nea61OmqcVFHMqTc5XYyqwgFAFD0KHgow+pBJSopJEaGKprYelXSVWKkl1VyynVnTd4O3gcKUSZJknmatjFRSilZIg3d3Z5Xp4WfhZX3pY6L+IFfEfqiLWIhLrH6Nn0vYr/AIZLo/qkR/EyAHgeqRPkSK636Zm3hHF8pO3nZmDtiCVdNc0GCYqllKkrBgmRAnlB+yvO2ux6uMqRqUmrpWd9O9HvZ2Phh4yjO+uug1xXEC8uYhI0SPiT3mt/ZfZscDScb3k939Eu5GXG4x4md7WS2QzArp3S1ZjRN2PDxUJcJT+SN/M8vCvl8d+pYU5ZMPHN3vby6+J2sN2PKazVXbuW4zxjDexUIJKVbE8iNxXR7I7UWOg8ytKO/h1MePwX7aSs7xf5Y0D5NvwI/pVfZTHfF8i3B/DLXWM1BQBQDbEkSy4OqFD+6alB2kiM/dZhidh4V9EzhrYUacKVBSSUqBkEGCD1qLSasz1OzujV+C8Teubcrdy6LypIESABJOu8zt0ri4qlCnO0Tq4epKcbyPcb4St7iVZezcOudI3PUjZXx769pYqpT03XQVMNCeuzMyxrC12zxaWQSACCDoQdj3bbV1qVVVI5kc2pTcJWYxqwrJjh/DkuFSliUjQDqf8AsPjXzvb/AGpPDRjSou0nq30S+51+y8FGs3Oorpaef/g0xizDTpSPdIkeHT1rf2RjpYzDKpL3lo/v5oy4/DLD1nGO26PH8OUlht/dDhUn81aSRlPiBINb1UTm4c0ZXBqKlyYzqwgWDhqzSUqWoA65RImBGvxr5H9S42pCcKFOTWl3bTw+W53ux8NGUZVZK/Jf2RWK24beWkbbjwImK73ZWKlicJCpLfZ+Kdr+ZzMbRVGvKC25eep1heIFlRMSk7iY8CKj2p2ZDHU1Fu0ls/HdNdGe4LGSw020rp7o8xa97ZzMAQIAAO/f9dOysC8Fh+FJ3d220MdiViKudaKwzrpGMKAneGGEFSlGCsbDoOau/p3edfLfqbEV4QjTirQlu+v/AF/N/I7fY1KnKTm37S2X9/m3mWOviz6Ih+J3QGgkxmUoR4Dc/Z519F+mqM5Yp1F7sU7+ey/vyOT2xUiqOR7t/jLT8m6Isp6uLPwH2V9Jjvi+RzMH8MtVYzUFAFAeKTIIPOgMKumC24tB3Qop9DFfRRlmSZwmrOwlXoNE4J4jtm7ZDLiw2tJPvSAZUSDO3OuXisPUlUckro6GHrwUMrdiSxLjW1bRKF9osiUpSDvyBMQn491VQwdST1VkWTxVOK0d2Znil+t91Tqzqo+g5JHcBXWpwUIqKObObnLMxrUyBa+GljsI5hRnzMj6q+B/UcJrG3a0aVvJfc+o7IlH9tbmm7/Mhcdug48cpkJGUHrzP1n6q+m7Cwk8NhEqis5Nu3Tp6I4/addVq7y7LQsXBLAuba6tlbeypJ+ioggH1SD61pxcuHUjURDDpThKDKg+ypClIUIUklJHQjQ1ui01dGNpp2ZOcO36EoUhagmDIkwCOfwr5L9Q9nV6taNWlFyTVnbkd7snF04U3CbtzInFLkOOqUNjoPACB+/zrv8AZmFlhcLClLfd+LdzlYysq1eU1ty8hrW8ygDQBQBQHqVEGQSD1Bg1GUIzTjJXT5PY9UnF3Tsx2MVeAjtFfV8awPsjAt34S/PM1rH4lK2d+g1ccKjKiSepMmt1OnCnHLBJLolYyznKbzSd33mu8FMZLFkdU5v1iVfbXHxUr1ZHVw6tTROVnLwoAoAoDL+K8OQnEiFyEPAKBBj2iIOv5yf71bKuIrwwTnQV5R69Ofnb6GJUqbxSjU2l9SGxjCizBBlJMa7g9D++odkdrrHJwkrTXya6r7DH4B4ZqUXeLI2u0c4KAKAlrUWjgyrzsL+mCXGye9PvJ8iaplxY6rVfJl0eG1ro/mjm/wADeaTnEONHZxo50HxjUedeQrQm7PdcnuJUpxV1t3PQixV5SaJ8mNipLbrxEBZCU94TMn1MeVcvHzTaj0OjgoNJyfMZ/KLgkK+coGhgORyOyV/YfKrMDW04b8iGLpWedeZR66BhO2m1KUEpBUomAAJJPhXjaSuz1K+iLhZ8MNWzPb3x291kHc8kkj3ieg0HOawyxMqkslH5myNCNOOap8it4viZfUDkQ2hMhCEJACQfAanTetVKlkW931M1Spne1hhVpWTWFYKl1sLUs6k6JG0GNSa+b7U7eqYSu6MILS2rfXXb/wBOxguzI16fElLfkjzEcCKElSDmA1II1A699Oz/ANQwxFRUq0crez5Pu7hi+yZUoudN3S3XMhq+kOOdstFakpG6iEjxJgV43ZXPUruxudqyEISgbJSEjwAgV89J3bZ3IqysK14ehQBQBQFP+UnDc9ul0DVo6/mK0Pocp9a24Gplnl6mPGQvDN0M7dvHFJCVKJSNgf5k1so4HD0ajq04JSfT808jJUxNWpBQlJtIRAnQanpWmTSV3sUpXdkTdlw8oiXFZfyRqfM7CvmMZ+padOTjh45u93S8ub9Ds4fsacleq7dy3OMZwpDKApKlSVRBjoT07qt7H7Yr42s6c4qyV7q/Vd76kO0MBTw9NTi3du2pDV9Gcgd4biTturM0spPMfinxGxqE6cZq0kThOUHeJdcCxOyvFBFxbspePPIIWe49e4/XXPrU61FXhJ2NtOpSqu0oq5eGmwkBKQAAIAAgAdK57d9WbUraA62FJKVAEEQQRIIO4Iom1qg1fQrL/AVopUjtE9yV6eUgxWtY2qjM8HTY/t8OtbBtTgSEBI9pZ9pR7pOuvQVXKpVrSy3uWKFOirmZcRY2u7dK1aIGiETokfvPM11qFFUo25nMq1XUldkalJOwJ8BOnWrJSjH3nYrUW9kc1I8JDCcULJIjMk7joeorkdq9kQx0VJO01s+vc/zQ6GBx8sM7NXi+X9okb/H0lBS2FSREmBE7+NcbA/pypCsp12sqd7Lnb+jfiu14SpuNNO768ivV9gcAsfAVh2t4lRHstDOfHZH16/2ay4yplpW6mnCwzVL9DWK4x1QoAoAoAoBK5YStCkKEpUCCOoOhr1Nxd0eNJqzMVxfD1W7y2lbpOh6pOqT5iu/SqKpBSRxakHCTix7wu0kuKJ3SnTz3P89a+e/U1acMPGEdpPXyWi8/6Or2NThKq5PdLQsyiAJOg6mviIxcnaKu+iPpG0ldlTx3EA6sBPuJ2PU8zX3/AGH2bLCUnKp78uXRLZf2z5btLGKvNKHur1Iyu4cwcGxcyZ8hCep+Mb1j/f4Z1uCprN0/NPU0ftayp8TLp1G4NbCg1LgXHzcNFtwy62BJ+knkrx5H/vXHxdBU5Xjszp4atnjZ7otNZDUFAZv8pWJFTyWAfZQMyh1Urb0T/irqYGnaLn1ObjJ3lkKZW8xk1wsR2quuTT1E183+p4t4aD5KX9Ox2OxWlWku7+x1j+GApLiBBGqgOY5nxFc/sDtWcaiw1V3i/d7n08H6M19qYGLg60FZrfvX3K3X2h84FAFAarwFhPYWoWoQt2FHuT+IPQz51xsZVz1LLZHVwtPJC73ZZqymkKAKAKAKAKAqHyg4H2rXbIHttj2o3Ujc+Y39a24OtkllezMmKpZlmW6M1QsgykkHqCQfqrqVKcKiyzSa6NXOdGUou8XZnTr61e8pSvFRNV0sPRpfDgl4JL6Ep1ak/ek34tidXFZJYBahx72tQkZo6mdP57q4vb2MlhsL7Gjk7X6aO50ezKEa1f2tlqWq6ICFlW2Uz4RXweFUnWgob3VvG59PWcVTk5bWZQxX6u9z4dE5wVclF81H45KD4KH7wD5VmxcVKky/DStURr9cQ64UBivEdx2l2+vq4R5J9kfUK71COWnFHGrSvNsjqtKhW1uC2sLTuD69RVGKw0MTRlSns/y/kW0a0qM1OO6LC9jjS2ljUKKSMpB3IjcaV8fS/T+LpYqD0cVJO6a2Tvtud+fatCpRktU2npb+9is19wfNhXgJ3g7BPnVwMw+9twpff9FHnHoDWbE1uHDTdmjD0s8tdka6BXFOse0AUAUAUAUAUB4RQGVca8O/Nne0QPvKzp+Qrmnw5j0rsYSvxI5XuvU5eIo5HdbFarWZQoB3hl6WV5okEQR1Fc/tPALG0eG3Zp3T7/sa8Hinh6me11zHOKYyXRlSMqefU+Pd3Vi7L7Dhg5cSbzT5dF4d/eacb2lLERyRVo+rIuu6csluFPw63/SD4GqcR8KXgXUPiRNlrhHYOXFQCegmvVqzx7GELXJJ6kn1M19ElZWOG3d3OaHgUAUAUA4sLJbziW2xKlGB3dSe4VGc1COaRKMXKWVGxYDhKLVlLadealc1KO5/nlXCq1XUlmZ2KVNU42RI1WWBQBQBQBQBQBQBQCF7aIdbU24MyVCCKlGTi7ojKKkrMyLiTAl2juUyW1e4vqOh6KH/AHrtUK6qx7+Zya1F05W5ERV5SFAFAFATHB6JvmPz59Ek1RiXalIuw6vUibHXDOwN8QB7JyN8iv8ACalD3kRlszC07CvojhnteAKAKAVtbdbi0oQkqUowAOf89a8lJRV3sSjFt2Rq/CfDibRuTCnVD21dPyU9w+uuLiMQ6su46tCiqa7yfrOXhQBQBQBQBQBQBQBQBQDXEsPbfbLbiZSfUHkQeRHWpwnKEs0SM4KaszJuI+HnLRevtNk+w5G/ceh+PKuzQrxqrv6HJrUXTfcQ9XlIUAUBZPk+bzX6PyULV9Uf5qy412pGnCL+U1euMdU5WmQR1EUQZhDqMqlJ6Ej0MV9EndXOE9zmvTwKAd4Zhzlw4G2k5lc+iR1J5CoVKkaavInCDm7I1Thnhtu0Rp7Tih7Sz8B0FcaviJVX3HUo0FTXeTlUF4UAUAUAUAUAUAUAUAUAUAUAjdWyHEKQtIUlQgg7GvYycXdHkoqSszNeJ+DlsS4zK2tyN1I8fpDv3+NdWhi1P2ZaM5tbDOGsdUVQVtMgUBcfkxam5dV9FuP1lD+GsOPfsJd5swa9tvuNKrlHSCgMW4kYyXj6f+Yo/re0PjXeoSzU4s41ZWqNEbVpUWHhzhR26hR+9tfTI1V+aOfidPGs1fFRp6LVmilh5VNdkabhWFtWzeRpMDmeaj1J5muRUqSqO8jp06cYK0UPagTCgCgCgCgCgCgCgCgCgCgCgCgCgCgKpxHwW0/K2oac3OnsKPeOR7x9dbKGMlDSWqMtbCxnqtGZ1ieGO268jqCk8juFeB2NdSnUjUV46nOnTlB2kaF8nGGlu2U6oQXTI/MTon1MnzFczHVM08q5HQwkLQu+ZbqxGsKAzPjXCHHMQhpBUXEJVp3eySTsBoNTXVwtWMaN5PY5mIpt1fZW5N8O8DttQu4hxfJP4iT/AJj46d1Z62NlLSGi9S+lhVHWerLgBWI2HtAFAFAFAFAFAFAFAFAcPOZUlUEwJhIkmOQHM16ldnjdiAt+MGXCQhq4UU7hLRMeOulaZYWUd2vmULExeyfyF7fim3UsNqKmlnZLqFInwJ0qEsNUSzLVd2pJYiDdno+8kcQvQy2pxSVKCdSEJzGOZjoKqhHM7IsnLKrsibXi1pxOZtq4WNpS0SJ8Zq+WFlHRtfMpjiYy1SfyHFhxE0692OV1DmUqAcbKZAiY9ahOhKMc1013MlGtGUsutyYqkuGmJYi2wjO6rKmY6kk7JAGpJ6VOnTlN2iiE5xgrshcRx1stnt7S47E7qW0kpjqQFEj0q+FCSl7E1fxKZ1lb2ouxOYfctuNJW0QUEeyRtA0juiI8qzyi4yaluXwkpK8dhPFsUbtmi46YSDGgkknYAczXtOnKpLLE8qVI045pDi2fS4hK0GUqAII5g7VGScXZkk01dDDGsaRagKcS4Un8ZKZA6AmdJqylRdR2ViFSqqaux1h9+2+2lxtWZKtj8QehFQnBwllkShNTV0NMWx5FutCVodJXokoRmBP0QZ37qsp0XUTaa0IVKqg7NMbXHFTKHlM5HlrTEhDeaJAPI99SjhpuKldW8SLxEVLLZ3E0cXsqWUBq4K07pDRkeInSvXhZJXbXzPP3MW7WfyHmEcQtXK1toC0rQJUlacp10/nxqFShKmk3s+hOnWjNtIf3t2hptTizCUiSarjFyeVbk5SUVdnGGYg3cNJdbMpV5EHmCORBr2pBwllkeQmpxzIdVAmFAFAFAFAVHgEe1ef1g/bW3GbQ8DJhf/rxJ/GcLbuWVNrAMjQ80nkRWanUdOWZF9Smpxsyu8I4ityxfbcJK2QpEncjKY9NR5VpxNNRqqUeZnw826bT5HPA2MW7Vi2hx5tCgVSlS0g6rJGhPSpYulOVVuKbPMNUhGkk2WOyvWLhRU2pLhbMZhrBI1g946VklCcNJaXNMZQnqtbEhVZYU7jh5TL9pcFJU00olQHImIPjExPMVtwiUozhzZjxLcZRlyRL2PE1o9AS6mT+Kv2T4Qd6olhqsN0XRr057Mk7K1Q0gIbASgTAGwklRjzJquUnJ3e5ZGKirIrzrKb2+WlYzM2ycsclOrGv6qdPE1pTdGkmt5fRFDXFqWe0fqJcGOqZdfslmS0rM2eqFGftB/tGvcUlOMaq57+JHDtxbpvlsPuN/wADV+e3/wBRNV4X4nk/oWYn3PNfUiblJwy57RIPzR9ULT/u1n8Yd2/lI5Crov8AcQyv3lt3lMv4J5l7rJTiVQK7EgyDcpII5jIqKqobT8C2tvDxJtm2QgqKUgFZlRA1Uep61ncm1Zl6ilqir4F/ra9/NT8E1rrf48DLS+PMtPzdGfPlGeMuaNY3ielZLu1uRqsr3K/jQ+c3jVru22O2eHWD96QfEySK00v46bqc3ov7M9T26ihyWrGeCD5niDlt/snx2jXQHmn0kf2R1qdX+WiqnNaMhT/iquHJ7FxrEbAoAoAoAoCo8Ae9ef1g/bW3GbQ8DJhf/rxLNe3aWm1OLMJSJJ/nnWSMXJpI0ykoq7KhwXbK+Z3LyhHbFah4AHX1J9K24qS4kYrlYyYaLySk+Y84AtUKsGypCSZXqUgn3zUMZJqs0mSwsU6SuixW9o20VFCUozGVQAJMQPqrLKUpbu5pUYx2HNRJDQ3zZdLBIz5M+UjdJMT0OtSySy5uRHPHNl5kdf8ACdo8DLQST+Mj2T9Wh8xV0MVVhsyqWHpy5ETw1dm2ZvUKUVt2qjkUegSTl9Y076urwVSUGlrIqoydOMk3pEluDrQt2iCr33SXVnqpZzfCBVGJlmqNLZafItw8bQTe71+ZHcUDsL20uRoFK7Ffgrb0k+gq2h7dKdPzRXW9ipGfkx9xv+Bq/SN/9RNV4T4nk/oWYn4fy+pK4hZIeaU2sSlQg93QjvG/lVMJuElJFs4qUbMoNo840/b2TslTN0lSFclNkKj4iPEjlXSkoyjKrHmtfEwRbjKNOXJ+hpFcs6JUcC/1te/mp+Ca21v8eBkpfHmWxaoEnYViNZXuDUlxL1yre4dJHc2glKB6TWnEu2WmuS9eZnw6veb5v/8ABDj1ooQzcp963dSf7KiAR6gVLCO7dN7NEcUrJTXIs7LgUkKGxAI8CJFZWrOxpTurndeHoUAUAm+lRSQk5VEGFRMHkY516rX1PHtoVnDeFn2Cst3ZBWZVLKCCeup03rVPEwnbNDbvM0KE4XtLfuFl8LF1QN1cOPgGQiEoRPeE71FYnKrU4pd/M9/b5necmyXxCzUtkttr7KRlkJBhOxAG22lUwklLNJXLpxbjZaELhfDdxbo7Nq7IRMwWUGCd4k1oqYiFR3lDXxKYUJwVoy9BY4A8t5px66U4ltQUEBtKEkjYmD161HjQUWoxtfnc94MnJOUtiw1mNBFYzgiXyhYWpt1v3HERI6gg6Edxq2lWcLq10+RVUpKet7PqNjh18oZVXaQPpIYAX6lRSD3xU+JRWqh6kclV6OXoc3vDKTafNmlltKlStRGdS+Zkk7kxr3RSGIaqZ5K/Q8lQvDImSuGWy22koWvOUiM2XLIG2k9KqnJSk2lYuhFxjZu5HcT4Cq7CE9r2aEnNAQCSrkZnSATVtCsqTbtcqrUnUsr2DF8EduGUNF/LEFZDY9tQIKTv7OomKUq0YTcsvqKlKU4qNyWtW1JQkLVnUBqqAmT1gbVRJpvQuimlqMMWwVLzzDs5VsrzTHvJ5p9YNW06rhGUeTK50lKSl0JQ1SWlew3h5xq6VcG4zFz3x2aRmHIb6RpWmdeMqahl27zPCi4zcr79xL4raqdZW2leQqEZomAd9PCRVNOSjJNq5bOLlFpOw34fwxdsyGlOdoE+77ATA6bmalWqKpLMlYjSpuEct7nPEWFKumeyDnZpJ9r2QrMBqBvpqBXtGqqcs1rirTdSOW4vg1kphlDal9pkEBWXL7I90b8hpNQqTU5OSVrkqcXGKTdx9UCYUAUBy5OU5YzRpO08p7qK3MMqeEYzfXC3UpTbjslZFE9pBVrtHhW2pSo00m76+Bkp1as21pp4jm6xy5tvauWElqdXGVFWXvKVAGKhGjTqaU5a9GSdWcNZrTqifaukKbDiVAoIzBU6R1mszi07PcvUk1dbFftsauLtSvmiEJaSY7Z3Mcx55Uj7TWmVGFJfyPXoihVZ1H7C06s9u8WurSFXCEOMzBcZCgpE8ygzI8DSNKnV0g7Po/uJVKlPWauuqJHFb9YtVPMFCoTn9qcpQASYjnVVOCdTJO5ZObyZokXhOI39wyl1ItkhUwFdpOhI1iY2q6pCjTlld/QrhOrOOZW9RTDuIXfnItrppKHFCUKQSUK0nnqNj6V5OhHJxKbuvUQrSz5JqzH2P44m2SkZStxww22ndR+wSRr31XRouo3yS3ZZVqqHe3shsgYiU5ptkn/dlLh8iufgKk3QWmr79PoQ/mtfTwO8Gx4uuKYeR2T6NSiZCh9JJ5ivKtHLHPF3j+bntOtmeWSsxuze4g445kaZQ2lakpLucFQBiYHhvpU5QoRSu233HinWk3ZK3eNcIxq+uC8EJtgWl5Dm7TVWu0TppU6lGjTte+vgQp1as72tp4ij2NXqLd5bjTaFsq1BzZVoI3SZ1M14qVKU0ottM9dWqoNtaoXw67v3mkOAWyQtIUAe0mDtMVGpGjCTjrp4EoSqyipaeo4sLq8JeQ622laUgtrTnLapnQ89IGnfUJxpKzi3bn1JRlU1Ul4CHCeMP3QcU4ltKUKKBlzSVDfcxFSxNKFNpRvqRoVJVLtkjjuKC3ZK4zLJCUIG61q0SmqqVPPK3zLKtTJG/MR4axkXTOYjKtJyrT9FQ+ypV6XDlblyZ5Rq8SN+fMl6pLQoAoAoAoCp8D/0t9/WD8TWzF+7DwMuG96fiWe5ZStCkKEpUCCOoOhrIm07o0tJqzMytb5aMIuG50S92YP5KoKh56+tdaVNPExfdc5im1Qku+xoWA2wbtmUJ2CE+pEk+ZNcyrJym2zoUoqMEkOb63DjS0KEhSSD4EVGLakmiUkmmmUrhd8qwi4SfxEupHgUZvio1uxCSxMX1sY6LboSXiOOGuIWmbFpJQ6tSEkqyNLUB7RPvRl276jXoSnVbulfqyVGtGNNb/IVwRlV7cpvl5UtoBS0gHMrSQSo8jqdO8eflWSowdFb8z2mnVnxXtyE7X77jbubUMtQgdDCNf76q9l7OFVubPI+1iHfki51hNhTeNvvd3YvJ0V2mQ96SpOnoVDzrdhfapzi9rGPE6ThJdS5VhNhUeBP6W+/rCviqtuL92n4GTC7z8SU4y/ALj8z7RVOG+NEtxHw2R+BYo8m1ZCbR1YDaQFBbQCgBuJVNWVqcHUk3NL5ldKclBey/QnMHu1ushbjZaUSoFB3EKIHqAD51RUioytF3L6cnKN2rED8nX9C/wD1hfwFaMb70fBGfCe6/EcfhOJdW7RPkXnP4Uj66j8Oj3y+iJe/W7o/UaFPzTFRGjV2Nenap/eT/fqfxcP3x+hH4dful9S31iNYUAUAUB4TQFN4JvGw7egrSJfKhKgJEnUdRW7FQk4wsuRjw8o5p68ySx7iZppJQ0oOvq0QhBzHMdiY2iqqWHlJ3lou8sq14xVo6sY2fCihhi2FR2rntnoF6FInwAB86sliv51NbIhHDvguPNjvhDGAtoMunI+0MikK0UQNAoDnpFQxNK0s0dUydCpeOWW6F+JccSy2UIOd9Yyttp1VJ0BgawKjQoucrvRLdntaqoqy35IY22GfNMKdQsgKLTila6ZlJMD0geVWSqcXEJrqQUOHQaY84IIOHsjQwCD+srQ1Xi1/NInhvhIibBxNjiKmMwDL4zpE+4vp3TBH6tXTTrUVPmimLVKs48md42g2l+m8gllxOR0gTl2GY92ifQ9aUmqtF0ua1R7UXDqqpye5am71tSM4cQUROYKER41jcZJ2salJNXuVRxX3QvmlI1t7YyXOS1yDCeuqR6HqK2L+Ci7+9Ll0Mvxqia91FyJrCbCocBOAu3sEa3BI13Eq18K3YxPLDwMeFesvEleNFgWL8kCUQO8yNKowq/miW4h/xsOGL1o2bHto0bSCMw0IEEb0rwlxZacxRlHhrUcjGmC92KVhS8pUcpBCQI947DfaocGajmtoT4sc2W+pXuA7pKLa5UVCEurUdRtAM1qxkW5xXcjPhZJQk+8kuBkza9qTK3nFuK8VKOnkAKqxWlTL00LMNrDN11G/yhIAtUuggLacStPWZgges+VSwT/ky8miOL9y/QsVlcBxtC0mQpIUPMTWWUXGTTNEZZkmhevCQUAUBy4gKBSQCCIIOxB3FE7bBq5G/wCjtp/w7X6iat49T/ZlXBp/6odWmHMtf0baEfmpA+AqMqkpe87k4wjHZDqoEhjfYQw9HatIWRsSBPrvU4VZw912ISpxl7yCxwhhkktNIQTzA19d69nVnP3ncRpxjshe7s23U5XEJWmZhQBEjY1CMnF3TPZRUlZnNnYNMghpCUAmSEgCT1r2U5S1k7iMVHZCNxgtu4oqWy2pR3JQCTpGvlUlVnFWTZF0oN3aHhbERAiIiNI6VX3k7EWeGbQmfm7czPu6em1XfuKv+xVwKf8AqSjTSUgJSAkDYAQB5VU227stSS2B1sKSUqAIIIIOxB0IrxOx61fQa2mEMNKzNtIQqIlKQDHSpyqzkrSZCNOMXdIVvbFt4AOoSsAyAoAweteRnKOsXY9lFS3Qz/0dtP8Ah2v1E/uqfHq/7Mhwaf8AqhRrBLZIUEstgKGVUIGqTuD3V461R7yZ6qUFsgRgdsAoBhsBQhQCBqAZAPnR1qj3kxwodBeyw9pkENISgEyQkASetRlOUvedyUYRjsjy9w9p6O1bSuNswBjrSM5R912EoRl7yFLS1Q0kIbSEpGyUiAJ1NeSk5O7PYxUVZC1eHoUAUByswD4V5J2TZ6tyMYcUG85zyG59ogpJidprm05zjS4kr6Rvq9GaJRi5ZVbfzFHLhwZvd9lGc6Hv9nfu3+qrJVq0cydtFfn36em/oRjCDtvq7f8Ao7eWQgkCTG1apzkqeaK16FUUnJJvQapfJKNQZWdgpMQknUTvPI1mjVcnHVPXvWyfL7ljha/LT+zxm4cVk90Z0k7HSI79ZkdK8p1q08u3tK/PS1vne/l3nsoQV+46buVqyxlEozGQTzgc+dewrVKmXLZXV/X+xKEY3v1sJLuCoFXVtOkndSv51quVZyTmucV6skoJPL3v0HSHFKJiAkKjUEkxud9Na1RnOUm42snbv03KnGKWu7G7b6ijSB7Gckyd5gbzyPPSs8as3Tsul3e/O+n49CyUEpa9bHJuVIQmDJShJIgkzHM8qjx506as72S6v5vke8NSk79Wd3bqiFRAAUE85JJEx0ianXqTlGVtEml33dtvmRpxSav4nQu1FeiSU5svunrBVm20PKpLETc7RWl7bPwbvt5HjppLV62uK3S1SgJIEq1kToAT17qsrSmnFQe7/ojBKzbEy+r2zKQEmBIOpgRz6mIqDqz9ptpJac+7+yWSOi1uxJx9SkkcwtABgp3IJ0mdqqnVnOLjzzR1s10exOMEnfufeKG5UJBIzBUTlJnSdBMzr1qzjyV4tq6dtnrpfRdSHDWjW1v/AA4TcFWQnT35iRITpt6VWqrnlb/7d22mxLIldLu9QtnlJSkKI/o80mdIjc8969o1ZwglNr3b317t+onCLk2uofO1wvYkBMSkpkqMRBM+ffT9zUtLqrW0a3dvxjhRuvPn0H7QMe1E92lboZre1uUO19DupHgUAUBy4iQR1EVGUVJNPmep2dxv8yTBEqIIj3jtVH7aLi4tu1rbk+K73OnLUKzTPtCDryH/AJqU8PCWa/8A9KzPFUatbkdutZhEkeBg6VOdNSVncjGVncTFonTeddZ3J0J9KgsPFO+vP1JcRnqbUCIn2U5Rry0/cKRw8U01yVl4fiDqN3vz1ERY+1uQkICRCjMazP1elUrCrN3WSWuvmTdXTvvcVVZpM765dj9HUVbLDQfp6bEFUkvX13PTaiSRInWAdJIiYr3gRu3rr3+ozu1jlVikiNYy5dCRKehqMsLTccutrW35HqqyvfzBdik9dYmCdY2NJYaEt76259Ngqskers0kzruFROkjYx5CvZYaEnd33T35rmFUklY9FsAZE7zE6T1ipKhFSur9bcrnmdtWOn2AqJnToY7jXtSkqlr8jyMnHY5+apyka6nNvrMzI86j+3jlcerv5nvEd7nBsU/le9mnMfeAgGo/tYd+99+Z7xZf0dfNEwN5BmZ1k761L9vGy3ve97667nnEZ4LFIEaxChvyUZVUVhYJW12a367nvFl9PQ6VaJO8+7l35fvqTw8Hv0seKpL+zn5knXVUkgkzuUmRUf2sHdtvW3Ppse8WX19R1WkrCgCgCgCgCgCgCgCgCgCgGN3fFDrKAgEOlQzZoy5U5to10HWpxheLd9iEp2klbc8xC/La2UhGYOrKZzRlhJVMQZ0Sfqr2EMyb6Cc8rS6iVlia3QhaWgWlnRQcBUByUU5Y8gSRXsqajdN6ru/PoRjUcrNLTxGn+kCwyt5TI7NC1JVDsq9hZQSE5BOo0E61ZwFmUb6vu6+ZDjO2a2i7/wDweuYkpTim2UBZQAVlS8iUlQlKZyklUaxGkiqlBKN5O1/Msztu0UdWuKpUhwrGRTU9okmcsDNM8wU6g0lTaatrfYRqJp35bhhOJdslUoLa0KhSCZIkSg+aSD5kcqVKeR9UKc8yJCqywKAKAKAKA8mgPaAKAKAKAKAbXVkhyM06bQtSfgRUozcdiMop7iH3Ha6K/aufxVLiy/EvsR4UfxsPuO10V+1c/ipxZfiX2HCj+Nh9x2uiv2rn8VOLL8S+w4UfxsPuO10V+1c/ipxZfiX2HCj+NnTeFNpIICpBkffHD9RVBrx1JP8A/EeqnFDbF5D9uoIWoIUsqKUlUAoIH1mp07ZZK/5cjU96LG9+8tx23KWnIQ6SSpMDVpaZ6gZlATHPuqUEoxkm1qv7IyblKNk9/wCht8yTmQpllxh7OkrCcyW4zAuZv9msETtqZG1TzuzUmmvXu70QyK6cVZ+n2Y1bsZZcBZe7btXVtHUBJU4pTagScidwT5yKk5+0tVayv8te8ioey9He7t89CTsEuW7jhdSVh3KvO2kqhwNpQtJA1AlMg7axVU3Goll5fS+hZC8JPNzEFWrilqWpCgLh5sKTAJS02N1a6ZiII5BXjUs0Ukk9k/m/seWk3drd+iJBTak3oUlKsrjULUBoFIVLc98KWPSqk06Vm9n9dyyzVS9t0O7nD0OGVBUxGi1p+oEVCM3Hb+ibgnuJfcdror9q5/FUuLL8S+xHhR/Gw+47XRX7Vz+KnFl+JfYcKP42H3Ha6K/aufxU4svxL7DhR/Gw+47XRX7Vz+KnFl+JfYcKP42KW+HNoVmSFT3rWfqKoryU5S0f0R6oJPQeVAmFAFAFAFAFAFAFAFAFAFAeRQBFAEUARQBFAEUARQHtAFAFAFAFAFAFAFAFAFAFAF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6" name="AutoShape 12" descr="data:image/jpeg;base64,/9j/4AAQSkZJRgABAQAAAQABAAD/2wCEAAkGBxIQEhIUExQVFhUXGBgaGBcYGRcaGxcaGxgYGhcVIhgYHCghHh8mHBoYIzIiJSkrNC4uGB8zODQtOCgtLisBCgoKDg0OGxAQGzUmICY0LDQyNC8yLCw0Ly8uLC8sMC4sLDQsLC8sNCw0LCwsLCwvLCwsNCwsLCwsLCwvLCwsLP/AABEIAOEA4QMBEQACEQEDEQH/xAAbAAEAAgMBAQAAAAAAAAAAAAAABAYCAwUHAf/EAEgQAAIBAgMEBQcHCgUEAwAAAAECAAMRBBIhBTFBUQYTYXGRByIyQlKBoRQWI5Kx0dIzNFNicnOCssHTFaKz4fAkY8LxQ3SD/8QAGgEBAAMBAQEAAAAAAAAAAAAAAAIDBAUBBv/EADURAAIBAgMECAYCAwEBAQAAAAABAgMRBCExEkFRYRMUInGBkbHwBTIzocHRBiNS4fFCNCT/2gAMAwEAAhEDEQA/APcYAgCAIAgCAIAgCAIAgCAIAgCAIAgCAIAgCAIAgCAIAgCAIAgCAIAgCAIAgCAIAgCAIAgCAIBE2ptBMNTNSpfKLCwFySTYKBxJMnTpuctlEJzUFdm+hUzqrZWW4BytoR2EA75FqzsSTurmyeHogCAIAgCAIAgCAIAgCAIAgCAIAgCAIBhWqqiszEBVBJJ3ADeZ6k27I8bSV2cPC7TxOLGfDpTp0fVqVgzNU/WFNSLDtJ900Sp06eU3d8t3iUxnOpnDJc/0fP8AF8RQrUqWJpoy1WypVpZgM3BWRrkH3n7bOihOLlB6bmedJOMlGa13o3bW22adVcPQTra7C+W9lRfbZuHd94vGnRvHbk7L3oSqVbS2Iq7MKtTaNNc9sNVtqaaCojHsVmZgT3gT1KhJ2zXPJnjdZZ5P7EzZe1VxdE1KOjajK/qOB6LAe73SFSk6crSJwqKcbxIfRba1bFCq1RaahHNPzc1yy2JOvDUSeIpRp2S35kKNSU733ZHca9tN8zl5UsDjsVi6lRTTw18NUIBbrLZ/OXMAOy+p5zbOFOnFO77S5GWMp1JPJZM61DEYxa1NatOkabZgXpl7oQpIuG4G1r8z40uNJxbi3fmWp1FJJrLkNq7b6uotCinW12F8t7Ki+27a2HZv8RdTo7UduTsveh5OrZ7MVd+9TFhtAC4bCsfYy1V9wfOf5Y/o0z+3pb8j+7l9/W/4NX+OVXwlSutMJUpZ89NyTY075wCu86aSXQxVVQbyds1zPOlbpuSWa/BI2TtVmwoxFfIgIL+bewXhe+t+7skKlJKpsQJQqXhtyIuC2jjMWOsopSo0j6BqhmdxwbKjAKD3mTlTpU3sybb5EIzqVFeNkuZlS23Vo1Uo4tEU1NKdWmT1bn2SG1U7uJ3w6MZRcqb01T1PVVlGWzNa79x35mLxAEAQBAEAQBAEAQBAEAQCq+USsRh6dMGwq1VVj+rqftA8JswS7blwRlxb7CXFlopUwoCqLAAAAcANAJkbu7s0pWyMatFXtmUGxDC4vYjcR2wm1oGk9SrdDfPxO0Krav1uTuVSwA8AB/CJsxOUIRWljLh85zk+JbZiNZUtg/R7Tx9NfRIRz+0QpPxdptrZ4eDfv3YyUsq00jb0A/J4r/7VX+VJHGfNHuX5PcLpLvZaJkNRStgV6618f1NFKg69r5qmS2rfqNeb60YOENp2y4X/ACY6TmpT2VfPjb8Fk2XiMS71BXorTUBMmV8+YnNn1sN1l4DfxmWpGmktl3+xohKbb2lb7nD6DDrKmNrNq7Vivcq6gd2oH8ImjF5RhBaWKMNm5yetyx4/GCiASlR7m1qaFyO2wmWENp2v5mmUtk42L2tRxODxppBhlp1QwZSpzZDvB4y+NKVOrDa4r1KZVIzpy2eD9Dgbac/4XgkvYVGpq3dZj9oB900Ul/8Aom+FzPU+hFcbFo2vjHoZFpjKoBA3ZSLCwA7J8v8AEsZVoyTira5u1n/zwO5haMJp3/4crpf9Ls1mcEMppkE21JZVLC3MMeW+db4NWnPYck9N9s8r38fA5/xGEVGVuPlmWbZlUvRpM29kQnvKgmSmrSaRKDvFMkyJIQBAEAQBAEAQBAEAQBAOR0p2N8sw7UwQGBzITuDC+/sIJHvl2Hq9FPaKq9LpIWIeA6TpTVUxl6FZRZs4IVyPWVx5pB7/AB3yyeGbd6eaIRrpK1TJkqjtk13RcMhene9SswZUC+yt7Z2PZoPhIOjsJubz3Lf48CSq7TtBZcf1xOZVovs/F1a4Rnw9exqZAWak4uc5Ualbljce0eQvamq1NQv2lpzK2nSqOVsnryOhV6V4W30b9c/q06QLOTysBp77StYWpftKy4sm8RT3O75Gro3s96Ir4nEWFWqc7gaimguQmm+w+wcp7XqKVoQ0X3PKMHG856s5PQ7bFGgmIFQspau7rdKmqsFAOi9h0l2JpSk47PBb0VYepGKlfjzO4vSei9RKdMVHLHUhHVVABJYlgOA4TP1eai5PIv6eLaSOF0Z2zRpVsaXLKtSqXRsj2YXbkunDfzmmvSlKMLblyKKNSKlK+9nbqdKKJemlIPUZ3VdFdQoJALlmXgLmw5cN8zrDSs3LKxc68bpRzIBo1NnYmrVVGqYaucz5AWak+pLZRqVuTu4dwvbeNamot2kvuV2dGbdrxf2OmelWDtcVlY+yty57MgGa/ulPVqv+PvvLesU+PvuK/hFeng9o1KtNqfyhqppqwOY9YpygqNRqeM0yadWmou9rX8DPFNUptq17/clYXZq47ZlOkDZ0UWuCMtRRuNxxBtce1ISqOliHLd+Cah0lBR93JOC6QUgqrjQKNdAQwqCytwLK3okG3A8+Gpoq4JVJbUFtLdvtfkWU8Vsq03ssjbSJ2j1eHoKwwwINSsQVVgu6mmb0u/hYe+2hCOFjd6pWS4EKsniHZab3+i3KoAAGgGgmQ1H2AIAgCAIAgCAIAgCAIAgFc6a7bq4OnTakEJZiDmBOlieBE1YWjGrJqRnxFWVNJxKj8/8AF8qP1G/HNvUaXP34GTrdTl78R8/8Zyo/Ub8cdRpc/fgOt1OXvxHz/wAZyo/Ub8cdRpc/fgOt1OXvxHz/AMXyo/Ub8cdRpc/fgOt1OXvxHz/xnKj9Rvxx1Glz9+A63U5e/EfP7GcqP1G/HHUaXP34DrdTl78R8/sZyo/Ub8cdRpc/fgOt1OXvxHz+xnKj9Rvxx1Glz9+A63U5e/EfP7GcqP1G/HHUaXP34DrdTl78R8/sZyo/Ub8cdRpc/fgOt1OXvxHz+xnKj9Rvxx1Klz9+A63U5e/E+fP7GcqX1G/FHUqXP34DrdTl78R8/sZypfUb8UdSpc/fgOt1OXvxHz+xnKl9Q/ijqVLn78B1upy9+I+f2M5UvqN+KOpUufvwHW6nL34npGy65qUaLtbM9NGNt1yoJ+2cupFRm0uJ0YO8U2SpAkIAgCAIAgCAIAgCAIAgFK8qP5Gh+8P8pm/AfM+4x435V3nnM6ZzhAJmydnPiqq0qe87zwVeLHsH3DjIVKipx2mThBzlsouPTHo9h8PhcyizAoqnQE7hrz0Dk8yb7hphw1ec6lmbMRRhCndFCnRMAgCAS9n4BqzWXQDex3D/AH7Jhx/xClgqe3PNvRb373s1YXCTxE9mOm98DRXpFGZTvBtNNCtGtTjUho1cpq03Tm4S1RrlpWIBvweEeq2VBc2v2D3zNi8ZRwsOkquy09+pdQw9SvLZgjSRbQzSmmroqaadmfIPBAPbNg/muG/dU/5BODW+pLvZ2qXyLuRPlZMQBAEAQBAEAQBAEAQBAKV5UfyNH94f5TN+A+d9xjxvyrvKXtDZD4eztapR0+kpNdDzXPbzTw1HjN8KqnksnwZinTcM3muRaNodCDWai+HApU3RS6szN1Z0JtfVtD2ajheY4YzZTU82vuap4XaacckXPZOyaOFQJSUDddvWY8yeJ/4JhqVZVHeTNkKcYK0Sg+UTbIrVFoobrSuW5Fz+EXH8RnRwVLZjtPf6GDF1dp7K3FQm0yCAIBati1KdPDhiQBqWPbf7rfCfB/GaWIr/ABB01FvTZ7rfu92fT/D50qWEUm7a37/dit42v1lR35m/u4fCfaYOh1ehClwSX7PnsRV6WrKfFkrZOzxXLgsVsARpffMXxX4k8DGElG93bgacDg1iXJN2sRMVh2puUbePjyM3YXEwxNKNWGj928DLWoyozcJaotWwcMEpKeLecT37h4f1nwnx3FSrYuUXpDJfnzf2sfT/AAyiqdBNayzf4Kxj2Bq1CNxdvtOs+4wEJQwtOMtVGPofNYqSlWm1pd+pHmooEA9s2B+a4b91T/kE4Nb6ku9nZpfIu5E+VlggCAIAgCAIAgCAIAgCAUzyoD/p6J/7v/g/3TdgPnfd+THjfkXf+Cj7E2vUwlQPTOnrJwccj28jw+E6FWlGpGzMVOpKm7o9d2RtalikD02BvvXTMp4gjhOLUpSpu0jrU6kZq6Kx0w6Q4zDkqlHq01ArenmvuI4Kexr/AA114ahSnm3d8PepmxFapDJKy4nnM6ZzhANlegyGzKVO/WVUa9KtHapSTXIsqUp03aaszXLSsT0EjEYN6YVmWwbd9x5GZKGNoV5yhTldx1/1x4F9XDVaUYymrJ6HQ6M1gKjKfWXTvBvbwv4Tj/yWjKeFjNf+Xn3NWv52N/weoo1nF716GPSb8sP2Bfxb/aT/AI3fqbv/AJO3kvzc8+MW6x4L1ZoTa9VafVggC1r2863K9/6TXP4NhZ4jrEk29bbr8bW/NiiPxCvGl0SeXHf78CCqkkAC5OgH9J05SUU5SdkjEk27IsuzthKoBqec3LgPvnxXxH+Q1aknDDPZjx3v9L7+h9HhPhUILarZvhuX79CF0h2etPK6ABToQOB3jTtF/CdP+P8AxKeIUqNV3ks0+XPufryMXxXBxpNVIKyeVuZ6l0e/NcN+5pfyLLa31Jd79SVL6ce5HQlZYIAgCAIAgCAIAgCAIAgFU8pVHNhAfYqKT7wy/awmzAu1S3Iy4xXp35nl86xzC9+S2iubEPpmARRzAOYnxIHhOfj27RXebsEldsu+0sRSp02asVFO1mzWsb6Wsd991pghGUpWjqbZuKV5aHiWLqK1R2RcqFmKr7KknKvuFp3oppJPU4smm20Sth0Q9ZL7hdvDd8beE5fxutKlgpuOrsvN2f2Nvw2mp4mKe7PyOn0qtanzufCwv8bTifxba2qvCy88/wDZ0vjWzsw45+XuxhTwAr4A1EH0mHYh7etTY5rn9klvcD2T6hz2K2y9JepxlDapXWq9Dh0rZlvuuL919ZdU2th7OtnbvKoW2ltaFm6TMOp13lhb4/0vPhv41GTxba0UXfzX5PpfjDXV7PirFXBn3bV8j5g+u5Y3JJPMm58TIwpwpx2YJJcFkSlKUneTu+ZjJETbha5puri1wePhKMTh44ilKlPR8C2jVlSqKcdUd9OkaW85GB7LEeJInyU/4vWT7FRNc7r9+p3Y/Gqdu1F35Wf6OXtjahr2sLKt7DiTzM7vwn4THAptyvJ+VuCOZjsc8TZJWSPZMBR6ulTT2UVfAATNN3k2bIqySN8iSEAQBAEAQBAEAQBAEAQDndIsF1+GrUwLlkOX9oecv+YCW0Z7FRSK6sdqDR5LR2WXpdajBt91tqLcO3TXhvl9X4vCji+rVYtXtaW539M8t5lhgJVKHTU3fiu7147iFRrMhzIzKeakg+InWaTyZhTazRlXxL1LZ3Z7bszFreJniilog5N6s+UAhIzllXmqhiPcWF/GHe2QVt51U2TUX6XDOtcLr5l868POpN5w91xMtZUq0HSrxyfHTwf/AA0U1OnJVKTvbh+jl4nEvUa7m53d3ZbhLMNhaWGhsUo2XvfvK61adaW1N3ZfvJlgz1NdmHmVGCi+5soObvHnW9xmTHS7UUtUa8HHstveVDpJsg4Su1PXIdaZ5qd2vMbj3ds20KqqQ2t+8yVqfRysc6pVZrXJNhYXJNhyElClTg24RSvm7K13z4kZVJSspO9tOR29idGXroa1VupoAXNRt5H6o/r4XlVXEKD2Y5y4FlOg5LaeSObtN6Be1BGVALXc3Z/1iNy9w/8AVtNTt23mVzcb9lZEajTLMqjeSAL8zPKtWNKnKpLRJt+Apwc5KK1eR1qnR2oBcMpPLUfE/wC04FP+TYaUrSjJLjk/NJ+lzqS+DVlG6ab4e/8ARx2UgkEWI0In0UZKUVKLumcmScXZ6k3YeF67EUKftOt/2Qbt/lBkastmDZKnHamke2zgHaEAQBAEAQBAEAQBAEAQBAEA8i6SYepgsVVVCVV/PW27K1za3Ycw906fQUMZSj00VK3H3v37jmyqVcPUfRytc4SISQALk6ATdOainKTslqZYxbaS1O/g+joteoxv7K2098+Sxf8AJntbOHjlxlv7ll934I7tD4MrXqvPgv2c3bOESlUyoTawJvrYm+nhbxna+D4yti8P0tVK92lbgrc3vuc/H4enQq7EOG8iUqjIQykqw3MCQR3EaidRpNWZiTtmi07I6R0arBcdSp1OArFFzD9qw1HaPA75jqYeUVek7cjTTrRk7VVfmelYWmioophQgAyhbWtwtbhOVJtu71OkkksiPtXZNHFKFrIGA1B1BB7CNRJ06sqbvFkZ04zVpI5eE6H4Kic+TNbX6RiQO2x08ZbLF1ZZX8iqOGpxzsUrpl0kOLfq6ZtQQ6f9wj1z2ch7+7fhsP0au9fQx4ivtuy0OBQwz1L5FLW32+6Tr4qjQt0slG+lyunQqVb7CvY1A27CPhL8muRXmmd2h0jIXz0u3MGwPfynylf+MRlUvSnaPBq9u7PPx+526fxpqFpxu/X9HFxFYuzMd5N59NQoxo040oaJWOPVqSqTc5ast3k02fnrPWI0prlX9pt/gt/rCZsdUtFR4mjBwvJy4HpM5Z0RAEAQBAEAQBAEAQBAEAQBAKt5QNj9fQ6xRd6Vz3p6491gfcec2YOrsT2XozLiqe1G61R5zsjELTqqzbtdeVxv/wCc5b8Vw1TE4WVKlq7eNnoZ8DWhRrKc9Mzu4jb9IDzbseViB7yZ8rh/45ipy/ttFd6b8Evy0dyr8XoRXYzfl6lar1i7Fm3k3M+2oUIUKcaUFkj5yrUlUm5y1Z0Nl7HNYZicq8NLk85yfinxuGDl0cY7UvJLv/RuwXw6WIjtydo+pBxdA03ZD6p8eIPhOnhMRHEUY1Y71/3yZir0nSqSpvcXzya7YLB8M5vlGan+zezL7iQR3nlMuOpWtNeJqwdS/YZeZzzcVryg400sIwBsajBPcblvFVI981YOG1VvwzM2Kls07cTymdg5Z2ujFcK7KfWAt3i+ngT4T5v+TUJToRqL/wAt37nv80vM7Hwaqo1ZQe9ZeH/TPpPhQCtQaFtG7TwP/OyVfxnFznCVCWajZrknqv14k/jFCMXGqt+T/Zwp9ScQyRSSAASSQABvJOgEaA9l6NbKGEw6U/W3uebnf4bh2ATh16vSTcjsUaexBI6kpLRAEAQBAEAQBAEAQBAEAQBAEA8n6abA+SVcyD6GoSV/VO80/wCo7O6dnC1+kjZ6o5WIo9HK60ZXJpM4gFqwG0qSUEuwGVQCvG436b9Z8Hj/AIXi6uOmowb2ndPdZ89MtOPI+owuNoQw0by0Wm+/cVvF1zUdnPrHw4AeFp9phMOsPRjSW5f982fOV6rq1JVHvO95Pvz1P2X/AJZHGfSfgWYX6h6vOOdQoPlSrfmyftsf8oH2tOjgF8z7jBjX8qKFOiYT6DbdDSasz1O2aN2IxlSoAHYsBuvb/hmXD4LD4eTlSgot6295eBdVxNWqkqkr2NE1FBefJ50fzMMTUGg/JA8TuL9w3DtueAmDGV7Lo14m3C0bvbfgehTmHQEAQBAEAQBAEAQBAEAQBAEAQBAIu0sBTxFNqdQXVh7xyIPAgycJuEtpEZwU1ZnkG3tj1MHVNN9RvR+Drz7+Y4eBPbo1Y1Y3RyKtN05WZzZYViAIBZfJ6t8anYjn4W/rMuM+l5GnCfUPVpxzqHm3lPJ6+jy6v/yN/wCk6mA+R95zsZ8yKbNxjEAQCydEOjLYts7gigp1O4uR6g7OZ9w13ZsTiFTVlr6GihQdR3eh6rTQKAFAAAAAGgAG4WnHbvmzqpWMp4BAEAQBAEAQBAEAQBAEAQBAEAQBAIO2NlUsVTNOoLjeCN6ngwPOWUqsqctqJCpTjNWZ5Nt/YVXBvlcXU+g43N9x7PtGs7NGtGqro5VWlKm7M5ctKhALf5MqV8TUb2aRHvZl+4zFjn/WlzNeDXbb5Hpk5R0jz7ypUvOwzcxUHgUI+0zpYB5SXcYMas4vvKLOgYRALb0V6HNiLVK4KUt4Xc1T8K9u88Ocx4jFqHZhr6GuhhnLOWh6XRpKihVAVQLAAWAA3C05TbbuzopJKyM54eiAIAgCAIAgCAIAgCAIAgCAIAgCAIAgGjG4SnWQpUUMp3g/b2HtElGTi7xIyipKzPNuknQuph7vRvUpb7b3TvA9Ido944zqUMXGeUsmc6thZRzjmiqCbDKX/wAltA2xFS2hKKD2jMWH+ZZzsfL5V3m/BL5mXyc43FQ8plDNhkb2Kgv3FWH25ZtwMrVGuRkxivBPmed4HBVK7hKSF2PAcO0ncB2mdOc4wV5M58YuTsj0Xo30Jp0LVK9qlTeF9RD7/SPafDjOZXxjnlDJHQo4VRzlmy3TEaxAEAQBAEAQBAEAQBAEAQBAEAQBAMXqBd5A7zaepNi5ilZToGU9xEWZ5dGbG2p3Tw9NfylPbXxE92XwPLozRw2oIPdrPGrHplAKr0j6OYOux89KNY8QVGY/rISL94se2bKGIqwWl173mWrQpzetmdrYOy1wlBKS621ZvaY+kfu7AJRWqOpNyZdSpqEVEn34SosIW2tnpiaL0qhKq1rkWBFmDbzpwllKo4SUkQqQU47LPuydn0aCZaKqF4kaljzLbye+Kk5zd5CEIwVokpqqg2JAJ4XF5CzJXMTiU9tfERsvgLoDEIdAy+IjZYujbPD0+A31EA+wBAEAQBAEAQBAEAQBAEAQCt+UOmpwNYkAlShUkC4JqKCRy0JHvmrBN9MvH0M2LX9T8PUmno3g2QKcPS3DUIFbvzLYg9t5X1iqnfaZPoKbXyogbDqslevgaxNVVXPTL+cWpmwKNffYkDXt7JbVScI1Y5ce8hTbUnSlnw7jm9CqGC+SIay4fOS9+sFPN6RA9LXdaW4qVXpHs3tyuV4aNPo1tWv4Fo2Ng8PTVmw4UJUObzPQvYLdQNBuG7lMlWc5O09UaacYRV4aMz209RcPWNK/WCm2W2pzWNrDiZ5SUXNbWh7UbUHs6le6PYnZ1XDpTPU5yoFRamXOz285iW1Yk3N5prRrxm5Z8rcDPSlRlBRy8Sx7LwK4ektJCxVb5cxuQCxIW/IXsOwCZak3OW0zRCChHZRUtodbVDbRpk/ROeqTg1BCVqH+M5mv7IE2w2Y/0Pfr37vL1MstqX9y3ad2/wAy40aiV6asLMjqCLi4IIvqDMLThK29GtNSV9zKRsUtgKVPELc4eozLXTf1ZFRlWsBysACO7fpbfVtWk4P5lpzy0MdP+pKa0evLPUsG06FKpi8C+VGJ6whrA3AQMpv2E3EzQlJU5ruL5xi5xfeQttdHcLQwVfJSQsKbHrGAZ7782Yi978pZSxFSdWN3vIVKFONN2RI2X0ewtTD4VjSRXCUnDqArZgFa+YC515yNSvUjOSvlmewoU3CLtnkS+kdZiKeHpkh67ZbjetMC9Vx25dB2sJCglnN6L13E6zeUFq/TeQujJOGrVsEx81PpKBPGkx1X+FtPGTr9uKqrufeQo9iTp+K7iyzKaRAEAQBAEAQBAEAQBAEAQCu+UH8wr/8A5/6qTVg/rLx9DNi/ovw9Tu9aqpmZgFABLEgAC2+5mazbsjRdJXK5sD/qcZXxag9UEFGmTpnsQWYdlxv7ewzVW/rpKm9dWZqXbqOotNEY9AcNTfBUyURjmcEkAn0z/S09xkpKq7PgMKk6SLDhnpKTRp5QUAORbDKCTbQbr6zLJSfae80JxXZR82njlw9JqrBiq2LZRcgXALW5AG57AZ7Tg5y2UJzUI7TIuL2NhMUMzUqb5hfOLXI4HOuvxk41alPJOxCVKnPNormGrNQwmLp0nLJ13U4dib+nlQgHiFYtr+qZqklOrFyWdrvwz+5nTcaclF77L0+xb8Ng0p0lpAeYqhLdgFvsmGU3KW1vNcYpR2UcXoU5WlVoE3OHqvTHMre6n4nwl+KV5KfFJlOHyi48HY3dGKS1MEisAVbrQQdxBqOCJ5XbVW65ehKik6dnz9Ti7Ko1MPjKGFe7JT61qLnjTZfRPapFv9rS+o4zpOotXa/eU004VFB7r27iwdLPzPE/u2+yZsP9WPeX1/py7jfsH82w37qn/IJGt9SXeyVL5F3IhbO+mxmJqcKIWineQHqnvuUH8Msn2aUY8c/wiuHaqSfDL8v8GjpR9DWweJHq1eqf9ioCLnuIv75LD9qM4cr+R5W7Moz528yxzKaBAEAQBAEAQBAEAQBAEAQCFtXCUKqgVwpW+mY2F7d8spynF9ghOMZLtECjsXZ5IAp0WtuFww+qSRLHWrLeyHRUnuR16lBWQoQMpGXLuFrWtp2ShSady2ytY49fYuz6Au6UqYPtNlv4sJeqtaejbKXTpR1sibsnAYakGbDqgD2uyG+a17a313nxldSc5ZT3E4QhHOJJqYukCQzoDxBYfYTIqMtyJuS4nMpbCwT3yKtjvVHYJrzRWy/CWutVWr995UqVN6L33EvGbJw9RFR6a5E1VfRVdLaAWA0kI1Zxd082TlTg1ZrJGzCY6g/mU6tNiBayurEW7jeeShNZtHsZxeSZGp7JwtDOQqp1gysSxGa9za5Pf8ZJ1ak7Z3sRVOEb8zLADC4dctJqSKTewYWv4xPpJu8riOxFWibqr0GKVGZLrmyNmGlxZgDflbTukUppNI9ezkzXjmw1dclRqbLe9i44dxnsekg7xuJbElZm3DijQC0lKIBuXMOJ5E3nj2pvaZ6tmOSMcFsqjQZ2poFZ/SIJ87W9zc84lUlJJSZ5GnGLukMfs2higvWotRRquptrx0M9hUnTfZdhKEZ6q5LRQAANwFhK3mTMoAgCAIAgCAIAgCAIAgCAV3p+gOBrkgEjIR2HOouPcT4zVg3/AHL3uM+K+kycdg4V6aq1CkRYeooI04EC4PaJX09RSupMn0NNqzSONgNpvg2xlCoxqCgnW0ixuxS18hPGxIF+/sl86aqKE1lfJ95TGo6blF52zRL6LbMVqS4isBUr1gHLsAbK2qot/RUAjQfdK8RUalsRySJ0IJx25ZtkfbtIYGrRxNEBFeotOui6K4a9nyjTMLHXjfvk6TdaLhLcrr9Eaq6KSnHe8xXwdJtq+ciEfJMxuoIzdbbNqN9tLwpSWGyf/r8BxTxGa3fk0bRw9FsZhfkaqKqves1IAKKXrByulzuAOvwkoSkqUul03X48iM4x6SPR677cOZJxq/LcccO/5Cgis6cKjtYqG5qAb25iQj/VS21q9OSJS/sq7D0X3Z1to7DoVqeQoq29BlAVqZ4MpG4iUwrTi73/ANl06UZK1v8ARydgU1x9FPlSipUw9R6Zv6LMAPOK7joRv43l1ZujL+vJSSZTSSqx7ebRrp7Oo/4m69VTy/JQcuVbX6wC9rWvbSeupLq6d9/4ChHp7W3fk1dMNkUKGEfIiqGrIxHBSSqsQPVBUcJLDVZzqK73MjXpQjTdlvR0KlbZdUCnfCNnIQKhpkkk2AGTUa8RulSWIj2s8u8ntUJdm6fkR9r4VBj9mjKDpWGoBJyUxlueNjqJOlJ9DU8PU8qRXSw8fQ6PSKqzdVh0JDV2IJG9aSi9Vu+1lHa4lVFJXm93ruLKrbtBb/TeQ+jROGrVsEfRX6Sjf9Ex1X+FtPeZOv24qqu59/8AshR7EnT8V3FkmU0iAIAgCAIAgCAIAgCAIAgFe6fH/oK/bk/1EmnB/Wj73GfFfSfvedQ7SopTDtVRVyg3LC27v1lXRycrJFu3FK7ZW8HgGxzY2vYolan1VDMCCVA/KEciwBHvmqU1RUIb07v9GaMHV2pcVZHT6IbQD0Eot5taiBTemfSGUWDW4gixuNJTiYWm5LR5pluHneOy9VkROkrjF1aOEpHMRUWpWI1FNFvoTwY8B2SdBdHF1JcLLmQrPpJKmvHkY4zC0q21QtVEdRhb5WAYZhVNtDxsT4z2MpRw94u3a/B5KMZV7SV8vyfcQq7PxdNlstDEnI6CwCVB6LgcAdx95PCE3WptP5o+h67Uqia0fqfa7fI9oNVqaUcSqrnO5aigBVJ4AgfHsM8X9tHZWsfQP+urtPR+p3dp7SpYemalRgBwHFjwVRxJmenTlOVkXznGCuzndDsA9KgzVBlqVqjVWX2c1rL4AeMtxM1Kdo6JWK8PBxjd6vM0UmH+LPqPzUf6gNvCSf8A8y7/AMHi+u+78jp+4GENz/8AJT+DAn4Rg1/Z4MYp/wBfl6naq1aOXMxp5RZrkrYW1DXPLfeUJSvZFzcbXZX8fi0q43Zjo11YYgg7rg0wAbHXXhNMIuNGony9TPOSlVptc/Qm7MYVsZiqlweqC0V7PXqH3sVH8ErqdmlGPHP8L3zJw7VST4Zfl++Ro6UOKNfBYi9rVeqbtSoDqexSLyVBbUJw5X8jys9mUZc7eZZJlNAgCAIAgCAIAgCAIAgCAIBHxmFpVQBVRHANwHVWANt/ncbXnqqOGadvseOCnk1c0Udj4VSGWhRB4EU0B8QJPppyXzPzIqlBP5V5E+VkyHjtmUKxHW0qbngWVSe4E6ycasoZRdiEqUZ/Mrm7CYSnSXLTRUXkoCjwE8lKUneTuexioqyVjU2z6AfrTSpB73z5FzX3XzWvfhDqyUbOWXeFTi5XtmfcVgKNaxqU6dS1wCyq1uY1HMRCrJfK/ISpxl8yNj06ZQqQnV2sVIGWw0tbdYWtaR6S3av4ktm/ZsRsLsXDUmzU6FJG4MqKCO4gaSyVapJWcmVxpQi7qKJwYa9m+VXTyLLEZdm0A/WClT6y5OfIua50JzWve0s6Sdtm7sQ6ON9q2Zli8DSrW6ymj23Z1VrX32uNJ5Gco/K7HsoRlqrkX/A8He3yfD33/k6d+/dJdYqXttPzI9BT12V5G19lYe4Y0aN1AsSieaF9GxtoBw5Tx1ppPtO3ee9FBtdn7GWFwNCmzNTp01Y6MyKoJvrYkC/bPHVc1ZyvbmeqnGLula5ljNnUa1utpU6lr2zorWva9sw0vYeE9jUnD5XY8lCMvmVyQoAFhoBIEz7AEAQBAEAQBAEAQBAEAQCNjR6G+2bWwvbzW4WPG0z1/wDz38L7n38iynvNDITuz7qY4r6xzmw0vY6ylwk81f8A88VvzdtNNSxNct/pkSKdwjelva28kC5ta+/nL43UHrv7/fArdtpeBFYPYgZvRexGfU2UKbEkjjp2E8ZmaqbLSvpLPPXJLJ5rf5X3lq2b7t3DmbQhDH0rZxxYjLkBJ14XvLVFqW/Xnpb9kLprdpy4mmiGKp6Wop5r5jc5lJ38hfXdqJTTU5U4vP8A83vfW6v5Z56E5WUnpv8AQ20r3GbPY6j0t5dib9gGXfwvLYbV+1e27XW717la191yMrWyt9uH/TWysQAQ5uFtv4sc9+4W3+6QkptWaeduO9537lbXdoSTSd1bf6ZGRL5mIDDR/a35ltvNibXIsJ6+k2m1fSXHira5aXayPOzZX5HzKdbZgpbiHJtkW2l81r3nlpZ2ulfm38q531ue3WV9bcuPkb6ynq1BzG2S5F76EXNhrLqkX0STu/l78muBXFrbduZgynzj52rW9fzQAOANzqOHM8LyDTzeeb55LuXNbuPC5JNZLLTkalVjvD5soCnztCWN768PN3/GVpTeqd7K2ut3r3Za/ck3Hla4rZyX0bVag9bfcBeNtRroNIqdI3LJ6S48kvPXJZCOyrd64eJsKsGLANcs2moBASwHLUgaybjKMnKKd7vLjaNlyzssyN01Z8F6mNNGJA8+2Ye2NApudTffYTyMZN2ztdcVufF31yPW1rlfw4nQE3GcQBAEAQBAEAQBAEAQBAEAQBAEAQD4RGoMalRUUk6KouTyAiK3IN72YVMUiqrFrKxUA66liAo95IHeRJKLbsjxySV2YfL6dyM27NwNjl9IA2sSLG4G6xjYkebSFDH0nICsCSuYDUXXTzhfeNRqOY5w4SWqCmmKGPpuQFYG4uu+zDiVJ0YbtRffDhJaoKaehsp4hGZkDAslsyg6rm1W44Xnji0kz1NN2Ns8PRAEAQBAEAQBAEAQBAEAQBAEAQBAEAQCIcI/6er4Uv7cntLgvv8Asjsvj6fofJH/AE9Xwo/242l/ivv+xsvj6fofJH/T1fCj/bjaX+K+/wCxsvj6fofJH/T1fCj/AG42l/ivv+xsvj6fowx1FhQrLmZyUe1wtzdSAAEUfZPYNbaeh5JPZZCx1fPSpoqVSQ+HY/R1BYJWpFtSvAAn3GWQVpNtrfvXBlc3eKSXD1RpWm6aUzWynPnpOl1QFWJyvluTmsAAzA30HEe3T1t3/tf6Qs1pfu9/7IdXA1alNVTrGc4d6bdauQU7oNFOVdWYKp9LTW4trNTjGV3pe+Wd8yDjJqy4b8jq4up1vUZadQZHDtdCuQKrAqLizE3y2W+hPDfVFbN7vXL36lre1ayMMPRZDhamVs75hV0bTrAahJ09WoFAvuDGG09qPl4Zeh4k1svz8c/U6legzG4quvYop27/ADkJ+MqUkt3r+yxpvea/kj/p6vhR/tz3aX+K+/7Gy+Pp+h8kf9PV8KP9uNpf4r7/ALGy+Pp+h8kf9PV8KP8AbjaX+K+/7Gy+Pp+jZQoMpuajv2MEt3+agM8bT3ep6k1vN8ieiAIAgCAIAgCAIAgCAIAgCAIAgCAIAgCAIAgCAIAgCAIAgCAIAgCAIAgCAIAgCAIAgCAIAgCAIAgCAIAgCAIAgCAIAgCAIAgCAIAgCAIAgC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" name="Imagem 11" descr="transfer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08" y="1590788"/>
            <a:ext cx="1656184" cy="165618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871381" y="4981777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entury Gothic" pitchFamily="34" charset="0"/>
              </a:rPr>
              <a:t>Colégio de Santa Doroteia, 11ºD</a:t>
            </a:r>
          </a:p>
          <a:p>
            <a:r>
              <a:rPr lang="pt-PT" dirty="0" smtClean="0">
                <a:latin typeface="Century Gothic" pitchFamily="34" charset="0"/>
              </a:rPr>
              <a:t>Faculdade de Letras</a:t>
            </a:r>
            <a:endParaRPr lang="pt-PT" dirty="0">
              <a:latin typeface="Century Gothic" pitchFamily="34" charset="0"/>
            </a:endParaRPr>
          </a:p>
        </p:txBody>
      </p:sp>
      <p:sp>
        <p:nvSpPr>
          <p:cNvPr id="13" name="Menos 12"/>
          <p:cNvSpPr/>
          <p:nvPr/>
        </p:nvSpPr>
        <p:spPr>
          <a:xfrm>
            <a:off x="-1692696" y="6453336"/>
            <a:ext cx="12529392" cy="648072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2" descr="C:\Users\Alunos\Downloads\image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27989"/>
            <a:ext cx="3142829" cy="44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11760" y="2276872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ln w="22225">
                  <a:solidFill>
                    <a:schemeClr val="tx1"/>
                  </a:solidFill>
                  <a:prstDash val="solid"/>
                </a:ln>
              </a:rPr>
              <a:t>Problemas no acesso ao Colégio de Santa Doroteia</a:t>
            </a:r>
            <a:endParaRPr lang="pt-PT" sz="2800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1043608" y="620688"/>
          <a:ext cx="69127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03040" y="57332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Quanto à existência ou não de problemas na organização do trânsito, muitos inquéritos obtiveram a resposta “sim”, já esperada pela nossa parte.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1043608" y="332656"/>
          <a:ext cx="727280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5048" y="593467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Em relação à frequência com que ocorrem acidentes no cruzamento à frente do colégio foi, maioritária a opção “Sim, alguns”, daí um dos motivos do nosso trabalho.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1043608" y="0"/>
          <a:ext cx="727280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9512" y="5445224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 A opção “Maus condutores” foi a opção mais escolhida, embora nos parecesse impossível alterar esta situação. Logo a seguir, a opção mais escolhida pelos inquiridos foi “Obras atuais” que de facto têm afetado bastante o acesso ao Colégio mas que deverão estar prontas em breve. </a:t>
            </a:r>
          </a:p>
          <a:p>
            <a:r>
              <a:rPr lang="pt-PT" dirty="0" smtClean="0"/>
              <a:t>Por fim, a “Falta de rotundas/Semáforos ou sinalização ”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u="sng" dirty="0" smtClean="0">
                <a:uFill>
                  <a:solidFill>
                    <a:srgbClr val="00B0F0"/>
                  </a:solidFill>
                </a:uFill>
              </a:rPr>
              <a:t>Solução</a:t>
            </a:r>
            <a:endParaRPr lang="pt-PT" b="1" u="sng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78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Não será fácil de solucionar, isto porque é demasiado complexo resolver esta situação e porque já existem várias estruturas que tentam solucionar este problema, contudo não são suficientes e eficazes.</a:t>
            </a:r>
          </a:p>
          <a:p>
            <a:endParaRPr lang="pt-PT" dirty="0"/>
          </a:p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</p:txBody>
      </p:sp>
      <p:pic>
        <p:nvPicPr>
          <p:cNvPr id="4" name="Imagem 3" descr="fotografia (4).JPG"/>
          <p:cNvPicPr/>
          <p:nvPr/>
        </p:nvPicPr>
        <p:blipFill>
          <a:blip r:embed="rId2" cstate="print"/>
          <a:srcRect b="4156"/>
          <a:stretch>
            <a:fillRect/>
          </a:stretch>
        </p:blipFill>
        <p:spPr>
          <a:xfrm>
            <a:off x="971600" y="3284984"/>
            <a:ext cx="3312368" cy="3384376"/>
          </a:xfrm>
          <a:prstGeom prst="rect">
            <a:avLst/>
          </a:prstGeom>
        </p:spPr>
      </p:pic>
      <p:pic>
        <p:nvPicPr>
          <p:cNvPr id="6" name="Imagem 5" descr="image2.JPG"/>
          <p:cNvPicPr>
            <a:picLocks noChangeAspect="1"/>
          </p:cNvPicPr>
          <p:nvPr/>
        </p:nvPicPr>
        <p:blipFill>
          <a:blip r:embed="rId3" cstate="print"/>
          <a:srcRect l="7813" r="9375"/>
          <a:stretch>
            <a:fillRect/>
          </a:stretch>
        </p:blipFill>
        <p:spPr>
          <a:xfrm rot="5400000">
            <a:off x="4983045" y="3305987"/>
            <a:ext cx="349838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544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t-PT" sz="2800" dirty="0" smtClean="0"/>
          </a:p>
          <a:p>
            <a:r>
              <a:rPr lang="pt-PT" sz="4500" dirty="0" smtClean="0"/>
              <a:t>Colocação de semáforos de forma a controlar e diminuir o congestionamento na entrada do Colégio de Santa Doroteia mas também nas proximidades.</a:t>
            </a:r>
          </a:p>
          <a:p>
            <a:endParaRPr lang="pt-PT" sz="5100" dirty="0" smtClean="0"/>
          </a:p>
          <a:p>
            <a:endParaRPr lang="pt-PT" sz="5100" dirty="0" smtClean="0"/>
          </a:p>
          <a:p>
            <a:endParaRPr lang="pt-PT" sz="5100" dirty="0" smtClean="0"/>
          </a:p>
          <a:p>
            <a:endParaRPr lang="pt-PT" sz="5100" dirty="0" smtClean="0"/>
          </a:p>
          <a:p>
            <a:pPr>
              <a:buNone/>
            </a:pPr>
            <a:endParaRPr lang="pt-PT" sz="5100" dirty="0" smtClean="0"/>
          </a:p>
          <a:p>
            <a:r>
              <a:rPr lang="pt-PT" sz="4500" dirty="0" smtClean="0"/>
              <a:t>Esta instalação poderá favorecer também o Campo Grande, pois a circulação de veículos nesta área de Lisboa, é principalmente feita por parte de cidadãos que usufruem das instalações do Colégio.</a:t>
            </a:r>
          </a:p>
          <a:p>
            <a:endParaRPr lang="pt-PT" sz="4500" dirty="0"/>
          </a:p>
        </p:txBody>
      </p:sp>
      <p:sp>
        <p:nvSpPr>
          <p:cNvPr id="4098" name="AutoShape 2" descr="https://encrypted-tbn1.gstatic.com/images?q=tbn:ANd9GcSFrYKeDbLJfwgncZv0mdEXdl6hMypYQu_MdByPtOKgvdZLUh6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" name="Imagem 3" descr="transferi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2787534" cy="2232248"/>
          </a:xfrm>
          <a:prstGeom prst="rect">
            <a:avLst/>
          </a:prstGeom>
        </p:spPr>
      </p:pic>
      <p:pic>
        <p:nvPicPr>
          <p:cNvPr id="5" name="Imagem 4" descr="Untitled.png"/>
          <p:cNvPicPr>
            <a:picLocks noChangeAspect="1"/>
          </p:cNvPicPr>
          <p:nvPr/>
        </p:nvPicPr>
        <p:blipFill>
          <a:blip r:embed="rId3" cstate="print"/>
          <a:srcRect l="35776" r="2714"/>
          <a:stretch>
            <a:fillRect/>
          </a:stretch>
        </p:blipFill>
        <p:spPr>
          <a:xfrm>
            <a:off x="4283968" y="2276872"/>
            <a:ext cx="3672408" cy="21062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12160" y="393305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a esquerda 6"/>
          <p:cNvSpPr/>
          <p:nvPr/>
        </p:nvSpPr>
        <p:spPr>
          <a:xfrm>
            <a:off x="6732240" y="4005064"/>
            <a:ext cx="648072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pt-PT" b="1" u="sng" dirty="0" smtClean="0">
                <a:uFill>
                  <a:solidFill>
                    <a:srgbClr val="00B0F0"/>
                  </a:solidFill>
                </a:uFill>
              </a:rPr>
              <a:t>Vantagens</a:t>
            </a:r>
            <a:endParaRPr lang="pt-PT" b="1" u="sng" dirty="0">
              <a:uFill>
                <a:solidFill>
                  <a:srgbClr val="00B0F0"/>
                </a:solidFill>
              </a:uFill>
            </a:endParaRPr>
          </a:p>
        </p:txBody>
      </p:sp>
      <p:pic>
        <p:nvPicPr>
          <p:cNvPr id="5" name="Picture 2" descr="http://mw2.google.com/mw-panoramio/photos/medium/94354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81128"/>
            <a:ext cx="2736304" cy="1822379"/>
          </a:xfrm>
          <a:prstGeom prst="rect">
            <a:avLst/>
          </a:prstGeom>
          <a:noFill/>
        </p:spPr>
      </p:pic>
      <p:pic>
        <p:nvPicPr>
          <p:cNvPr id="6" name="Picture 4" descr="http://diariodigital.sapo.pt/images_content/2013/2CircularL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882343" cy="2160240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thumb/4/49/Colegio_Santa_Doroteia_Lisboa_Jorge_Segurado_6668.jpg/300px-Colegio_Santa_Doroteia_Lisboa_Jorge_Segurado_6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857500" cy="1714500"/>
          </a:xfrm>
          <a:prstGeom prst="rect">
            <a:avLst/>
          </a:prstGeom>
          <a:noFill/>
        </p:spPr>
      </p:pic>
      <p:pic>
        <p:nvPicPr>
          <p:cNvPr id="8" name="Picture 12" descr="https://encrypted-tbn0.gstatic.com/images?q=tbn:ANd9GcTt6GXitLTHL-g2T6OsVpcIdkVCrTor9D-rAu8UuyLpmKG7e_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268760"/>
            <a:ext cx="2619375" cy="1743076"/>
          </a:xfrm>
          <a:prstGeom prst="rect">
            <a:avLst/>
          </a:prstGeom>
          <a:noFill/>
        </p:spPr>
      </p:pic>
      <p:cxnSp>
        <p:nvCxnSpPr>
          <p:cNvPr id="13" name="Conexão recta unidireccional 12"/>
          <p:cNvCxnSpPr/>
          <p:nvPr/>
        </p:nvCxnSpPr>
        <p:spPr>
          <a:xfrm>
            <a:off x="1835696" y="530120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 flipV="1">
            <a:off x="1691680" y="5486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 flipV="1">
            <a:off x="7524328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/>
          <p:nvPr/>
        </p:nvCxnSpPr>
        <p:spPr>
          <a:xfrm flipV="1">
            <a:off x="7596336" y="7647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043608" y="18864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2º Circular</a:t>
            </a:r>
            <a:endParaRPr lang="pt-PT" sz="20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67544" y="5661248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Colégio de Santa Doroteia</a:t>
            </a:r>
            <a:endParaRPr lang="pt-PT" sz="20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444208" y="36450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Jardim do Campo Grande</a:t>
            </a:r>
            <a:endParaRPr lang="pt-PT" sz="20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588224" y="3326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Metro/Autocarros</a:t>
            </a:r>
            <a:endParaRPr lang="pt-PT" sz="2000" b="1" dirty="0"/>
          </a:p>
        </p:txBody>
      </p:sp>
      <p:sp>
        <p:nvSpPr>
          <p:cNvPr id="28" name="Seta para baixo 27"/>
          <p:cNvSpPr/>
          <p:nvPr/>
        </p:nvSpPr>
        <p:spPr>
          <a:xfrm>
            <a:off x="4427984" y="1196752"/>
            <a:ext cx="576064" cy="72008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3347864" y="1988840"/>
            <a:ext cx="2808312" cy="4708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Dinamiza o Campo Grande e toda a área envolvente: </a:t>
            </a:r>
          </a:p>
          <a:p>
            <a:pPr>
              <a:buFont typeface="Arial" pitchFamily="34" charset="0"/>
              <a:buChar char="•"/>
            </a:pPr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sz="2000" dirty="0" smtClean="0"/>
              <a:t>Organização do transito;</a:t>
            </a:r>
          </a:p>
          <a:p>
            <a:pPr>
              <a:buFont typeface="Arial" pitchFamily="34" charset="0"/>
              <a:buChar char="•"/>
            </a:pPr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sz="2000" dirty="0" smtClean="0"/>
              <a:t>Há menor risco de acidentes;</a:t>
            </a:r>
          </a:p>
          <a:p>
            <a:pPr>
              <a:buFont typeface="Arial" pitchFamily="34" charset="0"/>
              <a:buChar char="•"/>
            </a:pPr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sz="2000" dirty="0" smtClean="0"/>
              <a:t>Maior segurança quer para os alunos quer para os condutores;</a:t>
            </a:r>
          </a:p>
          <a:p>
            <a:pPr>
              <a:buFont typeface="Arial" pitchFamily="34" charset="0"/>
              <a:buChar char="•"/>
            </a:pPr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sz="2000" dirty="0" smtClean="0"/>
              <a:t>Entre outras.</a:t>
            </a:r>
          </a:p>
          <a:p>
            <a:pPr>
              <a:buFont typeface="Arial" pitchFamily="34" charset="0"/>
              <a:buChar char="•"/>
            </a:pP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u="sng" dirty="0" smtClean="0">
                <a:uFill>
                  <a:solidFill>
                    <a:srgbClr val="00B0F0"/>
                  </a:solidFill>
                </a:uFill>
              </a:rPr>
              <a:t>Objetivo</a:t>
            </a:r>
            <a:endParaRPr lang="pt-PT" b="1" u="sng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Escolher um </a:t>
            </a:r>
            <a:r>
              <a:rPr lang="pt-PT" dirty="0"/>
              <a:t>local usufruído e conhecido por todas nós</a:t>
            </a:r>
            <a:r>
              <a:rPr lang="pt-PT" dirty="0" smtClean="0"/>
              <a:t>.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Incidir sobre </a:t>
            </a:r>
            <a:r>
              <a:rPr lang="pt-PT" dirty="0"/>
              <a:t>a área do </a:t>
            </a:r>
            <a:r>
              <a:rPr lang="pt-PT" dirty="0" smtClean="0"/>
              <a:t>colégio</a:t>
            </a:r>
            <a:r>
              <a:rPr lang="pt-PT" dirty="0"/>
              <a:t> , a nível de facilitação do tráfego de modo a deixar de ser um obstáculo tanto para os familiares como para os alunos</a:t>
            </a:r>
            <a:r>
              <a:rPr lang="pt-PT" dirty="0" smtClean="0"/>
              <a:t>.</a:t>
            </a:r>
          </a:p>
          <a:p>
            <a:pPr>
              <a:buNone/>
            </a:pPr>
            <a:endParaRPr lang="pt-PT" dirty="0"/>
          </a:p>
          <a:p>
            <a:r>
              <a:rPr lang="pt-PT" dirty="0" smtClean="0"/>
              <a:t>Tentativa </a:t>
            </a:r>
            <a:r>
              <a:rPr lang="pt-PT" dirty="0"/>
              <a:t>de diminuir o congestionamento do trânsito na Avenida Marechal Craveiro </a:t>
            </a:r>
            <a:r>
              <a:rPr lang="pt-PT" dirty="0" smtClean="0"/>
              <a:t>Lopes.</a:t>
            </a:r>
          </a:p>
          <a:p>
            <a:endParaRPr lang="pt-PT" dirty="0" smtClean="0"/>
          </a:p>
          <a:p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ntitle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3175"/>
            <a:ext cx="9144000" cy="431165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884368" y="558924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Fonte: </a:t>
            </a:r>
            <a:r>
              <a:rPr lang="pt-PT" sz="1050" dirty="0" err="1" smtClean="0"/>
              <a:t>Esri</a:t>
            </a:r>
            <a:r>
              <a:rPr lang="pt-PT" sz="1050" dirty="0" smtClean="0"/>
              <a:t> Portugal</a:t>
            </a:r>
            <a:endParaRPr lang="pt-PT" sz="105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15616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Vista aérea do local do problema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title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4386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84368" y="566124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Fonte: Google </a:t>
            </a:r>
            <a:r>
              <a:rPr lang="pt-PT" sz="1050" dirty="0" err="1" smtClean="0"/>
              <a:t>Maps</a:t>
            </a:r>
            <a:endParaRPr lang="pt-P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u="sng" dirty="0" smtClean="0">
                <a:uFill>
                  <a:solidFill>
                    <a:srgbClr val="00B0F0"/>
                  </a:solidFill>
                </a:uFill>
              </a:rPr>
              <a:t>Local onde incide o nosso problema</a:t>
            </a:r>
            <a:endParaRPr lang="pt-PT" b="1" u="sng" dirty="0"/>
          </a:p>
        </p:txBody>
      </p:sp>
      <p:pic>
        <p:nvPicPr>
          <p:cNvPr id="4" name="Marcador de Posição de Conteúdo 3" descr="Untitle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05064"/>
            <a:ext cx="7200800" cy="2550283"/>
          </a:xfrm>
        </p:spPr>
      </p:pic>
      <p:pic>
        <p:nvPicPr>
          <p:cNvPr id="5" name="Imagem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28792" cy="25148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20272" y="6604084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Fonte: Google </a:t>
            </a:r>
            <a:r>
              <a:rPr lang="pt-PT" sz="1050" dirty="0" err="1" smtClean="0"/>
              <a:t>Maps</a:t>
            </a:r>
            <a:endParaRPr lang="pt-P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635896" y="1196752"/>
            <a:ext cx="1872208" cy="155679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6012160" y="2852936"/>
            <a:ext cx="2520280" cy="244827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PT" b="1" u="sng" dirty="0" smtClean="0">
                <a:uFill>
                  <a:solidFill>
                    <a:srgbClr val="00B0F0"/>
                  </a:solidFill>
                </a:uFill>
              </a:rPr>
              <a:t>Área envolvente do problema</a:t>
            </a:r>
            <a:endParaRPr lang="pt-PT" b="1" u="sng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47864" y="2852936"/>
            <a:ext cx="2376264" cy="2376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3491880" y="328498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/>
              <a:t>Campo Grande</a:t>
            </a:r>
            <a:endParaRPr lang="pt-PT" sz="4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779912" y="17728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Acessibilidade</a:t>
            </a:r>
            <a:endParaRPr lang="pt-PT" b="1" dirty="0"/>
          </a:p>
        </p:txBody>
      </p:sp>
      <p:sp>
        <p:nvSpPr>
          <p:cNvPr id="19" name="Oval 18"/>
          <p:cNvSpPr/>
          <p:nvPr/>
        </p:nvSpPr>
        <p:spPr>
          <a:xfrm>
            <a:off x="539552" y="2780928"/>
            <a:ext cx="2520280" cy="244827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3635896" y="5301208"/>
            <a:ext cx="1872208" cy="155679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3779912" y="544522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Área conhecida por todos os elementos do grupo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99592" y="314096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Área relativamente central e por onde passam muitas pessoas diariamente</a:t>
            </a:r>
            <a:endParaRPr lang="pt-PT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444208" y="3068960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Existência de diversas </a:t>
            </a:r>
            <a:r>
              <a:rPr lang="pt-PT" b="1" dirty="0" err="1" smtClean="0"/>
              <a:t>infra-estruturas</a:t>
            </a:r>
            <a:r>
              <a:rPr lang="pt-PT" b="1" dirty="0" smtClean="0"/>
              <a:t> e equipamentos para satisfazer a população desta área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980728"/>
            <a:ext cx="88204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900" dirty="0" smtClean="0"/>
          </a:p>
          <a:p>
            <a:pPr>
              <a:buFont typeface="Arial" pitchFamily="34" charset="0"/>
              <a:buChar char="•"/>
            </a:pPr>
            <a:r>
              <a:rPr lang="pt-PT" sz="1900" dirty="0" smtClean="0"/>
              <a:t> Pensámos que deveria incidir sobre a área do colégio, a nível de facilitação do tráfego de modo a deixar de ser um obstáculo tanto para os familiares como para os alunos.</a:t>
            </a:r>
          </a:p>
          <a:p>
            <a:pPr>
              <a:buFont typeface="Arial" pitchFamily="34" charset="0"/>
              <a:buChar char="•"/>
            </a:pPr>
            <a:endParaRPr lang="pt-PT" sz="1900" dirty="0" smtClean="0"/>
          </a:p>
          <a:p>
            <a:pPr>
              <a:buFont typeface="Arial" pitchFamily="34" charset="0"/>
              <a:buChar char="•"/>
            </a:pPr>
            <a:r>
              <a:rPr lang="pt-PT" sz="1900" dirty="0" smtClean="0"/>
              <a:t> Excessivo congestionamento na Av. Marechal Craveiro Lopes .  </a:t>
            </a:r>
          </a:p>
          <a:p>
            <a:r>
              <a:rPr lang="pt-PT" sz="1900" dirty="0" smtClean="0"/>
              <a:t>Já existem várias estruturas que tentam solucionar este problema, contudo não eficazes.</a:t>
            </a:r>
          </a:p>
          <a:p>
            <a:endParaRPr lang="pt-PT" sz="1900" dirty="0" smtClean="0"/>
          </a:p>
          <a:p>
            <a:pPr>
              <a:buFont typeface="Arial" pitchFamily="34" charset="0"/>
              <a:buChar char="•"/>
            </a:pPr>
            <a:r>
              <a:rPr lang="pt-PT" sz="1900" dirty="0" smtClean="0"/>
              <a:t>A não existência de sinalização não só da parte do Colégio de Santa Doroteia como da Câmara Municipal. </a:t>
            </a:r>
          </a:p>
          <a:p>
            <a:pPr>
              <a:buFont typeface="Arial" pitchFamily="34" charset="0"/>
              <a:buChar char="•"/>
            </a:pPr>
            <a:endParaRPr lang="pt-PT" sz="1900" dirty="0" smtClean="0"/>
          </a:p>
          <a:p>
            <a:pPr>
              <a:buFont typeface="Arial" pitchFamily="34" charset="0"/>
              <a:buChar char="•"/>
            </a:pPr>
            <a:r>
              <a:rPr lang="pt-PT" sz="1900" dirty="0" smtClean="0"/>
              <a:t>A escolha deste local centrou-se na importância do melhoramento do Campo Grande e simultaneamente para toda a cidade de Lisboa, pois muitas pessoas que passam por esta zona, veem maioritariamente da 2ª circular, cuja via rápida dá acesso a maior parte da cidade, por isso, se estiver congestionada nesta área irá </a:t>
            </a:r>
            <a:r>
              <a:rPr lang="pt-PT" sz="1900" dirty="0" err="1" smtClean="0"/>
              <a:t>afectar</a:t>
            </a:r>
            <a:r>
              <a:rPr lang="pt-PT" sz="1900" dirty="0" smtClean="0"/>
              <a:t> consequentemente outras que estejam envolvidas nas proximidades.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765720"/>
          </a:xfrm>
          <a:ln>
            <a:noFill/>
          </a:ln>
        </p:spPr>
        <p:txBody>
          <a:bodyPr/>
          <a:lstStyle/>
          <a:p>
            <a:r>
              <a:rPr lang="pt-PT" b="1" u="sng" dirty="0" smtClean="0">
                <a:uFill>
                  <a:solidFill>
                    <a:srgbClr val="00B0F0"/>
                  </a:solidFill>
                </a:uFill>
              </a:rPr>
              <a:t>Problema</a:t>
            </a:r>
            <a:endParaRPr lang="pt-PT" b="1" u="sng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4716016" y="5661248"/>
            <a:ext cx="360040" cy="792088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-396552" y="6309320"/>
            <a:ext cx="99005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900" b="1" u="sng" dirty="0" smtClean="0"/>
              <a:t>Levou à elaboração de inquéritos para comprovar a necessidade de resolver este problema </a:t>
            </a:r>
            <a:endParaRPr lang="pt-PT" sz="1900" b="1" u="sng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692696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 No decorrer da investigação do problema, que pretendíamos resolver, chegámos à conclusão que deveria ser um local usufruído e conhecido por todas nós.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u="sng" dirty="0" smtClean="0">
                <a:uFill>
                  <a:solidFill>
                    <a:srgbClr val="00B0F0"/>
                  </a:solidFill>
                </a:uFill>
              </a:rPr>
              <a:t>Inquéritos </a:t>
            </a:r>
            <a:endParaRPr lang="pt-PT" b="1" u="sng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196752"/>
            <a:ext cx="81369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200" dirty="0" smtClean="0"/>
              <a:t> Elaborados por nós, com questões fundamentais para a escolha do projeto.</a:t>
            </a:r>
          </a:p>
          <a:p>
            <a:endParaRPr lang="pt-PT" sz="2200" dirty="0" smtClean="0"/>
          </a:p>
          <a:p>
            <a:pPr>
              <a:buFont typeface="Arial" pitchFamily="34" charset="0"/>
              <a:buChar char="•"/>
            </a:pPr>
            <a:r>
              <a:rPr lang="pt-PT" sz="2200" dirty="0" smtClean="0"/>
              <a:t>Responderam aos inquéritos o mesmo número de indivíduos do sexo feminino e masculino (17 inquiridos respetivamente). </a:t>
            </a:r>
          </a:p>
          <a:p>
            <a:pPr>
              <a:buFont typeface="Arial" pitchFamily="34" charset="0"/>
              <a:buChar char="•"/>
            </a:pPr>
            <a:endParaRPr lang="pt-PT" sz="2200" dirty="0" smtClean="0"/>
          </a:p>
          <a:p>
            <a:pPr>
              <a:buFont typeface="Arial" pitchFamily="34" charset="0"/>
              <a:buChar char="•"/>
            </a:pPr>
            <a:r>
              <a:rPr lang="pt-PT" sz="2200" dirty="0" smtClean="0"/>
              <a:t> Foi fundamental para obtermos uma ideia mais específica daquilo que deveria ser alterado ou melhorado para ser benéfico para todos os que diariamente frequentam o Colégio.</a:t>
            </a:r>
          </a:p>
          <a:p>
            <a:pPr>
              <a:buFont typeface="Arial" pitchFamily="34" charset="0"/>
              <a:buChar char="•"/>
            </a:pPr>
            <a:endParaRPr lang="pt-PT" sz="2800" dirty="0" smtClean="0"/>
          </a:p>
          <a:p>
            <a:r>
              <a:rPr lang="pt-PT" dirty="0" smtClean="0"/>
              <a:t> </a:t>
            </a:r>
          </a:p>
          <a:p>
            <a:endParaRPr lang="pt-PT" dirty="0"/>
          </a:p>
        </p:txBody>
      </p:sp>
      <p:pic>
        <p:nvPicPr>
          <p:cNvPr id="6" name="Imagem 5" descr="transferir23.png"/>
          <p:cNvPicPr>
            <a:picLocks noChangeAspect="1"/>
          </p:cNvPicPr>
          <p:nvPr/>
        </p:nvPicPr>
        <p:blipFill>
          <a:blip r:embed="rId2" cstate="print"/>
          <a:srcRect r="43137"/>
          <a:stretch>
            <a:fillRect/>
          </a:stretch>
        </p:blipFill>
        <p:spPr>
          <a:xfrm>
            <a:off x="5076056" y="4365104"/>
            <a:ext cx="1417529" cy="2492896"/>
          </a:xfrm>
          <a:prstGeom prst="rect">
            <a:avLst/>
          </a:prstGeom>
        </p:spPr>
      </p:pic>
      <p:pic>
        <p:nvPicPr>
          <p:cNvPr id="7" name="Imagem 6" descr="transferir23.png"/>
          <p:cNvPicPr>
            <a:picLocks noChangeAspect="1"/>
          </p:cNvPicPr>
          <p:nvPr/>
        </p:nvPicPr>
        <p:blipFill>
          <a:blip r:embed="rId2" cstate="print"/>
          <a:srcRect l="54902"/>
          <a:stretch>
            <a:fillRect/>
          </a:stretch>
        </p:blipFill>
        <p:spPr>
          <a:xfrm>
            <a:off x="6732240" y="4303282"/>
            <a:ext cx="1152128" cy="2554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1043608" y="548680"/>
          <a:ext cx="68407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7544" y="5565338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 smtClean="0"/>
              <a:t> </a:t>
            </a:r>
            <a:r>
              <a:rPr lang="pt-PT" dirty="0" smtClean="0"/>
              <a:t>Quando abordadas em relação à forma como se deslocavam até ao Colégio, a maioria das pessoas respondeu "Carro", logo seguido por "A pé”, apesar de uma diferença notável.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759</Words>
  <Application>Microsoft Office PowerPoint</Application>
  <PresentationFormat>Apresentação na tela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Tema do Office</vt:lpstr>
      <vt:lpstr>Apresentação do PowerPoint</vt:lpstr>
      <vt:lpstr>Objetivo</vt:lpstr>
      <vt:lpstr>Apresentação do PowerPoint</vt:lpstr>
      <vt:lpstr>Apresentação do PowerPoint</vt:lpstr>
      <vt:lpstr>Local onde incide o nosso problema</vt:lpstr>
      <vt:lpstr>Área envolvente do problema</vt:lpstr>
      <vt:lpstr>Problema</vt:lpstr>
      <vt:lpstr>Inquéritos </vt:lpstr>
      <vt:lpstr>Apresentação do PowerPoint</vt:lpstr>
      <vt:lpstr>Apresentação do PowerPoint</vt:lpstr>
      <vt:lpstr>Apresentação do PowerPoint</vt:lpstr>
      <vt:lpstr>Apresentação do PowerPoint</vt:lpstr>
      <vt:lpstr>Solução</vt:lpstr>
      <vt:lpstr>Apresentação do PowerPoint</vt:lpstr>
      <vt:lpstr>Vantagens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Windows User</dc:creator>
  <cp:lastModifiedBy>susana gonçalves</cp:lastModifiedBy>
  <cp:revision>25</cp:revision>
  <dcterms:created xsi:type="dcterms:W3CDTF">2015-03-16T21:36:16Z</dcterms:created>
  <dcterms:modified xsi:type="dcterms:W3CDTF">2015-04-23T17:59:32Z</dcterms:modified>
</cp:coreProperties>
</file>