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7"/>
  </p:notesMasterIdLst>
  <p:handoutMasterIdLst>
    <p:handoutMasterId r:id="rId18"/>
  </p:handoutMasterIdLst>
  <p:sldIdLst>
    <p:sldId id="973" r:id="rId2"/>
    <p:sldId id="983" r:id="rId3"/>
    <p:sldId id="974" r:id="rId4"/>
    <p:sldId id="975" r:id="rId5"/>
    <p:sldId id="985" r:id="rId6"/>
    <p:sldId id="992" r:id="rId7"/>
    <p:sldId id="980" r:id="rId8"/>
    <p:sldId id="979" r:id="rId9"/>
    <p:sldId id="995" r:id="rId10"/>
    <p:sldId id="996" r:id="rId11"/>
    <p:sldId id="997" r:id="rId12"/>
    <p:sldId id="986" r:id="rId13"/>
    <p:sldId id="987" r:id="rId14"/>
    <p:sldId id="994" r:id="rId15"/>
    <p:sldId id="991" r:id="rId16"/>
  </p:sldIdLst>
  <p:sldSz cx="9144000" cy="6858000" type="screen4x3"/>
  <p:notesSz cx="7099300" cy="10234613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038B8"/>
    <a:srgbClr val="DDC513"/>
    <a:srgbClr val="D020C3"/>
    <a:srgbClr val="009900"/>
    <a:srgbClr val="000099"/>
    <a:srgbClr val="990000"/>
    <a:srgbClr val="800000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872" autoAdjust="0"/>
  </p:normalViewPr>
  <p:slideViewPr>
    <p:cSldViewPr>
      <p:cViewPr>
        <p:scale>
          <a:sx n="66" d="100"/>
          <a:sy n="66" d="100"/>
        </p:scale>
        <p:origin x="-150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v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v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style val="26"/>
  <c:chart>
    <c:title>
      <c:tx>
        <c:rich>
          <a:bodyPr/>
          <a:lstStyle/>
          <a:p>
            <a:pPr>
              <a:defRPr sz="2000"/>
            </a:pPr>
            <a:r>
              <a:rPr lang="en-US" sz="2000" dirty="0" err="1"/>
              <a:t>Número</a:t>
            </a:r>
            <a:r>
              <a:rPr lang="en-US" sz="2000" dirty="0"/>
              <a:t> de </a:t>
            </a:r>
            <a:r>
              <a:rPr lang="en-US" sz="2000" dirty="0" err="1"/>
              <a:t>inquiridos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 smtClean="0"/>
              <a:t>sexo</a:t>
            </a:r>
            <a:r>
              <a:rPr lang="en-US" sz="2000" baseline="0" dirty="0" smtClean="0"/>
              <a:t> e </a:t>
            </a:r>
            <a:r>
              <a:rPr lang="en-US" sz="2000" baseline="0" dirty="0" err="1" smtClean="0"/>
              <a:t>por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idade</a:t>
            </a:r>
            <a:endParaRPr lang="en-US" sz="20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Folha1!$B$2</c:f>
              <c:strCache>
                <c:ptCount val="1"/>
                <c:pt idx="0">
                  <c:v>Mulheres</c:v>
                </c:pt>
              </c:strCache>
            </c:strRef>
          </c:tx>
          <c:spPr>
            <a:solidFill>
              <a:srgbClr val="CC3399"/>
            </a:solidFill>
          </c:spPr>
          <c:cat>
            <c:strRef>
              <c:f>Folha1!$A$3:$A$6</c:f>
              <c:strCache>
                <c:ptCount val="4"/>
                <c:pt idx="0">
                  <c:v>18 a 25</c:v>
                </c:pt>
                <c:pt idx="1">
                  <c:v>26 a 32</c:v>
                </c:pt>
                <c:pt idx="2">
                  <c:v>33 a 55</c:v>
                </c:pt>
                <c:pt idx="3">
                  <c:v>mais de 55</c:v>
                </c:pt>
              </c:strCache>
            </c:strRef>
          </c:cat>
          <c:val>
            <c:numRef>
              <c:f>Folha1!$B$3:$B$6</c:f>
              <c:numCache>
                <c:formatCode>General</c:formatCode>
                <c:ptCount val="4"/>
                <c:pt idx="0">
                  <c:v>15</c:v>
                </c:pt>
                <c:pt idx="1">
                  <c:v>8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Folha1!$C$2</c:f>
              <c:strCache>
                <c:ptCount val="1"/>
                <c:pt idx="0">
                  <c:v>Homens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Folha1!$A$3:$A$6</c:f>
              <c:strCache>
                <c:ptCount val="4"/>
                <c:pt idx="0">
                  <c:v>18 a 25</c:v>
                </c:pt>
                <c:pt idx="1">
                  <c:v>26 a 32</c:v>
                </c:pt>
                <c:pt idx="2">
                  <c:v>33 a 55</c:v>
                </c:pt>
                <c:pt idx="3">
                  <c:v>mais de 55</c:v>
                </c:pt>
              </c:strCache>
            </c:strRef>
          </c:cat>
          <c:val>
            <c:numRef>
              <c:f>Folha1!$C$3:$C$6</c:f>
              <c:numCache>
                <c:formatCode>General</c:formatCode>
                <c:ptCount val="4"/>
                <c:pt idx="0">
                  <c:v>12</c:v>
                </c:pt>
                <c:pt idx="1">
                  <c:v>6</c:v>
                </c:pt>
                <c:pt idx="2">
                  <c:v>12</c:v>
                </c:pt>
                <c:pt idx="3">
                  <c:v>4</c:v>
                </c:pt>
              </c:numCache>
            </c:numRef>
          </c:val>
        </c:ser>
        <c:axId val="64598016"/>
        <c:axId val="64599936"/>
      </c:barChart>
      <c:catAx>
        <c:axId val="645980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pt-PT"/>
          </a:p>
        </c:txPr>
        <c:crossAx val="64599936"/>
        <c:crosses val="autoZero"/>
        <c:auto val="1"/>
        <c:lblAlgn val="ctr"/>
        <c:lblOffset val="100"/>
      </c:catAx>
      <c:valAx>
        <c:axId val="645999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pt-PT"/>
          </a:p>
        </c:txPr>
        <c:crossAx val="645980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pt-PT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style val="26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Percentagem de pessoas que usufuiria do parque aquático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Folha1!$F$2</c:f>
              <c:strCache>
                <c:ptCount val="1"/>
                <c:pt idx="0">
                  <c:v>Mulheres</c:v>
                </c:pt>
              </c:strCache>
            </c:strRef>
          </c:tx>
          <c:spPr>
            <a:solidFill>
              <a:srgbClr val="FF33CC"/>
            </a:solidFill>
          </c:spPr>
          <c:cat>
            <c:strRef>
              <c:f>Folha1!$A$3:$A$6</c:f>
              <c:strCache>
                <c:ptCount val="4"/>
                <c:pt idx="0">
                  <c:v>18 a 25</c:v>
                </c:pt>
                <c:pt idx="1">
                  <c:v>26 a 32</c:v>
                </c:pt>
                <c:pt idx="2">
                  <c:v>33 a 55</c:v>
                </c:pt>
                <c:pt idx="3">
                  <c:v>mais de 55</c:v>
                </c:pt>
              </c:strCache>
            </c:strRef>
          </c:cat>
          <c:val>
            <c:numRef>
              <c:f>Folha1!$F$3:$F$6</c:f>
              <c:numCache>
                <c:formatCode>General</c:formatCode>
                <c:ptCount val="4"/>
                <c:pt idx="0">
                  <c:v>100</c:v>
                </c:pt>
                <c:pt idx="1">
                  <c:v>87.5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Folha1!$G$2</c:f>
              <c:strCache>
                <c:ptCount val="1"/>
                <c:pt idx="0">
                  <c:v>Homens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Folha1!$A$3:$A$6</c:f>
              <c:strCache>
                <c:ptCount val="4"/>
                <c:pt idx="0">
                  <c:v>18 a 25</c:v>
                </c:pt>
                <c:pt idx="1">
                  <c:v>26 a 32</c:v>
                </c:pt>
                <c:pt idx="2">
                  <c:v>33 a 55</c:v>
                </c:pt>
                <c:pt idx="3">
                  <c:v>mais de 55</c:v>
                </c:pt>
              </c:strCache>
            </c:strRef>
          </c:cat>
          <c:val>
            <c:numRef>
              <c:f>Folha1!$G$3:$G$6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 formatCode="0.0">
                  <c:v>83.333333333333329</c:v>
                </c:pt>
                <c:pt idx="3">
                  <c:v>75</c:v>
                </c:pt>
              </c:numCache>
            </c:numRef>
          </c:val>
        </c:ser>
        <c:axId val="81842944"/>
        <c:axId val="81845248"/>
      </c:barChart>
      <c:catAx>
        <c:axId val="818429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pt-PT"/>
          </a:p>
        </c:txPr>
        <c:crossAx val="81845248"/>
        <c:crosses val="autoZero"/>
        <c:auto val="1"/>
        <c:lblAlgn val="ctr"/>
        <c:lblOffset val="100"/>
      </c:catAx>
      <c:valAx>
        <c:axId val="81845248"/>
        <c:scaling>
          <c:orientation val="minMax"/>
          <c:max val="100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Percentagem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pt-PT"/>
          </a:p>
        </c:txPr>
        <c:crossAx val="818429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pt-PT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22B1DA5-DD37-474C-B940-73963F576316}" type="datetimeFigureOut">
              <a:rPr lang="en-GB"/>
              <a:pPr>
                <a:defRPr/>
              </a:pPr>
              <a:t>21/04/2015</a:t>
            </a:fld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741717-D34D-480E-9655-99DD1913CACD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2038674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fld id="{FE5DAD6C-B8A8-4A37-BDE6-2B22E3F7BC8F}" type="datetimeFigureOut">
              <a:rPr lang="en-GB"/>
              <a:pPr>
                <a:defRPr/>
              </a:pPr>
              <a:t>21/04/2015</a:t>
            </a:fld>
            <a:endParaRPr lang="en-GB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 smtClean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en-GB" noProof="0" smtClean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01FD4F3-F5CF-46BC-89D0-6A97E0343DF9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3517017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7E5A60-541C-4382-8D9F-37F8314A9CBF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2904735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2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A4A19B-9DC4-4B71-B681-2F0D3D5EAF3F}" type="slidenum">
              <a:rPr lang="en-GB" altLang="en-US"/>
              <a:pPr eaLnBrk="1" hangingPunct="1"/>
              <a:t>10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2950076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8D9925-2921-4598-9838-A95002AE39D0}" type="slidenum">
              <a:rPr lang="en-GB" altLang="en-US"/>
              <a:pPr eaLnBrk="1" hangingPunct="1"/>
              <a:t>11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2089459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867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D9FB55-6DA5-4555-AF3C-432BFA5B6733}" type="slidenum">
              <a:rPr lang="en-GB" altLang="en-US"/>
              <a:pPr eaLnBrk="1" hangingPunct="1"/>
              <a:t>12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3635992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970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87DA0D9-9E11-46D0-B427-236FD776E530}" type="slidenum">
              <a:rPr lang="en-GB" altLang="en-US"/>
              <a:pPr eaLnBrk="1" hangingPunct="1"/>
              <a:t>13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846594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867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D9FB55-6DA5-4555-AF3C-432BFA5B6733}" type="slidenum">
              <a:rPr lang="en-GB" altLang="en-US"/>
              <a:pPr eaLnBrk="1" hangingPunct="1"/>
              <a:t>14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3635992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379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5E535F-37AA-4488-8222-A2610C880923}" type="slidenum">
              <a:rPr lang="en-GB" altLang="en-US"/>
              <a:pPr eaLnBrk="1" hangingPunct="1"/>
              <a:t>15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412855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3A4903-0B41-461D-B82D-39D70067426C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3320453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253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B401E3-4CBE-41A5-9257-DB9A0F0A5E8C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1574035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A97140-9FF2-4588-8BA5-DC3121BC3843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553422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458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D844B1-FE18-4137-B25F-8B9D3B0E3FE4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1559611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FD4F3-F5CF-46BC-89D0-6A97E0343DF9}" type="slidenum">
              <a:rPr lang="en-GB" altLang="en-US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3360159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BCCE05-09F9-4721-9EBE-9DD8F5258F6C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784348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647361-C5D6-426F-90F4-F4B323BEC547}" type="slidenum">
              <a:rPr lang="en-GB" altLang="en-US"/>
              <a:pPr eaLnBrk="1" hangingPunct="1"/>
              <a:t>8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532182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2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A4A19B-9DC4-4B71-B681-2F0D3D5EAF3F}" type="slidenum">
              <a:rPr lang="en-GB" altLang="en-US"/>
              <a:pPr eaLnBrk="1" hangingPunct="1"/>
              <a:t>9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295007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38" y="550863"/>
            <a:ext cx="8237537" cy="1143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pt-PT" noProof="0" smtClean="0"/>
              <a:t>Click to edit Master title style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75" y="2754313"/>
            <a:ext cx="5697538" cy="6080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PT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92100" y="6196013"/>
            <a:ext cx="1905000" cy="4587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6375" y="6196013"/>
            <a:ext cx="3981450" cy="4587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46938" y="6196013"/>
            <a:ext cx="1676400" cy="458787"/>
          </a:xfrm>
        </p:spPr>
        <p:txBody>
          <a:bodyPr/>
          <a:lstStyle>
            <a:lvl1pPr>
              <a:defRPr sz="1400"/>
            </a:lvl1pPr>
          </a:lstStyle>
          <a:p>
            <a:fld id="{3366678B-E0D4-47CE-B280-6F859FE4BCD8}" type="slidenum">
              <a:rPr lang="pt-PT" altLang="en-US"/>
              <a:pPr/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="" xmlns:p14="http://schemas.microsoft.com/office/powerpoint/2010/main" val="3482822007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69216-1F90-4AFB-8000-C22E37261698}" type="slidenum">
              <a:rPr lang="pt-PT" altLang="en-US"/>
              <a:pPr/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="" xmlns:p14="http://schemas.microsoft.com/office/powerpoint/2010/main" val="2227274297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67513" y="138113"/>
            <a:ext cx="2195512" cy="592137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77800" y="138113"/>
            <a:ext cx="6437313" cy="592137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B18CA-4756-440B-9423-A51BBB32BFDA}" type="slidenum">
              <a:rPr lang="pt-PT" altLang="en-US"/>
              <a:pPr/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="" xmlns:p14="http://schemas.microsoft.com/office/powerpoint/2010/main" val="4248468006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B2C0EA-6CEA-4889-B758-5EA554F64381}" type="slidenum">
              <a:rPr lang="pt-PT" altLang="en-US"/>
              <a:pPr/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="" xmlns:p14="http://schemas.microsoft.com/office/powerpoint/2010/main" val="131868447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003160-53F2-44CA-98B6-8D0CD5114EEC}" type="slidenum">
              <a:rPr lang="pt-PT" altLang="en-US"/>
              <a:pPr/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="" xmlns:p14="http://schemas.microsoft.com/office/powerpoint/2010/main" val="322929136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6613" y="1652588"/>
            <a:ext cx="4316412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96876-65A6-41E1-9FE8-6F460C98EBB9}" type="slidenum">
              <a:rPr lang="pt-PT" altLang="en-US"/>
              <a:pPr/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="" xmlns:p14="http://schemas.microsoft.com/office/powerpoint/2010/main" val="1405042024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88693F-9401-40C0-95EB-7705AFEABACF}" type="slidenum">
              <a:rPr lang="pt-PT" altLang="en-US"/>
              <a:pPr/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="" xmlns:p14="http://schemas.microsoft.com/office/powerpoint/2010/main" val="4054851770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F4AF5-550C-4BCC-8C04-E00CA33DED71}" type="slidenum">
              <a:rPr lang="pt-PT" altLang="en-US"/>
              <a:pPr/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="" xmlns:p14="http://schemas.microsoft.com/office/powerpoint/2010/main" val="2539616845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4247A7-0115-4CC1-989C-09BEC2EBBE4D}" type="slidenum">
              <a:rPr lang="pt-PT" altLang="en-US"/>
              <a:pPr/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="" xmlns:p14="http://schemas.microsoft.com/office/powerpoint/2010/main" val="1310243405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F44FC-D2C9-4BC3-A096-7335BDB0FE6D}" type="slidenum">
              <a:rPr lang="pt-PT" altLang="en-US"/>
              <a:pPr/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="" xmlns:p14="http://schemas.microsoft.com/office/powerpoint/2010/main" val="2726535164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F86913-B9C8-491D-98BC-65F7586EBEEC}" type="slidenum">
              <a:rPr lang="pt-PT" altLang="en-US"/>
              <a:pPr/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="" xmlns:p14="http://schemas.microsoft.com/office/powerpoint/2010/main" val="4084042041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6375" y="138113"/>
            <a:ext cx="73437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1652588"/>
            <a:ext cx="878522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Click to edit Master text styles</a:t>
            </a:r>
          </a:p>
          <a:p>
            <a:pPr lvl="1"/>
            <a:r>
              <a:rPr lang="pt-PT" altLang="pt-PT" smtClean="0"/>
              <a:t>Second level</a:t>
            </a:r>
          </a:p>
          <a:p>
            <a:pPr lvl="2"/>
            <a:r>
              <a:rPr lang="pt-PT" altLang="pt-PT" smtClean="0"/>
              <a:t>Third level</a:t>
            </a:r>
          </a:p>
          <a:p>
            <a:pPr lvl="3"/>
            <a:r>
              <a:rPr lang="pt-PT" altLang="pt-PT" smtClean="0"/>
              <a:t>Fourth level</a:t>
            </a:r>
          </a:p>
          <a:p>
            <a:pPr lvl="4"/>
            <a:r>
              <a:rPr lang="pt-PT" altLang="pt-PT" smtClean="0"/>
              <a:t>Fifth level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3988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248400"/>
            <a:ext cx="289401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221413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fld id="{1AD21D47-FCE8-4B32-80DD-ACDA3C7A44D6}" type="slidenum">
              <a:rPr lang="pt-PT" altLang="en-US"/>
              <a:pPr/>
              <a:t>‹nº›</a:t>
            </a:fld>
            <a:endParaRPr lang="pt-P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Folha_de_C_lculo_do_Microsoft_Office_Excel_97-20031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075" name="Marcador de Posição de Conteúdo 2"/>
          <p:cNvSpPr>
            <a:spLocks noGrp="1"/>
          </p:cNvSpPr>
          <p:nvPr>
            <p:ph idx="1"/>
          </p:nvPr>
        </p:nvSpPr>
        <p:spPr>
          <a:xfrm>
            <a:off x="211138" y="1628775"/>
            <a:ext cx="8785225" cy="4406900"/>
          </a:xfrm>
        </p:spPr>
        <p:txBody>
          <a:bodyPr/>
          <a:lstStyle/>
          <a:p>
            <a:pPr algn="ctr">
              <a:buFontTx/>
              <a:buNone/>
            </a:pPr>
            <a:r>
              <a:rPr lang="pt-PT" altLang="pt-PT" sz="2000" b="1" dirty="0" smtClean="0">
                <a:solidFill>
                  <a:srgbClr val="C00000"/>
                </a:solidFill>
              </a:rPr>
              <a:t>Projeto Nós propomos! Cidadania, Sustentabilidade e Inovação </a:t>
            </a:r>
            <a:br>
              <a:rPr lang="pt-PT" altLang="pt-PT" sz="2000" b="1" dirty="0" smtClean="0">
                <a:solidFill>
                  <a:srgbClr val="C00000"/>
                </a:solidFill>
              </a:rPr>
            </a:br>
            <a:r>
              <a:rPr lang="pt-PT" altLang="pt-PT" sz="2000" b="1" dirty="0" smtClean="0">
                <a:solidFill>
                  <a:srgbClr val="C00000"/>
                </a:solidFill>
              </a:rPr>
              <a:t>na Educação Geográfica   2014/15</a:t>
            </a:r>
            <a:endParaRPr lang="pt-PT" altLang="en-US" sz="2000" b="1" dirty="0" smtClean="0">
              <a:solidFill>
                <a:srgbClr val="C00000"/>
              </a:solidFill>
            </a:endParaRPr>
          </a:p>
          <a:p>
            <a:pPr algn="ctr">
              <a:buFontTx/>
              <a:buNone/>
            </a:pPr>
            <a:r>
              <a:rPr lang="pt-PT" altLang="en-US" sz="2200" dirty="0" smtClean="0"/>
              <a:t>Colégio de Nossa Senhora da Bonança </a:t>
            </a:r>
            <a:r>
              <a:rPr lang="pt-PT" altLang="en-US" sz="2200" dirty="0" smtClean="0"/>
              <a:t>11ºA</a:t>
            </a:r>
            <a:endParaRPr lang="pt-PT" altLang="en-US" sz="2200" dirty="0" smtClean="0"/>
          </a:p>
          <a:p>
            <a:pPr algn="ctr">
              <a:buFontTx/>
              <a:buNone/>
            </a:pPr>
            <a:endParaRPr lang="pt-PT" altLang="en-US" sz="2400" dirty="0" smtClean="0"/>
          </a:p>
          <a:p>
            <a:pPr algn="ctr">
              <a:buFontTx/>
              <a:buNone/>
            </a:pPr>
            <a:r>
              <a:rPr lang="pt-PT" altLang="en-US" b="1" dirty="0" smtClean="0">
                <a:solidFill>
                  <a:srgbClr val="009900"/>
                </a:solidFill>
              </a:rPr>
              <a:t>Requalificação de espaços devolutos em </a:t>
            </a:r>
            <a:r>
              <a:rPr lang="pt-PT" altLang="en-US" b="1" dirty="0" smtClean="0">
                <a:solidFill>
                  <a:srgbClr val="009900"/>
                </a:solidFill>
              </a:rPr>
              <a:t>Miramar</a:t>
            </a:r>
            <a:endParaRPr lang="pt-PT" altLang="en-US" b="1" dirty="0" smtClean="0">
              <a:solidFill>
                <a:srgbClr val="009900"/>
              </a:solidFill>
            </a:endParaRPr>
          </a:p>
          <a:p>
            <a:pPr algn="ctr">
              <a:buFontTx/>
              <a:buNone/>
            </a:pPr>
            <a:r>
              <a:rPr lang="pt-PT" altLang="en-US" sz="2400" dirty="0" smtClean="0">
                <a:solidFill>
                  <a:srgbClr val="006600"/>
                </a:solidFill>
              </a:rPr>
              <a:t>4 de maio de 2015</a:t>
            </a:r>
          </a:p>
        </p:txBody>
      </p:sp>
      <p:pic>
        <p:nvPicPr>
          <p:cNvPr id="3076" name="Imagem 3" descr="CE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88913"/>
            <a:ext cx="4318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magem 4" descr="igo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8913"/>
            <a:ext cx="18002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Imagem 5" descr="ciencia_viva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19125"/>
            <a:ext cx="623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Imagem 6" descr="esri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201613"/>
            <a:ext cx="22796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95288" y="5661025"/>
            <a:ext cx="8134350" cy="11969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en-US" sz="2000"/>
              <a:t>Inês Cardoso, Inês Silva, Chelsea Costa, Eduarda Círilo, Sofia Pereira</a:t>
            </a:r>
          </a:p>
          <a:p>
            <a:r>
              <a:rPr lang="pt-PT" altLang="en-US" sz="2000"/>
              <a:t>Ricardo Pinto(professor) 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79388"/>
            <a:ext cx="6413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3" descr="C:\Users\Ricardo\Downloads\Logo do Biénio 2014-2015 bonança + pequen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13684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7" descr="http://gaiaedu.cm-gaia.pt/templates/frontoffice/design/img/logo_cmgai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0350"/>
            <a:ext cx="100806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dirty="0" smtClean="0"/>
              <a:t>…</a:t>
            </a:r>
            <a:endParaRPr lang="pt-PT" altLang="en-US" dirty="0" smtClean="0"/>
          </a:p>
        </p:txBody>
      </p:sp>
      <p:graphicFrame>
        <p:nvGraphicFramePr>
          <p:cNvPr id="4" name="Gráfico 3"/>
          <p:cNvGraphicFramePr/>
          <p:nvPr/>
        </p:nvGraphicFramePr>
        <p:xfrm>
          <a:off x="611560" y="1772816"/>
          <a:ext cx="7632848" cy="389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smtClean="0"/>
              <a:t>…</a:t>
            </a:r>
          </a:p>
        </p:txBody>
      </p:sp>
      <p:graphicFrame>
        <p:nvGraphicFramePr>
          <p:cNvPr id="15363" name="Marcador de Posição de Conteúd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554681084"/>
              </p:ext>
            </p:extLst>
          </p:nvPr>
        </p:nvGraphicFramePr>
        <p:xfrm>
          <a:off x="2178050" y="1628775"/>
          <a:ext cx="4283075" cy="4392613"/>
        </p:xfrm>
        <a:graphic>
          <a:graphicData uri="http://schemas.openxmlformats.org/presentationml/2006/ole">
            <p:oleObj spid="_x0000_s89090" name="Worksheet" r:id="rId4" imgW="4486147" imgH="4600478" progId="Excel.Sheet.8">
              <p:embed/>
            </p:oleObj>
          </a:graphicData>
        </a:graphic>
      </p:graphicFrame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dirty="0" smtClean="0"/>
              <a:t>Vantagens competitivas…</a:t>
            </a:r>
            <a:endParaRPr lang="pt-PT" altLang="en-US" dirty="0"/>
          </a:p>
        </p:txBody>
      </p:sp>
      <p:sp>
        <p:nvSpPr>
          <p:cNvPr id="12291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323528" y="1700808"/>
            <a:ext cx="8136904" cy="3600400"/>
          </a:xfrm>
        </p:spPr>
        <p:txBody>
          <a:bodyPr/>
          <a:lstStyle/>
          <a:p>
            <a:pPr>
              <a:buFontTx/>
              <a:buChar char="-"/>
            </a:pPr>
            <a:r>
              <a:rPr lang="pt-PT" altLang="en-US" dirty="0" smtClean="0"/>
              <a:t>Beleza paisagística (primeira linha de praia);</a:t>
            </a:r>
          </a:p>
          <a:p>
            <a:pPr>
              <a:buFontTx/>
              <a:buChar char="-"/>
            </a:pPr>
            <a:endParaRPr lang="pt-PT" altLang="en-US" dirty="0" smtClean="0"/>
          </a:p>
          <a:p>
            <a:pPr>
              <a:buFontTx/>
              <a:buChar char="-"/>
            </a:pPr>
            <a:r>
              <a:rPr lang="pt-PT" altLang="en-US" dirty="0" smtClean="0"/>
              <a:t>Boas acessibilidades;</a:t>
            </a:r>
            <a:endParaRPr lang="pt-PT" altLang="en-US" dirty="0" smtClean="0"/>
          </a:p>
          <a:p>
            <a:pPr>
              <a:buFontTx/>
              <a:buChar char="-"/>
            </a:pPr>
            <a:endParaRPr lang="pt-PT" altLang="en-US" dirty="0" smtClean="0"/>
          </a:p>
          <a:p>
            <a:pPr>
              <a:buFontTx/>
              <a:buChar char="-"/>
            </a:pPr>
            <a:r>
              <a:rPr lang="pt-PT" altLang="en-US" dirty="0" smtClean="0"/>
              <a:t>Ausência de concorrência direta;</a:t>
            </a:r>
          </a:p>
          <a:p>
            <a:pPr>
              <a:buFontTx/>
              <a:buChar char="-"/>
            </a:pPr>
            <a:endParaRPr lang="pt-PT" altLang="en-US" dirty="0" smtClean="0"/>
          </a:p>
          <a:p>
            <a:pPr>
              <a:buFontTx/>
              <a:buChar char="-"/>
            </a:pPr>
            <a:endParaRPr lang="pt-PT" altLang="en-US" dirty="0" smtClean="0"/>
          </a:p>
          <a:p>
            <a:pPr>
              <a:buFontTx/>
              <a:buChar char="-"/>
            </a:pPr>
            <a:endParaRPr lang="pt-PT" altLang="en-US" dirty="0" smtClean="0"/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dirty="0" smtClean="0"/>
              <a:t>Desvantagens…</a:t>
            </a:r>
            <a:endParaRPr lang="pt-PT" altLang="en-US" dirty="0"/>
          </a:p>
        </p:txBody>
      </p:sp>
      <p:sp>
        <p:nvSpPr>
          <p:cNvPr id="13315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323528" y="1652588"/>
            <a:ext cx="8568952" cy="4656732"/>
          </a:xfrm>
        </p:spPr>
        <p:txBody>
          <a:bodyPr/>
          <a:lstStyle/>
          <a:p>
            <a:pPr>
              <a:buFontTx/>
              <a:buChar char="-"/>
            </a:pPr>
            <a:r>
              <a:rPr lang="pt-PT" altLang="en-US" dirty="0" smtClean="0"/>
              <a:t>Construção relativamente cara;</a:t>
            </a:r>
          </a:p>
          <a:p>
            <a:pPr>
              <a:buFontTx/>
              <a:buChar char="-"/>
            </a:pPr>
            <a:endParaRPr lang="pt-PT" altLang="en-US" dirty="0" smtClean="0"/>
          </a:p>
          <a:p>
            <a:pPr>
              <a:buFontTx/>
              <a:buChar char="-"/>
            </a:pPr>
            <a:r>
              <a:rPr lang="pt-PT" altLang="en-US" dirty="0" smtClean="0"/>
              <a:t>Os proprietários </a:t>
            </a:r>
            <a:r>
              <a:rPr lang="pt-PT" altLang="en-US" dirty="0" smtClean="0"/>
              <a:t>serem </a:t>
            </a:r>
            <a:r>
              <a:rPr lang="pt-PT" altLang="en-US" dirty="0" smtClean="0"/>
              <a:t>entidades privadas;</a:t>
            </a:r>
          </a:p>
          <a:p>
            <a:pPr>
              <a:buFontTx/>
              <a:buChar char="-"/>
            </a:pPr>
            <a:endParaRPr lang="pt-PT" altLang="en-US" dirty="0" smtClean="0"/>
          </a:p>
          <a:p>
            <a:pPr>
              <a:buFontTx/>
              <a:buChar char="-"/>
            </a:pPr>
            <a:r>
              <a:rPr lang="pt-PT" altLang="en-US" dirty="0" smtClean="0"/>
              <a:t>Verões relativamente curtos</a:t>
            </a:r>
            <a:r>
              <a:rPr lang="pt-PT" altLang="en-US" dirty="0" smtClean="0"/>
              <a:t>;</a:t>
            </a:r>
            <a:endParaRPr lang="pt-PT" altLang="en-US" dirty="0" smtClean="0"/>
          </a:p>
          <a:p>
            <a:pPr>
              <a:buNone/>
            </a:pPr>
            <a:endParaRPr lang="pt-PT" altLang="en-US" dirty="0" smtClean="0"/>
          </a:p>
          <a:p>
            <a:pPr>
              <a:buFontTx/>
              <a:buChar char="-"/>
            </a:pPr>
            <a:endParaRPr lang="pt-PT" altLang="en-US" dirty="0" smtClean="0"/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dirty="0" smtClean="0"/>
              <a:t>Conclusão…</a:t>
            </a:r>
            <a:endParaRPr lang="pt-PT" altLang="en-US" dirty="0"/>
          </a:p>
        </p:txBody>
      </p:sp>
      <p:sp>
        <p:nvSpPr>
          <p:cNvPr id="12291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8496944" cy="5205412"/>
          </a:xfrm>
        </p:spPr>
        <p:txBody>
          <a:bodyPr/>
          <a:lstStyle/>
          <a:p>
            <a:pPr>
              <a:buNone/>
            </a:pPr>
            <a:r>
              <a:rPr lang="pt-PT" altLang="en-US" dirty="0" smtClean="0"/>
              <a:t>A Concretização do nosso projeto teria várias consequências positivas no município, tais como:</a:t>
            </a:r>
          </a:p>
          <a:p>
            <a:pPr>
              <a:buNone/>
            </a:pPr>
            <a:endParaRPr lang="pt-PT" altLang="en-US" sz="1050" dirty="0" smtClean="0"/>
          </a:p>
          <a:p>
            <a:pPr>
              <a:buFontTx/>
              <a:buChar char="-"/>
            </a:pPr>
            <a:r>
              <a:rPr lang="pt-PT" altLang="en-US" dirty="0" smtClean="0"/>
              <a:t>Aumento do turismo;</a:t>
            </a:r>
          </a:p>
          <a:p>
            <a:pPr>
              <a:buFontTx/>
              <a:buChar char="-"/>
            </a:pPr>
            <a:endParaRPr lang="pt-PT" altLang="en-US" dirty="0" smtClean="0"/>
          </a:p>
          <a:p>
            <a:pPr>
              <a:buFontTx/>
              <a:buChar char="-"/>
            </a:pPr>
            <a:r>
              <a:rPr lang="pt-PT" altLang="en-US" dirty="0" smtClean="0"/>
              <a:t>Criação de </a:t>
            </a:r>
            <a:r>
              <a:rPr lang="pt-PT" altLang="en-US" dirty="0" smtClean="0"/>
              <a:t>postos de trabalho;</a:t>
            </a:r>
          </a:p>
          <a:p>
            <a:pPr>
              <a:buFontTx/>
              <a:buChar char="-"/>
            </a:pPr>
            <a:endParaRPr lang="pt-PT" altLang="en-US" dirty="0" smtClean="0"/>
          </a:p>
          <a:p>
            <a:pPr>
              <a:buFontTx/>
              <a:buChar char="-"/>
            </a:pPr>
            <a:r>
              <a:rPr lang="pt-PT" altLang="en-US" dirty="0" smtClean="0"/>
              <a:t>Entrada de divisas na região;</a:t>
            </a:r>
            <a:endParaRPr lang="pt-PT" altLang="en-US" dirty="0" smtClean="0"/>
          </a:p>
          <a:p>
            <a:pPr>
              <a:buFontTx/>
              <a:buChar char="-"/>
            </a:pPr>
            <a:endParaRPr lang="pt-PT" altLang="en-US" dirty="0" smtClean="0"/>
          </a:p>
          <a:p>
            <a:pPr>
              <a:buFontTx/>
              <a:buChar char="-"/>
            </a:pPr>
            <a:r>
              <a:rPr lang="pt-PT" altLang="en-US" dirty="0" smtClean="0"/>
              <a:t>D</a:t>
            </a:r>
            <a:r>
              <a:rPr lang="pt-PT" altLang="en-US" dirty="0" smtClean="0"/>
              <a:t>esenvolvimento </a:t>
            </a:r>
            <a:r>
              <a:rPr lang="pt-PT" altLang="en-US" dirty="0" smtClean="0"/>
              <a:t>da economia </a:t>
            </a:r>
            <a:r>
              <a:rPr lang="pt-PT" altLang="en-US" dirty="0" smtClean="0"/>
              <a:t>regional.</a:t>
            </a:r>
            <a:endParaRPr lang="pt-PT" altLang="en-US" dirty="0" smtClean="0"/>
          </a:p>
          <a:p>
            <a:pPr>
              <a:buFontTx/>
              <a:buChar char="-"/>
            </a:pPr>
            <a:endParaRPr lang="pt-PT" altLang="en-US" dirty="0" smtClean="0"/>
          </a:p>
          <a:p>
            <a:pPr>
              <a:buFontTx/>
              <a:buChar char="-"/>
            </a:pPr>
            <a:endParaRPr lang="pt-PT" altLang="en-US" dirty="0" smtClean="0"/>
          </a:p>
          <a:p>
            <a:pPr>
              <a:buFontTx/>
              <a:buChar char="-"/>
            </a:pPr>
            <a:endParaRPr lang="pt-PT" altLang="en-US" dirty="0" smtClean="0"/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/>
              <a:t>Grupo...</a:t>
            </a:r>
          </a:p>
        </p:txBody>
      </p:sp>
      <p:pic>
        <p:nvPicPr>
          <p:cNvPr id="2" name="Marcador de Posição de Conteúdo 1" descr="16496_563101540366896_504773306_n_Fotor_Collag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50988" y="1357313"/>
            <a:ext cx="5580062" cy="5304291"/>
          </a:xfrm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/>
              <a:t>Objetivos do trabalho...</a:t>
            </a:r>
          </a:p>
        </p:txBody>
      </p:sp>
      <p:sp>
        <p:nvSpPr>
          <p:cNvPr id="4099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dirty="0" smtClean="0"/>
              <a:t>Conhecer melhor o espaço em que habitamos;</a:t>
            </a:r>
          </a:p>
          <a:p>
            <a:endParaRPr lang="pt-PT" altLang="en-US" dirty="0" smtClean="0"/>
          </a:p>
          <a:p>
            <a:endParaRPr lang="pt-PT" altLang="en-US" dirty="0" smtClean="0"/>
          </a:p>
          <a:p>
            <a:r>
              <a:rPr lang="pt-PT" altLang="en-US" dirty="0" smtClean="0"/>
              <a:t>Aplicar e alargar as aprendizagens adquiridas; </a:t>
            </a:r>
          </a:p>
          <a:p>
            <a:endParaRPr lang="pt-PT" altLang="en-US" dirty="0" smtClean="0"/>
          </a:p>
          <a:p>
            <a:endParaRPr lang="pt-PT" altLang="en-US" dirty="0" smtClean="0"/>
          </a:p>
          <a:p>
            <a:r>
              <a:rPr lang="pt-PT" altLang="en-US" dirty="0" smtClean="0"/>
              <a:t>Desenvolver uma cidadania territorial ativa;</a:t>
            </a:r>
            <a:endParaRPr lang="pt-PT" altLang="en-US" dirty="0" smtClean="0"/>
          </a:p>
          <a:p>
            <a:endParaRPr lang="pt-PT" altLang="en-US" dirty="0" smtClean="0"/>
          </a:p>
          <a:p>
            <a:endParaRPr lang="pt-PT" altLang="en-US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smtClean="0"/>
              <a:t>Localização do espaço…</a:t>
            </a:r>
          </a:p>
        </p:txBody>
      </p:sp>
      <p:sp>
        <p:nvSpPr>
          <p:cNvPr id="6147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77800" y="1484313"/>
            <a:ext cx="7273925" cy="4575175"/>
          </a:xfrm>
        </p:spPr>
        <p:txBody>
          <a:bodyPr/>
          <a:lstStyle/>
          <a:p>
            <a:r>
              <a:rPr lang="pt-PT" altLang="en-US" dirty="0" smtClean="0"/>
              <a:t>Ao analisar o concelho de V.N. de Gaia reparamos que a freguesia de Arcozelo, mais precisamente em Miramar/Francelos, continha um espaço devoluto de grandes dimensões.</a:t>
            </a:r>
          </a:p>
        </p:txBody>
      </p:sp>
      <p:pic>
        <p:nvPicPr>
          <p:cNvPr id="5" name="Marcador de Posição de Conteúdo 4" descr="cenas da vid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70338" y="3654425"/>
            <a:ext cx="5173662" cy="320357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smtClean="0"/>
              <a:t>…</a:t>
            </a:r>
          </a:p>
        </p:txBody>
      </p:sp>
      <p:sp>
        <p:nvSpPr>
          <p:cNvPr id="7171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77800" y="1652588"/>
            <a:ext cx="8138616" cy="1128340"/>
          </a:xfrm>
        </p:spPr>
        <p:txBody>
          <a:bodyPr/>
          <a:lstStyle/>
          <a:p>
            <a:r>
              <a:rPr lang="pt-PT" altLang="en-US" dirty="0" smtClean="0"/>
              <a:t>Trata-se de uma área desocupada com 80 </a:t>
            </a:r>
            <a:r>
              <a:rPr lang="pt-PT" altLang="en-US" dirty="0" smtClean="0"/>
              <a:t>mil m², </a:t>
            </a:r>
            <a:r>
              <a:rPr lang="pt-PT" altLang="en-US" dirty="0" smtClean="0"/>
              <a:t>na Avenida Gago Coutinho, em Miramar.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708920"/>
            <a:ext cx="58674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altLang="en-US"/>
              <a:t>Problema...</a:t>
            </a:r>
          </a:p>
        </p:txBody>
      </p:sp>
      <p:sp>
        <p:nvSpPr>
          <p:cNvPr id="8195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395536" y="1916113"/>
            <a:ext cx="8424936" cy="4465215"/>
          </a:xfrm>
        </p:spPr>
        <p:txBody>
          <a:bodyPr/>
          <a:lstStyle/>
          <a:p>
            <a:r>
              <a:rPr lang="pt-PT" altLang="en-US" dirty="0"/>
              <a:t>Não aproveitamento do espaço e dos recursos disponibilizados;</a:t>
            </a:r>
          </a:p>
          <a:p>
            <a:endParaRPr lang="pt-PT" altLang="en-US" dirty="0"/>
          </a:p>
          <a:p>
            <a:r>
              <a:rPr lang="pt-PT" altLang="en-US" dirty="0"/>
              <a:t>Contribui para a poluição visual;</a:t>
            </a:r>
          </a:p>
          <a:p>
            <a:endParaRPr lang="pt-PT" altLang="en-US" dirty="0"/>
          </a:p>
          <a:p>
            <a:endParaRPr lang="pt-PT" altLang="en-US" dirty="0"/>
          </a:p>
          <a:p>
            <a:r>
              <a:rPr lang="pt-PT" dirty="0" smtClean="0"/>
              <a:t>Contribui para a degradação da paisagem e do ambiente.</a:t>
            </a:r>
          </a:p>
          <a:p>
            <a:endParaRPr lang="pt-PT" altLang="en-US" dirty="0"/>
          </a:p>
          <a:p>
            <a:endParaRPr lang="pt-PT" altLang="en-US" dirty="0"/>
          </a:p>
          <a:p>
            <a:pPr>
              <a:buFontTx/>
              <a:buNone/>
            </a:pPr>
            <a:endParaRPr lang="pt-PT" altLang="en-US" dirty="0"/>
          </a:p>
          <a:p>
            <a:endParaRPr lang="pt-PT" altLang="en-US" dirty="0"/>
          </a:p>
          <a:p>
            <a:endParaRPr lang="pt-PT" altLang="en-US" dirty="0"/>
          </a:p>
          <a:p>
            <a:endParaRPr lang="pt-PT" altLang="en-US" dirty="0"/>
          </a:p>
          <a:p>
            <a:endParaRPr lang="pt-PT" altLang="en-US" dirty="0"/>
          </a:p>
          <a:p>
            <a:endParaRPr lang="pt-PT" altLang="en-US" dirty="0"/>
          </a:p>
          <a:p>
            <a:endParaRPr lang="pt-PT" altLang="en-US" dirty="0"/>
          </a:p>
          <a:p>
            <a:pPr>
              <a:buFontTx/>
              <a:buNone/>
            </a:pPr>
            <a:endParaRPr lang="pt-PT" alt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cs typeface="Arial"/>
              </a:rPr>
              <a:t>Características do espaço...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16845" y="1658484"/>
            <a:ext cx="8087603" cy="42473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 smtClean="0">
                <a:cs typeface="Arial"/>
              </a:rPr>
              <a:t> Localização: Primeira linha de praia;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800" dirty="0" smtClean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 smtClean="0">
                <a:cs typeface="Arial"/>
              </a:rPr>
              <a:t>Boas </a:t>
            </a:r>
            <a:r>
              <a:rPr lang="pt-PT" sz="2800" dirty="0" smtClean="0">
                <a:cs typeface="Arial"/>
              </a:rPr>
              <a:t>acessibilidades: junto </a:t>
            </a:r>
            <a:r>
              <a:rPr lang="pt-PT" sz="2800" dirty="0" smtClean="0">
                <a:cs typeface="Arial"/>
              </a:rPr>
              <a:t>de uma estação de comboios e de paragens de vários </a:t>
            </a:r>
            <a:r>
              <a:rPr lang="pt-PT" sz="2800" dirty="0" smtClean="0">
                <a:cs typeface="Arial"/>
              </a:rPr>
              <a:t>autocarros;</a:t>
            </a:r>
            <a:endParaRPr lang="pt-PT" sz="2800" dirty="0" smtClean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800" dirty="0" smtClean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 smtClean="0">
                <a:cs typeface="Arial"/>
              </a:rPr>
              <a:t>Dimensão do terreno: 80 mil m²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800" dirty="0" smtClean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 smtClean="0">
                <a:cs typeface="Arial"/>
              </a:rPr>
              <a:t>Só tem autorização para construção de bens de equipamento.</a:t>
            </a:r>
            <a:endParaRPr lang="pt-PT" sz="2800" dirty="0">
              <a:cs typeface="Arial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1358753369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343775" cy="846137"/>
          </a:xfrm>
        </p:spPr>
        <p:txBody>
          <a:bodyPr/>
          <a:lstStyle/>
          <a:p>
            <a:r>
              <a:rPr lang="pt-PT" altLang="en-US"/>
              <a:t>A nossa sugestão...</a:t>
            </a:r>
          </a:p>
        </p:txBody>
      </p:sp>
      <p:sp>
        <p:nvSpPr>
          <p:cNvPr id="9219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0" y="1700213"/>
            <a:ext cx="9144000" cy="648667"/>
          </a:xfrm>
        </p:spPr>
        <p:txBody>
          <a:bodyPr/>
          <a:lstStyle/>
          <a:p>
            <a:r>
              <a:rPr lang="pt-PT" altLang="en-US" dirty="0" smtClean="0"/>
              <a:t>O nosso projeto visa criar um parque </a:t>
            </a:r>
            <a:r>
              <a:rPr lang="pt-PT" altLang="en-US" dirty="0" smtClean="0"/>
              <a:t>aquático:</a:t>
            </a:r>
            <a:endParaRPr lang="pt-PT" altLang="en-US" dirty="0" smtClean="0"/>
          </a:p>
          <a:p>
            <a:pPr>
              <a:buFontTx/>
              <a:buNone/>
            </a:pPr>
            <a:endParaRPr lang="pt-PT" altLang="en-US" dirty="0" smtClean="0"/>
          </a:p>
        </p:txBody>
      </p:sp>
      <p:pic>
        <p:nvPicPr>
          <p:cNvPr id="50178" name="Picture 2" descr="http://imagesus.homeaway.pt/mda01/3f48d12d-5a40-4ad3-9a4d-9b24253727ce.1.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348880"/>
            <a:ext cx="5256584" cy="39424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dirty="0" smtClean="0"/>
              <a:t>A nossa planta…</a:t>
            </a:r>
            <a:endParaRPr lang="pt-PT" altLang="en-US" dirty="0" smtClean="0"/>
          </a:p>
        </p:txBody>
      </p:sp>
      <p:sp>
        <p:nvSpPr>
          <p:cNvPr id="11267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176713" y="1989138"/>
            <a:ext cx="4967287" cy="4406900"/>
          </a:xfrm>
        </p:spPr>
        <p:txBody>
          <a:bodyPr/>
          <a:lstStyle/>
          <a:p>
            <a:pPr>
              <a:buFontTx/>
              <a:buNone/>
            </a:pPr>
            <a:r>
              <a:rPr lang="pt-PT" altLang="en-US" sz="2400" dirty="0" smtClean="0"/>
              <a:t>1- Entrada</a:t>
            </a:r>
          </a:p>
          <a:p>
            <a:pPr>
              <a:buFontTx/>
              <a:buNone/>
            </a:pPr>
            <a:r>
              <a:rPr lang="pt-PT" altLang="en-US" sz="2400" dirty="0" smtClean="0"/>
              <a:t>2- </a:t>
            </a:r>
            <a:r>
              <a:rPr lang="pt-PT" altLang="en-US" sz="2400" dirty="0" smtClean="0"/>
              <a:t>Pavilhão Gimnodesportivo</a:t>
            </a:r>
            <a:endParaRPr lang="pt-PT" altLang="en-US" sz="2400" dirty="0" smtClean="0"/>
          </a:p>
          <a:p>
            <a:pPr>
              <a:buFontTx/>
              <a:buNone/>
            </a:pPr>
            <a:r>
              <a:rPr lang="pt-PT" altLang="en-US" sz="2400" dirty="0" smtClean="0"/>
              <a:t>3- Piscina coberta</a:t>
            </a:r>
          </a:p>
          <a:p>
            <a:pPr>
              <a:buFontTx/>
              <a:buNone/>
            </a:pPr>
            <a:r>
              <a:rPr lang="pt-PT" altLang="en-US" sz="2400" dirty="0" smtClean="0"/>
              <a:t>4-Parque de estacionamento</a:t>
            </a:r>
          </a:p>
          <a:p>
            <a:pPr>
              <a:buFontTx/>
              <a:buNone/>
            </a:pPr>
            <a:r>
              <a:rPr lang="pt-PT" altLang="en-US" sz="2400" dirty="0" smtClean="0"/>
              <a:t>5- Escorregas para crianças</a:t>
            </a:r>
          </a:p>
          <a:p>
            <a:pPr>
              <a:buFontTx/>
              <a:buNone/>
            </a:pPr>
            <a:r>
              <a:rPr lang="pt-PT" altLang="en-US" sz="2400" dirty="0" smtClean="0"/>
              <a:t>6- Piscina Principal</a:t>
            </a:r>
          </a:p>
          <a:p>
            <a:pPr>
              <a:buFontTx/>
              <a:buNone/>
            </a:pPr>
            <a:r>
              <a:rPr lang="pt-PT" altLang="en-US" sz="2400" dirty="0" smtClean="0"/>
              <a:t>7- Escorregas para adultos</a:t>
            </a:r>
          </a:p>
          <a:p>
            <a:pPr>
              <a:buFontTx/>
              <a:buNone/>
            </a:pPr>
            <a:r>
              <a:rPr lang="pt-PT" altLang="en-US" sz="2400" dirty="0" smtClean="0"/>
              <a:t>8- Área de alimentação</a:t>
            </a:r>
          </a:p>
          <a:p>
            <a:pPr>
              <a:buFontTx/>
              <a:buNone/>
            </a:pPr>
            <a:r>
              <a:rPr lang="pt-PT" altLang="en-US" sz="2400" dirty="0" smtClean="0"/>
              <a:t>9- Eventos</a:t>
            </a:r>
            <a:endParaRPr lang="pt-PT" altLang="en-US" sz="2400" dirty="0" smtClean="0"/>
          </a:p>
        </p:txBody>
      </p:sp>
      <p:pic>
        <p:nvPicPr>
          <p:cNvPr id="7" name="Marcador de Posição de Conteúdo 6" descr="planta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388" y="2276475"/>
            <a:ext cx="3744912" cy="331311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smtClean="0"/>
              <a:t>Inquérito…</a:t>
            </a:r>
          </a:p>
        </p:txBody>
      </p:sp>
      <p:graphicFrame>
        <p:nvGraphicFramePr>
          <p:cNvPr id="5" name="Gráfico 4"/>
          <p:cNvGraphicFramePr/>
          <p:nvPr/>
        </p:nvGraphicFramePr>
        <p:xfrm>
          <a:off x="755576" y="1916832"/>
          <a:ext cx="756084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Glass design template">
  <a:themeElements>
    <a:clrScheme name="Glass design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lass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design template</Template>
  <TotalTime>6859191</TotalTime>
  <Words>331</Words>
  <Application>Microsoft Office PowerPoint</Application>
  <PresentationFormat>Apresentação no Ecrã (4:3)</PresentationFormat>
  <Paragraphs>100</Paragraphs>
  <Slides>15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7" baseType="lpstr">
      <vt:lpstr>Glass design template</vt:lpstr>
      <vt:lpstr>Folha de Cálculo do Microsoft Office Excel 97-2003</vt:lpstr>
      <vt:lpstr>Diapositivo 1</vt:lpstr>
      <vt:lpstr>Objetivos do trabalho...</vt:lpstr>
      <vt:lpstr>Localização do espaço…</vt:lpstr>
      <vt:lpstr>…</vt:lpstr>
      <vt:lpstr>Problema...</vt:lpstr>
      <vt:lpstr>Características do espaço...</vt:lpstr>
      <vt:lpstr>A nossa sugestão...</vt:lpstr>
      <vt:lpstr>A nossa planta…</vt:lpstr>
      <vt:lpstr>Inquérito…</vt:lpstr>
      <vt:lpstr>…</vt:lpstr>
      <vt:lpstr>…</vt:lpstr>
      <vt:lpstr>Vantagens competitivas…</vt:lpstr>
      <vt:lpstr>Desvantagens…</vt:lpstr>
      <vt:lpstr>Conclusão…</vt:lpstr>
      <vt:lpstr>Grupo...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Pedro</dc:creator>
  <cp:lastModifiedBy>Ricardo</cp:lastModifiedBy>
  <cp:revision>265</cp:revision>
  <cp:lastPrinted>2014-09-20T08:41:53Z</cp:lastPrinted>
  <dcterms:created xsi:type="dcterms:W3CDTF">2004-05-12T20:52:37Z</dcterms:created>
  <dcterms:modified xsi:type="dcterms:W3CDTF">2015-04-23T00:42:33Z</dcterms:modified>
</cp:coreProperties>
</file>