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63" r:id="rId4"/>
    <p:sldId id="260" r:id="rId5"/>
    <p:sldId id="257" r:id="rId6"/>
    <p:sldId id="259" r:id="rId7"/>
    <p:sldId id="264" r:id="rId8"/>
    <p:sldId id="265" r:id="rId9"/>
    <p:sldId id="261" r:id="rId10"/>
    <p:sldId id="266" r:id="rId11"/>
    <p:sldId id="270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B6CEBB-2E01-6542-ACE1-3426211B112B}">
          <p14:sldIdLst/>
        </p14:section>
        <p14:section name="Untitled Section" id="{5401BC44-675B-7144-ACB6-6F3D4F99F59B}">
          <p14:sldIdLst>
            <p14:sldId id="256"/>
            <p14:sldId id="258"/>
            <p14:sldId id="263"/>
            <p14:sldId id="260"/>
            <p14:sldId id="257"/>
            <p14:sldId id="259"/>
            <p14:sldId id="264"/>
            <p14:sldId id="265"/>
            <p14:sldId id="261"/>
            <p14:sldId id="266"/>
            <p14:sldId id="270"/>
            <p14:sldId id="268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5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April 22, 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April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April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April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April 22,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April 22,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April 22,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April 22,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April 22,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April 22,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April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8005" y="440207"/>
            <a:ext cx="3313355" cy="1702160"/>
          </a:xfrm>
        </p:spPr>
        <p:txBody>
          <a:bodyPr>
            <a:noAutofit/>
          </a:bodyPr>
          <a:lstStyle/>
          <a:p>
            <a:r>
              <a:rPr lang="en-US" sz="2800" b="1" i="1" dirty="0" err="1" smtClean="0"/>
              <a:t>Impacto</a:t>
            </a:r>
            <a:r>
              <a:rPr lang="en-US" sz="2800" b="1" i="1" dirty="0" smtClean="0"/>
              <a:t> de </a:t>
            </a:r>
            <a:r>
              <a:rPr lang="en-US" sz="2800" b="1" i="1" dirty="0" err="1"/>
              <a:t>c</a:t>
            </a:r>
            <a:r>
              <a:rPr lang="en-US" sz="2800" b="1" i="1" dirty="0" err="1" smtClean="0"/>
              <a:t>orredores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verdes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na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prevenção</a:t>
            </a:r>
            <a:r>
              <a:rPr lang="en-US" sz="2800" b="1" i="1" dirty="0" smtClean="0"/>
              <a:t> de </a:t>
            </a:r>
            <a:r>
              <a:rPr lang="en-US" sz="2800" b="1" i="1" dirty="0" err="1" smtClean="0"/>
              <a:t>cheias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nas</a:t>
            </a:r>
            <a:r>
              <a:rPr lang="en-US" sz="2800" b="1" i="1" dirty="0" smtClean="0"/>
              <a:t> Caldas da </a:t>
            </a:r>
            <a:r>
              <a:rPr lang="en-US" sz="2800" b="1" i="1" dirty="0" err="1" smtClean="0"/>
              <a:t>Rainha</a:t>
            </a:r>
            <a:endParaRPr lang="en-US" sz="28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6567" y="2798560"/>
            <a:ext cx="2336230" cy="2833475"/>
          </a:xfrm>
        </p:spPr>
        <p:txBody>
          <a:bodyPr>
            <a:noAutofit/>
          </a:bodyPr>
          <a:lstStyle/>
          <a:p>
            <a:r>
              <a:rPr lang="en-US" sz="1400" dirty="0" smtClean="0"/>
              <a:t>Carolina </a:t>
            </a:r>
            <a:r>
              <a:rPr lang="en-US" sz="1400" dirty="0" err="1" smtClean="0"/>
              <a:t>Higino</a:t>
            </a:r>
            <a:endParaRPr lang="en-US" sz="1400" dirty="0" smtClean="0"/>
          </a:p>
          <a:p>
            <a:r>
              <a:rPr lang="en-US" sz="1400" dirty="0" smtClean="0"/>
              <a:t>Francisco </a:t>
            </a:r>
            <a:r>
              <a:rPr lang="en-US" sz="1400" dirty="0" err="1" smtClean="0"/>
              <a:t>Morais</a:t>
            </a:r>
            <a:endParaRPr lang="en-US" sz="1400" dirty="0" smtClean="0"/>
          </a:p>
          <a:p>
            <a:r>
              <a:rPr lang="en-US" sz="1400" dirty="0" smtClean="0"/>
              <a:t>Francisco Santos</a:t>
            </a:r>
          </a:p>
          <a:p>
            <a:r>
              <a:rPr lang="en-US" sz="1400" dirty="0" err="1" smtClean="0"/>
              <a:t>Gonçalo</a:t>
            </a:r>
            <a:r>
              <a:rPr lang="en-US" sz="1400" dirty="0" smtClean="0"/>
              <a:t> </a:t>
            </a:r>
            <a:r>
              <a:rPr lang="en-US" sz="1400" dirty="0" err="1" smtClean="0"/>
              <a:t>Cipriano</a:t>
            </a:r>
            <a:endParaRPr lang="en-US" sz="1400" dirty="0" smtClean="0"/>
          </a:p>
          <a:p>
            <a:r>
              <a:rPr lang="en-US" sz="1400" dirty="0" smtClean="0"/>
              <a:t>José </a:t>
            </a:r>
            <a:r>
              <a:rPr lang="en-US" sz="1400" dirty="0" err="1" smtClean="0"/>
              <a:t>Grilo</a:t>
            </a:r>
            <a:endParaRPr lang="en-US" sz="1400" dirty="0"/>
          </a:p>
          <a:p>
            <a:r>
              <a:rPr lang="en-US" sz="1400" dirty="0" smtClean="0"/>
              <a:t>Margarida </a:t>
            </a:r>
            <a:r>
              <a:rPr lang="en-US" sz="1400" dirty="0" err="1" smtClean="0"/>
              <a:t>Patriarca</a:t>
            </a:r>
            <a:endParaRPr lang="en-US" sz="1400" dirty="0" smtClean="0"/>
          </a:p>
          <a:p>
            <a:r>
              <a:rPr lang="en-US" sz="1400" dirty="0" err="1" smtClean="0"/>
              <a:t>Patrícia</a:t>
            </a:r>
            <a:r>
              <a:rPr lang="en-US" sz="1400" dirty="0" smtClean="0"/>
              <a:t> Silva</a:t>
            </a:r>
          </a:p>
          <a:p>
            <a:r>
              <a:rPr lang="en-US" sz="1400" dirty="0" smtClean="0"/>
              <a:t>Rafaela </a:t>
            </a:r>
            <a:r>
              <a:rPr lang="en-US" sz="1400" dirty="0" err="1" smtClean="0"/>
              <a:t>Esteves</a:t>
            </a:r>
            <a:endParaRPr lang="en-US" sz="1400" dirty="0" smtClean="0"/>
          </a:p>
          <a:p>
            <a:r>
              <a:rPr lang="en-US" sz="1400" dirty="0" smtClean="0"/>
              <a:t>Rita Coelho</a:t>
            </a:r>
          </a:p>
          <a:p>
            <a:r>
              <a:rPr lang="en-US" sz="1400" dirty="0" err="1" smtClean="0"/>
              <a:t>Tomás</a:t>
            </a:r>
            <a:r>
              <a:rPr lang="en-US" sz="1400" dirty="0" smtClean="0"/>
              <a:t> </a:t>
            </a:r>
            <a:r>
              <a:rPr lang="en-US" sz="1400" dirty="0" err="1" smtClean="0"/>
              <a:t>Rato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err="1" smtClean="0"/>
              <a:t>Professora</a:t>
            </a:r>
            <a:r>
              <a:rPr lang="en-US" sz="1400" dirty="0" smtClean="0"/>
              <a:t> Carla Ferreira </a:t>
            </a:r>
          </a:p>
        </p:txBody>
      </p:sp>
      <p:pic>
        <p:nvPicPr>
          <p:cNvPr id="4" name="Picture 3" descr="Main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0" y="222256"/>
            <a:ext cx="3313354" cy="2138063"/>
          </a:xfrm>
          <a:prstGeom prst="rect">
            <a:avLst/>
          </a:prstGeom>
        </p:spPr>
      </p:pic>
      <p:pic>
        <p:nvPicPr>
          <p:cNvPr id="6" name="Picture 5" descr="ciencia viv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436">
            <a:off x="192312" y="5138109"/>
            <a:ext cx="2263450" cy="1135529"/>
          </a:xfrm>
          <a:prstGeom prst="rect">
            <a:avLst/>
          </a:prstGeom>
        </p:spPr>
      </p:pic>
      <p:pic>
        <p:nvPicPr>
          <p:cNvPr id="7" name="Picture 6" descr="ESRI Portug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351">
            <a:off x="2216812" y="4942396"/>
            <a:ext cx="2251553" cy="1126817"/>
          </a:xfrm>
          <a:prstGeom prst="rect">
            <a:avLst/>
          </a:prstGeom>
        </p:spPr>
      </p:pic>
      <p:pic>
        <p:nvPicPr>
          <p:cNvPr id="8" name="Picture 7" descr="IGO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379">
            <a:off x="1636942" y="2999325"/>
            <a:ext cx="2375647" cy="1225176"/>
          </a:xfrm>
          <a:prstGeom prst="rect">
            <a:avLst/>
          </a:prstGeom>
        </p:spPr>
      </p:pic>
      <p:pic>
        <p:nvPicPr>
          <p:cNvPr id="9" name="Picture 8" descr="Nós Propomo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521">
            <a:off x="91739" y="3595695"/>
            <a:ext cx="2375647" cy="1138185"/>
          </a:xfrm>
          <a:prstGeom prst="rect">
            <a:avLst/>
          </a:prstGeom>
        </p:spPr>
      </p:pic>
      <p:sp>
        <p:nvSpPr>
          <p:cNvPr id="11" name="TextBox 9"/>
          <p:cNvSpPr txBox="1"/>
          <p:nvPr/>
        </p:nvSpPr>
        <p:spPr>
          <a:xfrm rot="10800000" flipV="1">
            <a:off x="3179267" y="6498240"/>
            <a:ext cx="283084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Lisboa, </a:t>
            </a:r>
            <a:r>
              <a:rPr lang="en-US" sz="2000" b="1" dirty="0" err="1"/>
              <a:t>m</a:t>
            </a:r>
            <a:r>
              <a:rPr lang="en-US" sz="2000" b="1" dirty="0" err="1" smtClean="0"/>
              <a:t>aio</a:t>
            </a:r>
            <a:r>
              <a:rPr lang="en-US" sz="2000" b="1" dirty="0" smtClean="0"/>
              <a:t> de 2015</a:t>
            </a:r>
            <a:endParaRPr lang="en-US" sz="2000" b="1" dirty="0"/>
          </a:p>
          <a:p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127225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874643"/>
            <a:ext cx="7024744" cy="715617"/>
          </a:xfrm>
        </p:spPr>
        <p:txBody>
          <a:bodyPr>
            <a:normAutofit/>
          </a:bodyPr>
          <a:lstStyle/>
          <a:p>
            <a:pPr algn="ctr"/>
            <a:r>
              <a:rPr lang="pt-PT" b="1" dirty="0" smtClean="0"/>
              <a:t>1</a:t>
            </a:r>
            <a:endParaRPr lang="pt-PT" b="1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0" y="1590260"/>
            <a:ext cx="7024744" cy="4597649"/>
          </a:xfrm>
        </p:spPr>
      </p:pic>
    </p:spTree>
    <p:extLst>
      <p:ext uri="{BB962C8B-B14F-4D97-AF65-F5344CB8AC3E}">
        <p14:creationId xmlns:p14="http://schemas.microsoft.com/office/powerpoint/2010/main" val="256155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37319"/>
            <a:ext cx="7024744" cy="10913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" name="Content Placeholder 3" descr="imag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8" b="15488"/>
          <a:stretch>
            <a:fillRect/>
          </a:stretch>
        </p:blipFill>
        <p:spPr>
          <a:xfrm>
            <a:off x="1043492" y="1666754"/>
            <a:ext cx="6777317" cy="4165876"/>
          </a:xfrm>
        </p:spPr>
      </p:pic>
    </p:spTree>
    <p:extLst>
      <p:ext uri="{BB962C8B-B14F-4D97-AF65-F5344CB8AC3E}">
        <p14:creationId xmlns:p14="http://schemas.microsoft.com/office/powerpoint/2010/main" val="3034961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774058"/>
            <a:ext cx="7024744" cy="761379"/>
          </a:xfrm>
        </p:spPr>
        <p:txBody>
          <a:bodyPr/>
          <a:lstStyle/>
          <a:p>
            <a:pPr algn="ctr"/>
            <a:r>
              <a:rPr lang="pt-PT" b="1" dirty="0" smtClean="0"/>
              <a:t>3</a:t>
            </a:r>
            <a:endParaRPr lang="pt-PT" b="1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0" y="1535437"/>
            <a:ext cx="7024744" cy="4646702"/>
          </a:xfrm>
        </p:spPr>
      </p:pic>
    </p:spTree>
    <p:extLst>
      <p:ext uri="{BB962C8B-B14F-4D97-AF65-F5344CB8AC3E}">
        <p14:creationId xmlns:p14="http://schemas.microsoft.com/office/powerpoint/2010/main" val="228639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815010"/>
            <a:ext cx="7024744" cy="722265"/>
          </a:xfrm>
        </p:spPr>
        <p:txBody>
          <a:bodyPr/>
          <a:lstStyle/>
          <a:p>
            <a:pPr algn="ctr"/>
            <a:r>
              <a:rPr lang="pt-PT" b="1" dirty="0"/>
              <a:t>4</a:t>
            </a: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0" y="1537275"/>
            <a:ext cx="7024744" cy="4605107"/>
          </a:xfrm>
        </p:spPr>
      </p:pic>
    </p:spTree>
    <p:extLst>
      <p:ext uri="{BB962C8B-B14F-4D97-AF65-F5344CB8AC3E}">
        <p14:creationId xmlns:p14="http://schemas.microsoft.com/office/powerpoint/2010/main" val="187368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99131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/>
              <a:t>5</a:t>
            </a:r>
            <a:endParaRPr lang="pt-PT" b="1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66" y="1626795"/>
            <a:ext cx="4671392" cy="4555343"/>
          </a:xfrm>
        </p:spPr>
      </p:pic>
    </p:spTree>
    <p:extLst>
      <p:ext uri="{BB962C8B-B14F-4D97-AF65-F5344CB8AC3E}">
        <p14:creationId xmlns:p14="http://schemas.microsoft.com/office/powerpoint/2010/main" val="265682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ÍNDICE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9905" y="3138661"/>
            <a:ext cx="7851913" cy="3508977"/>
          </a:xfrm>
        </p:spPr>
        <p:txBody>
          <a:bodyPr>
            <a:normAutofit/>
          </a:bodyPr>
          <a:lstStyle/>
          <a:p>
            <a:r>
              <a:rPr lang="en-US" dirty="0" err="1" smtClean="0"/>
              <a:t>Enquadramento</a:t>
            </a:r>
            <a:r>
              <a:rPr lang="en-US" dirty="0" smtClean="0"/>
              <a:t>: </a:t>
            </a:r>
            <a:r>
              <a:rPr lang="en-US" i="1" dirty="0" err="1" smtClean="0"/>
              <a:t>Cheias</a:t>
            </a:r>
            <a:r>
              <a:rPr lang="en-US" i="1" dirty="0" smtClean="0"/>
              <a:t> </a:t>
            </a:r>
          </a:p>
          <a:p>
            <a:r>
              <a:rPr lang="en-US" i="1" dirty="0" smtClean="0"/>
              <a:t>O </a:t>
            </a:r>
            <a:r>
              <a:rPr lang="en-US" i="1" dirty="0" err="1" smtClean="0"/>
              <a:t>que</a:t>
            </a:r>
            <a:r>
              <a:rPr lang="en-US" i="1" dirty="0" smtClean="0"/>
              <a:t> se </a:t>
            </a:r>
            <a:r>
              <a:rPr lang="en-US" i="1" dirty="0" err="1" smtClean="0"/>
              <a:t>viu</a:t>
            </a:r>
            <a:r>
              <a:rPr lang="en-US" i="1" dirty="0" smtClean="0"/>
              <a:t>…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escreveu</a:t>
            </a:r>
            <a:r>
              <a:rPr lang="en-US" dirty="0" smtClean="0"/>
              <a:t>…</a:t>
            </a:r>
          </a:p>
          <a:p>
            <a:r>
              <a:rPr lang="pt-PT" dirty="0" smtClean="0"/>
              <a:t>Os corredores verdes na prevenção de cheias</a:t>
            </a:r>
            <a:endParaRPr lang="en-US" dirty="0" smtClean="0"/>
          </a:p>
          <a:p>
            <a:r>
              <a:rPr lang="en-US" dirty="0" err="1" smtClean="0"/>
              <a:t>Proposta</a:t>
            </a:r>
            <a:r>
              <a:rPr lang="en-US" dirty="0" smtClean="0"/>
              <a:t> de </a:t>
            </a:r>
            <a:r>
              <a:rPr lang="en-US" dirty="0" err="1" smtClean="0"/>
              <a:t>corredores</a:t>
            </a:r>
            <a:r>
              <a:rPr lang="en-US" dirty="0" smtClean="0"/>
              <a:t> </a:t>
            </a:r>
            <a:r>
              <a:rPr lang="en-US" dirty="0" err="1" smtClean="0"/>
              <a:t>verdes</a:t>
            </a:r>
            <a:r>
              <a:rPr lang="en-US" dirty="0" smtClean="0"/>
              <a:t> a </a:t>
            </a:r>
            <a:r>
              <a:rPr lang="en-US" dirty="0" err="1" smtClean="0"/>
              <a:t>implementar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4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32509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CHEIAS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10" y="1855602"/>
            <a:ext cx="8215746" cy="5188531"/>
          </a:xfrm>
        </p:spPr>
        <p:txBody>
          <a:bodyPr>
            <a:noAutofit/>
          </a:bodyPr>
          <a:lstStyle/>
          <a:p>
            <a:pPr marL="365760" lvl="1" indent="0" algn="just">
              <a:buNone/>
            </a:pPr>
            <a:endParaRPr lang="pt-PT" sz="1550" dirty="0" smtClean="0"/>
          </a:p>
          <a:p>
            <a:pPr marL="68580" lvl="0" indent="0" algn="just">
              <a:buNone/>
            </a:pPr>
            <a:r>
              <a:rPr lang="pt-PT" sz="1550" b="1" u="sng" dirty="0" smtClean="0"/>
              <a:t>Problemas decorrentes  de situações de cheias:</a:t>
            </a:r>
            <a:endParaRPr lang="pt-PT" sz="1550" b="1" u="sng" dirty="0"/>
          </a:p>
          <a:p>
            <a:pPr lvl="1" algn="just"/>
            <a:r>
              <a:rPr lang="pt-PT" sz="1550" dirty="0" smtClean="0"/>
              <a:t>Destruição </a:t>
            </a:r>
            <a:r>
              <a:rPr lang="pt-PT" sz="1550" dirty="0"/>
              <a:t>das infraestruturas existentes nos locais, meios de transporte e </a:t>
            </a:r>
            <a:r>
              <a:rPr lang="pt-PT" sz="1550" dirty="0" smtClean="0"/>
              <a:t>comunicação</a:t>
            </a:r>
            <a:endParaRPr lang="pt-PT" sz="1550" dirty="0"/>
          </a:p>
          <a:p>
            <a:pPr lvl="1" algn="just"/>
            <a:r>
              <a:rPr lang="pt-PT" sz="1550" dirty="0"/>
              <a:t>Congestionamento </a:t>
            </a:r>
            <a:endParaRPr lang="pt-PT" sz="1550" dirty="0" smtClean="0"/>
          </a:p>
          <a:p>
            <a:pPr lvl="1" algn="just"/>
            <a:r>
              <a:rPr lang="pt-PT" sz="1550" dirty="0" smtClean="0"/>
              <a:t>Pânico</a:t>
            </a:r>
            <a:endParaRPr lang="pt-PT" sz="1550" dirty="0"/>
          </a:p>
          <a:p>
            <a:pPr marL="68580" lvl="0" indent="0" algn="just">
              <a:buNone/>
            </a:pPr>
            <a:r>
              <a:rPr lang="pt-PT" sz="1550" dirty="0" smtClean="0"/>
              <a:t> </a:t>
            </a:r>
            <a:r>
              <a:rPr lang="pt-PT" sz="1550" b="1" u="sng" dirty="0" smtClean="0"/>
              <a:t>Causas responsáveis pela ocorrência de </a:t>
            </a:r>
            <a:r>
              <a:rPr lang="pt-PT" sz="1550" b="1" u="sng" dirty="0"/>
              <a:t>c</a:t>
            </a:r>
            <a:r>
              <a:rPr lang="pt-PT" sz="1550" b="1" u="sng" dirty="0" smtClean="0"/>
              <a:t>heias</a:t>
            </a:r>
            <a:endParaRPr lang="pt-PT" sz="1550" b="1" u="sng" dirty="0"/>
          </a:p>
          <a:p>
            <a:pPr lvl="1" algn="just"/>
            <a:r>
              <a:rPr lang="pt-PT" sz="1550" dirty="0"/>
              <a:t>Falta de espaços verdes </a:t>
            </a:r>
            <a:endParaRPr lang="pt-PT" sz="1550" dirty="0" smtClean="0"/>
          </a:p>
          <a:p>
            <a:pPr lvl="1" algn="just"/>
            <a:r>
              <a:rPr lang="pt-PT" sz="1550" dirty="0" smtClean="0"/>
              <a:t>Drenagem </a:t>
            </a:r>
            <a:r>
              <a:rPr lang="pt-PT" sz="1550" dirty="0"/>
              <a:t>deficiente dos sistemas de </a:t>
            </a:r>
            <a:r>
              <a:rPr lang="pt-PT" sz="1550" dirty="0" smtClean="0"/>
              <a:t>esgotos</a:t>
            </a:r>
            <a:endParaRPr lang="pt-PT" sz="1550" dirty="0"/>
          </a:p>
          <a:p>
            <a:pPr lvl="1" algn="just"/>
            <a:r>
              <a:rPr lang="pt-PT" sz="1550" dirty="0"/>
              <a:t>Abertura </a:t>
            </a:r>
            <a:r>
              <a:rPr lang="pt-PT" sz="1550" dirty="0" smtClean="0"/>
              <a:t>de comportas </a:t>
            </a:r>
            <a:r>
              <a:rPr lang="pt-PT" sz="1550" dirty="0"/>
              <a:t>das </a:t>
            </a:r>
            <a:r>
              <a:rPr lang="pt-PT" sz="1550" dirty="0" smtClean="0"/>
              <a:t>barragens</a:t>
            </a:r>
            <a:endParaRPr lang="pt-PT" sz="1550" dirty="0"/>
          </a:p>
          <a:p>
            <a:pPr lvl="1" algn="just"/>
            <a:r>
              <a:rPr lang="pt-PT" sz="1550" dirty="0"/>
              <a:t>Ocupação irregular do </a:t>
            </a:r>
            <a:r>
              <a:rPr lang="pt-PT" sz="1550" dirty="0" smtClean="0"/>
              <a:t>solo</a:t>
            </a:r>
            <a:endParaRPr lang="pt-PT" sz="1550" dirty="0"/>
          </a:p>
          <a:p>
            <a:pPr lvl="1" algn="just"/>
            <a:r>
              <a:rPr lang="pt-PT" sz="1550" dirty="0" smtClean="0"/>
              <a:t>Impermeabilização</a:t>
            </a:r>
            <a:r>
              <a:rPr lang="pt-PT" sz="1550" dirty="0"/>
              <a:t> </a:t>
            </a:r>
            <a:r>
              <a:rPr lang="pt-PT" sz="1550" dirty="0" smtClean="0"/>
              <a:t>do solo</a:t>
            </a:r>
            <a:endParaRPr lang="pt-PT" sz="1550" dirty="0"/>
          </a:p>
          <a:p>
            <a:endParaRPr lang="en-US" sz="1550" dirty="0"/>
          </a:p>
        </p:txBody>
      </p:sp>
    </p:spTree>
    <p:extLst>
      <p:ext uri="{BB962C8B-B14F-4D97-AF65-F5344CB8AC3E}">
        <p14:creationId xmlns:p14="http://schemas.microsoft.com/office/powerpoint/2010/main" val="221125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Cida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3" b="3993"/>
          <a:stretch>
            <a:fillRect/>
          </a:stretch>
        </p:blipFill>
        <p:spPr>
          <a:xfrm>
            <a:off x="4419601" y="3566578"/>
            <a:ext cx="4222247" cy="2936600"/>
          </a:xfrm>
          <a:prstGeom prst="rect">
            <a:avLst/>
          </a:prstGeom>
        </p:spPr>
      </p:pic>
      <p:pic>
        <p:nvPicPr>
          <p:cNvPr id="7" name="Picture 6" descr="11128786_1028755620487597_442407214_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2" y="371545"/>
            <a:ext cx="3926098" cy="2894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11121670_945932765427621_1572049105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3" y="3265619"/>
            <a:ext cx="3926098" cy="32375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140215">
            <a:off x="4281067" y="1323355"/>
            <a:ext cx="493596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22 de setembro</a:t>
            </a:r>
          </a:p>
          <a:p>
            <a:pPr algn="ctr"/>
            <a:r>
              <a:rPr lang="pt-P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7 de outubro, 2014</a:t>
            </a:r>
          </a:p>
          <a:p>
            <a:pPr algn="ctr"/>
            <a:r>
              <a:rPr lang="pt-P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“Inundações</a:t>
            </a:r>
            <a:r>
              <a:rPr lang="pt-PT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pt-PT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1683" y="6049833"/>
            <a:ext cx="250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Gazeta</a:t>
            </a:r>
            <a:r>
              <a:rPr lang="en-US" dirty="0" smtClean="0">
                <a:solidFill>
                  <a:schemeClr val="bg1"/>
                </a:solidFill>
              </a:rPr>
              <a:t> das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aldas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1685" y="6118154"/>
            <a:ext cx="2920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Gazeta</a:t>
            </a:r>
            <a:r>
              <a:rPr lang="en-US" dirty="0" smtClean="0">
                <a:solidFill>
                  <a:srgbClr val="FFFFFF"/>
                </a:solidFill>
              </a:rPr>
              <a:t> das </a:t>
            </a:r>
            <a:r>
              <a:rPr lang="en-US" dirty="0">
                <a:solidFill>
                  <a:srgbClr val="FFFFFF"/>
                </a:solidFill>
              </a:rPr>
              <a:t>C</a:t>
            </a:r>
            <a:r>
              <a:rPr lang="en-US" dirty="0" smtClean="0">
                <a:solidFill>
                  <a:srgbClr val="FFFFFF"/>
                </a:solidFill>
              </a:rPr>
              <a:t>aldas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4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71" y="1027665"/>
            <a:ext cx="7024744" cy="705440"/>
          </a:xfrm>
        </p:spPr>
        <p:txBody>
          <a:bodyPr/>
          <a:lstStyle/>
          <a:p>
            <a:pPr algn="ctr"/>
            <a:r>
              <a:rPr lang="en-US" b="1" dirty="0" smtClean="0"/>
              <a:t>O </a:t>
            </a:r>
            <a:r>
              <a:rPr lang="en-US" b="1" dirty="0" err="1" smtClean="0"/>
              <a:t>que</a:t>
            </a:r>
            <a:r>
              <a:rPr lang="en-US" b="1" dirty="0" smtClean="0"/>
              <a:t> se </a:t>
            </a:r>
            <a:r>
              <a:rPr lang="en-US" b="1" dirty="0" err="1" smtClean="0"/>
              <a:t>escreveu</a:t>
            </a:r>
            <a:r>
              <a:rPr lang="en-US" b="1" dirty="0" smtClean="0"/>
              <a:t>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 descr="GetJournalNewsThumb.ashx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9" b="12409"/>
          <a:stretch>
            <a:fillRect/>
          </a:stretch>
        </p:blipFill>
        <p:spPr>
          <a:xfrm>
            <a:off x="589248" y="2008908"/>
            <a:ext cx="3725942" cy="3457613"/>
          </a:xfrm>
        </p:spPr>
      </p:pic>
      <p:sp>
        <p:nvSpPr>
          <p:cNvPr id="7" name="TextBox 6"/>
          <p:cNvSpPr txBox="1"/>
          <p:nvPr/>
        </p:nvSpPr>
        <p:spPr>
          <a:xfrm>
            <a:off x="4315190" y="1875666"/>
            <a:ext cx="429209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“</a:t>
            </a:r>
            <a:r>
              <a:rPr lang="en-US" sz="1600" dirty="0" err="1" smtClean="0"/>
              <a:t>Não</a:t>
            </a:r>
            <a:r>
              <a:rPr lang="en-US" sz="1600" dirty="0" smtClean="0"/>
              <a:t> </a:t>
            </a:r>
            <a:r>
              <a:rPr lang="en-US" sz="1600" dirty="0" err="1"/>
              <a:t>temos</a:t>
            </a:r>
            <a:r>
              <a:rPr lang="en-US" sz="1600" dirty="0"/>
              <a:t> </a:t>
            </a:r>
            <a:r>
              <a:rPr lang="en-US" sz="1600" dirty="0" err="1"/>
              <a:t>registos</a:t>
            </a:r>
            <a:r>
              <a:rPr lang="en-US" sz="1600" dirty="0"/>
              <a:t> da </a:t>
            </a:r>
            <a:r>
              <a:rPr lang="en-US" sz="1600" dirty="0" err="1"/>
              <a:t>queda</a:t>
            </a:r>
            <a:r>
              <a:rPr lang="en-US" sz="1600" dirty="0"/>
              <a:t> de </a:t>
            </a:r>
            <a:r>
              <a:rPr lang="en-US" sz="1600" dirty="0" err="1"/>
              <a:t>tanta</a:t>
            </a:r>
            <a:r>
              <a:rPr lang="en-US" sz="1600" dirty="0"/>
              <a:t> </a:t>
            </a:r>
            <a:r>
              <a:rPr lang="en-US" sz="1600" dirty="0" err="1"/>
              <a:t>chuva</a:t>
            </a:r>
            <a:r>
              <a:rPr lang="en-US" sz="1600" dirty="0"/>
              <a:t> </a:t>
            </a:r>
            <a:r>
              <a:rPr lang="en-US" sz="1600" dirty="0" err="1"/>
              <a:t>num</a:t>
            </a:r>
            <a:r>
              <a:rPr lang="en-US" sz="1600" dirty="0"/>
              <a:t> </a:t>
            </a:r>
            <a:r>
              <a:rPr lang="en-US" sz="1600" dirty="0" err="1"/>
              <a:t>curto</a:t>
            </a:r>
            <a:r>
              <a:rPr lang="en-US" sz="1600" dirty="0"/>
              <a:t> </a:t>
            </a:r>
            <a:r>
              <a:rPr lang="en-US" sz="1600" dirty="0" err="1"/>
              <a:t>espaço</a:t>
            </a:r>
            <a:r>
              <a:rPr lang="en-US" sz="1600" dirty="0"/>
              <a:t> de tempo </a:t>
            </a:r>
            <a:r>
              <a:rPr lang="en-US" sz="1600" dirty="0" err="1"/>
              <a:t>há</a:t>
            </a:r>
            <a:r>
              <a:rPr lang="en-US" sz="1600" dirty="0"/>
              <a:t> </a:t>
            </a:r>
            <a:r>
              <a:rPr lang="en-US" sz="1600" dirty="0" err="1"/>
              <a:t>vários</a:t>
            </a:r>
            <a:r>
              <a:rPr lang="en-US" sz="1600" dirty="0"/>
              <a:t> </a:t>
            </a:r>
            <a:r>
              <a:rPr lang="en-US" sz="1600" dirty="0" err="1"/>
              <a:t>anos</a:t>
            </a:r>
            <a:r>
              <a:rPr lang="en-US" sz="1600" dirty="0"/>
              <a:t>”, </a:t>
            </a:r>
            <a:r>
              <a:rPr lang="en-US" sz="1600" dirty="0" err="1"/>
              <a:t>comentava</a:t>
            </a:r>
            <a:r>
              <a:rPr lang="en-US" sz="1600" dirty="0"/>
              <a:t> o </a:t>
            </a:r>
            <a:r>
              <a:rPr lang="en-US" sz="1600" dirty="0" err="1"/>
              <a:t>delegado</a:t>
            </a:r>
            <a:r>
              <a:rPr lang="en-US" sz="1600" dirty="0"/>
              <a:t> da </a:t>
            </a:r>
            <a:r>
              <a:rPr lang="en-US" sz="1600" dirty="0" err="1" smtClean="0"/>
              <a:t>Proteção</a:t>
            </a:r>
            <a:r>
              <a:rPr lang="en-US" sz="1600" dirty="0" smtClean="0"/>
              <a:t> </a:t>
            </a:r>
            <a:r>
              <a:rPr lang="en-US" sz="1600" dirty="0"/>
              <a:t>Civil das Caldas da </a:t>
            </a:r>
            <a:r>
              <a:rPr lang="en-US" sz="1600" dirty="0" err="1"/>
              <a:t>Rainha</a:t>
            </a:r>
            <a:r>
              <a:rPr lang="en-US" sz="1600" dirty="0"/>
              <a:t>. José </a:t>
            </a:r>
            <a:r>
              <a:rPr lang="en-US" sz="1600" dirty="0" err="1"/>
              <a:t>António</a:t>
            </a:r>
            <a:r>
              <a:rPr lang="en-US" sz="1600" dirty="0"/>
              <a:t> </a:t>
            </a:r>
            <a:r>
              <a:rPr lang="en-US" sz="1600" dirty="0" err="1"/>
              <a:t>mostrou</a:t>
            </a:r>
            <a:r>
              <a:rPr lang="en-US" sz="1600" dirty="0"/>
              <a:t>-se </a:t>
            </a:r>
            <a:r>
              <a:rPr lang="en-US" sz="1600" dirty="0" err="1"/>
              <a:t>impressionado</a:t>
            </a:r>
            <a:r>
              <a:rPr lang="en-US" sz="1600" dirty="0"/>
              <a:t> com o valor de 21 </a:t>
            </a:r>
            <a:r>
              <a:rPr lang="en-US" sz="1600" dirty="0" err="1"/>
              <a:t>litros</a:t>
            </a:r>
            <a:r>
              <a:rPr lang="en-US" sz="1600" dirty="0"/>
              <a:t> de </a:t>
            </a:r>
            <a:r>
              <a:rPr lang="en-US" sz="1600" dirty="0" err="1"/>
              <a:t>água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metros </a:t>
            </a:r>
            <a:r>
              <a:rPr lang="en-US" sz="1600" dirty="0" err="1"/>
              <a:t>quadrado</a:t>
            </a:r>
            <a:r>
              <a:rPr lang="en-US" sz="1600" dirty="0"/>
              <a:t> </a:t>
            </a:r>
            <a:r>
              <a:rPr lang="en-US" sz="1600" dirty="0" err="1"/>
              <a:t>que</a:t>
            </a:r>
            <a:r>
              <a:rPr lang="en-US" sz="1600" dirty="0"/>
              <a:t> </a:t>
            </a:r>
            <a:r>
              <a:rPr lang="en-US" sz="1600" dirty="0" err="1"/>
              <a:t>caíram</a:t>
            </a:r>
            <a:r>
              <a:rPr lang="en-US" sz="1600" dirty="0"/>
              <a:t> entre as 13.15 e as 13.45 do </a:t>
            </a:r>
            <a:r>
              <a:rPr lang="en-US" sz="1600" dirty="0" err="1"/>
              <a:t>passado</a:t>
            </a:r>
            <a:r>
              <a:rPr lang="en-US" sz="1600" dirty="0"/>
              <a:t> </a:t>
            </a:r>
            <a:r>
              <a:rPr lang="en-US" sz="1600" dirty="0" err="1"/>
              <a:t>dia</a:t>
            </a:r>
            <a:r>
              <a:rPr lang="en-US" sz="1600" dirty="0"/>
              <a:t> 7. </a:t>
            </a:r>
            <a:r>
              <a:rPr lang="en-US" sz="1600" dirty="0" err="1"/>
              <a:t>Lojas</a:t>
            </a:r>
            <a:r>
              <a:rPr lang="en-US" sz="1600" dirty="0"/>
              <a:t>, </a:t>
            </a:r>
            <a:r>
              <a:rPr lang="en-US" sz="1600" dirty="0" err="1"/>
              <a:t>garagens</a:t>
            </a:r>
            <a:r>
              <a:rPr lang="en-US" sz="1600" dirty="0"/>
              <a:t> e caves de </a:t>
            </a:r>
            <a:r>
              <a:rPr lang="en-US" sz="1600" dirty="0" err="1"/>
              <a:t>prédios</a:t>
            </a:r>
            <a:r>
              <a:rPr lang="en-US" sz="1600" dirty="0"/>
              <a:t> </a:t>
            </a:r>
            <a:r>
              <a:rPr lang="en-US" sz="1600" dirty="0" err="1"/>
              <a:t>inundadas</a:t>
            </a:r>
            <a:r>
              <a:rPr lang="en-US" sz="1600" dirty="0"/>
              <a:t>, rotundas e </a:t>
            </a:r>
            <a:r>
              <a:rPr lang="en-US" sz="1600" dirty="0" err="1"/>
              <a:t>ruas</a:t>
            </a:r>
            <a:r>
              <a:rPr lang="en-US" sz="1600" dirty="0"/>
              <a:t> </a:t>
            </a:r>
            <a:r>
              <a:rPr lang="en-US" sz="1600" dirty="0" err="1"/>
              <a:t>cheias</a:t>
            </a:r>
            <a:r>
              <a:rPr lang="en-US" sz="1600" dirty="0"/>
              <a:t> de </a:t>
            </a:r>
            <a:r>
              <a:rPr lang="en-US" sz="1600" dirty="0" err="1"/>
              <a:t>água</a:t>
            </a:r>
            <a:r>
              <a:rPr lang="en-US" sz="1600" dirty="0"/>
              <a:t> a </a:t>
            </a:r>
            <a:r>
              <a:rPr lang="en-US" sz="1600" dirty="0" err="1"/>
              <a:t>impedir</a:t>
            </a:r>
            <a:r>
              <a:rPr lang="en-US" sz="1600" dirty="0"/>
              <a:t> a </a:t>
            </a:r>
            <a:r>
              <a:rPr lang="en-US" sz="1600" dirty="0" err="1"/>
              <a:t>circulação</a:t>
            </a:r>
            <a:r>
              <a:rPr lang="en-US" sz="1600" dirty="0"/>
              <a:t>, </a:t>
            </a:r>
            <a:r>
              <a:rPr lang="en-US" sz="1600" dirty="0" err="1"/>
              <a:t>foi</a:t>
            </a:r>
            <a:r>
              <a:rPr lang="en-US" sz="1600" dirty="0"/>
              <a:t> a </a:t>
            </a:r>
            <a:r>
              <a:rPr lang="en-US" sz="1600" dirty="0" err="1"/>
              <a:t>consequência</a:t>
            </a:r>
            <a:r>
              <a:rPr lang="en-US" sz="1600" dirty="0"/>
              <a:t> da forte </a:t>
            </a:r>
            <a:r>
              <a:rPr lang="en-US" sz="1600" dirty="0" err="1"/>
              <a:t>pluviosidade</a:t>
            </a:r>
            <a:r>
              <a:rPr lang="en-US" sz="1600" dirty="0"/>
              <a:t>. “Se tem </a:t>
            </a:r>
            <a:r>
              <a:rPr lang="en-US" sz="1600" dirty="0" err="1"/>
              <a:t>caído</a:t>
            </a:r>
            <a:r>
              <a:rPr lang="en-US" sz="1600" dirty="0"/>
              <a:t> </a:t>
            </a:r>
            <a:r>
              <a:rPr lang="en-US" sz="1600" dirty="0" err="1"/>
              <a:t>mais</a:t>
            </a:r>
            <a:r>
              <a:rPr lang="en-US" sz="1600" dirty="0"/>
              <a:t> </a:t>
            </a:r>
            <a:r>
              <a:rPr lang="en-US" sz="1600" dirty="0" err="1"/>
              <a:t>meia</a:t>
            </a:r>
            <a:r>
              <a:rPr lang="en-US" sz="1600" dirty="0"/>
              <a:t> </a:t>
            </a:r>
            <a:r>
              <a:rPr lang="en-US" sz="1600" dirty="0" err="1"/>
              <a:t>hora</a:t>
            </a:r>
            <a:r>
              <a:rPr lang="en-US" sz="1600" dirty="0"/>
              <a:t> </a:t>
            </a:r>
            <a:r>
              <a:rPr lang="en-US" sz="1600" dirty="0" err="1"/>
              <a:t>teria</a:t>
            </a:r>
            <a:r>
              <a:rPr lang="en-US" sz="1600" dirty="0"/>
              <a:t> </a:t>
            </a:r>
            <a:r>
              <a:rPr lang="en-US" sz="1600" dirty="0" err="1"/>
              <a:t>sido</a:t>
            </a:r>
            <a:r>
              <a:rPr lang="en-US" sz="1600" dirty="0"/>
              <a:t> um </a:t>
            </a:r>
            <a:r>
              <a:rPr lang="en-US" sz="1600" dirty="0" err="1"/>
              <a:t>pandemónio</a:t>
            </a:r>
            <a:r>
              <a:rPr lang="en-US" sz="1600" dirty="0" smtClean="0"/>
              <a:t>” </a:t>
            </a:r>
          </a:p>
          <a:p>
            <a:pPr algn="r"/>
            <a:r>
              <a:rPr lang="en-US" sz="1200" b="1" dirty="0" smtClean="0"/>
              <a:t>Fonte: </a:t>
            </a:r>
            <a:r>
              <a:rPr lang="en-US" sz="1200" b="1" dirty="0" err="1" smtClean="0"/>
              <a:t>Gazeta</a:t>
            </a:r>
            <a:r>
              <a:rPr lang="en-US" sz="1200" b="1" dirty="0" smtClean="0"/>
              <a:t> das </a:t>
            </a:r>
            <a:r>
              <a:rPr lang="en-US" sz="1200" b="1" dirty="0"/>
              <a:t>C</a:t>
            </a:r>
            <a:r>
              <a:rPr lang="en-US" sz="1200" b="1" dirty="0" smtClean="0"/>
              <a:t>aldas 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21679" y="62975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25053" y="5039895"/>
            <a:ext cx="239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Gazeta</a:t>
            </a:r>
            <a:r>
              <a:rPr lang="en-US" dirty="0" smtClean="0">
                <a:solidFill>
                  <a:srgbClr val="FFFFFF"/>
                </a:solidFill>
              </a:rPr>
              <a:t> das Caldas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1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09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 </a:t>
            </a:r>
            <a:r>
              <a:rPr lang="en-US" b="1" dirty="0" err="1"/>
              <a:t>que</a:t>
            </a:r>
            <a:r>
              <a:rPr lang="en-US" b="1" dirty="0"/>
              <a:t> se </a:t>
            </a:r>
            <a:r>
              <a:rPr lang="en-US" b="1" dirty="0" err="1"/>
              <a:t>escreveu</a:t>
            </a:r>
            <a:r>
              <a:rPr lang="en-US" b="1" dirty="0"/>
              <a:t> </a:t>
            </a:r>
            <a:r>
              <a:rPr lang="en-US" dirty="0"/>
              <a:t>…</a:t>
            </a:r>
          </a:p>
        </p:txBody>
      </p:sp>
      <p:pic>
        <p:nvPicPr>
          <p:cNvPr id="4" name="Content Placeholder 3" descr="Cidad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3" b="3993"/>
          <a:stretch>
            <a:fillRect/>
          </a:stretch>
        </p:blipFill>
        <p:spPr>
          <a:xfrm>
            <a:off x="431508" y="2323651"/>
            <a:ext cx="3973779" cy="3652820"/>
          </a:xfrm>
        </p:spPr>
      </p:pic>
      <p:sp>
        <p:nvSpPr>
          <p:cNvPr id="5" name="TextBox 4"/>
          <p:cNvSpPr txBox="1"/>
          <p:nvPr/>
        </p:nvSpPr>
        <p:spPr>
          <a:xfrm>
            <a:off x="4546643" y="2323651"/>
            <a:ext cx="411609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500" dirty="0" smtClean="0"/>
              <a:t>“As fortes chuvadas que se fizeram sentir nas Caldas da Rainha na passada segunda-feira, 22 de Setembro, provocaram dezenas de inundações e lançaram a confusão no trânsito em algumas zonas da cidade.</a:t>
            </a:r>
          </a:p>
          <a:p>
            <a:pPr algn="just"/>
            <a:r>
              <a:rPr lang="pt-PT" sz="1500" dirty="0" smtClean="0"/>
              <a:t>Foi na Cidade Nova que os maiores estragos se fizeram sentir, com a água a invadir garagens e a causar prejuízos de milhares de euros. Alguns dos habitantes foram partilhando através das redes sociais algumas fotografias e vídeos da enxurrada, questionando-se como seriam capazes de sair de casa”.</a:t>
            </a:r>
          </a:p>
          <a:p>
            <a:pPr algn="just"/>
            <a:endParaRPr lang="en-US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1711158" y="5620508"/>
            <a:ext cx="269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Gazeta</a:t>
            </a:r>
            <a:r>
              <a:rPr lang="en-US" dirty="0" smtClean="0">
                <a:solidFill>
                  <a:srgbClr val="FFFFFF"/>
                </a:solidFill>
              </a:rPr>
              <a:t> das </a:t>
            </a:r>
            <a:r>
              <a:rPr lang="en-US" dirty="0">
                <a:solidFill>
                  <a:srgbClr val="FFFFFF"/>
                </a:solidFill>
              </a:rPr>
              <a:t>C</a:t>
            </a:r>
            <a:r>
              <a:rPr lang="en-US" dirty="0" smtClean="0">
                <a:solidFill>
                  <a:srgbClr val="FFFFFF"/>
                </a:solidFill>
              </a:rPr>
              <a:t>aldas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6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636104"/>
            <a:ext cx="7024744" cy="11091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Os</a:t>
            </a:r>
            <a:r>
              <a:rPr lang="en-US" b="1" dirty="0" smtClean="0"/>
              <a:t> </a:t>
            </a:r>
            <a:r>
              <a:rPr lang="en-US" b="1" dirty="0" err="1" smtClean="0"/>
              <a:t>corredores</a:t>
            </a:r>
            <a:r>
              <a:rPr lang="en-US" b="1" dirty="0" smtClean="0"/>
              <a:t> </a:t>
            </a:r>
            <a:r>
              <a:rPr lang="en-US" b="1" dirty="0" err="1" smtClean="0"/>
              <a:t>verdes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prevenção</a:t>
            </a:r>
            <a:r>
              <a:rPr lang="en-US" b="1" dirty="0" smtClean="0"/>
              <a:t> de </a:t>
            </a:r>
            <a:r>
              <a:rPr lang="en-US" b="1" dirty="0" err="1" smtClean="0"/>
              <a:t>cheias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11158"/>
            <a:ext cx="7490908" cy="4689642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endParaRPr lang="pt-PT" sz="1700" b="1" i="1" dirty="0" smtClean="0"/>
          </a:p>
          <a:p>
            <a:pPr marL="68580" indent="0" algn="just">
              <a:buNone/>
            </a:pPr>
            <a:r>
              <a:rPr lang="pt-PT" sz="1700" b="1" i="1" dirty="0" smtClean="0"/>
              <a:t>Corredores Verdes são espaços livres lineares ao longo de corredores naturais</a:t>
            </a:r>
          </a:p>
          <a:p>
            <a:pPr marL="68580" indent="0" algn="just">
              <a:buNone/>
            </a:pPr>
            <a:endParaRPr lang="pt-PT" sz="1700" dirty="0"/>
          </a:p>
          <a:p>
            <a:pPr marL="68580" indent="0" algn="just">
              <a:buNone/>
            </a:pPr>
            <a:r>
              <a:rPr lang="pt-PT" sz="1700" b="1" dirty="0" smtClean="0"/>
              <a:t>Exemplos</a:t>
            </a:r>
            <a:r>
              <a:rPr lang="pt-PT" sz="1700" dirty="0" smtClean="0"/>
              <a:t>: Frentes ribeirinhas, cursos de água, canais, parques (…)</a:t>
            </a:r>
          </a:p>
          <a:p>
            <a:endParaRPr lang="pt-PT" sz="1600" dirty="0" smtClean="0"/>
          </a:p>
          <a:p>
            <a:pPr marL="68580" indent="0">
              <a:buNone/>
            </a:pPr>
            <a:r>
              <a:rPr lang="pt-PT" sz="1600" b="1" u="sng" dirty="0" smtClean="0"/>
              <a:t>Benefícios ecológicos:</a:t>
            </a:r>
            <a:endParaRPr lang="pt-PT" sz="1600" b="1" u="sng" dirty="0"/>
          </a:p>
          <a:p>
            <a:pPr lvl="0" algn="just"/>
            <a:r>
              <a:rPr lang="pt-PT" sz="1700" dirty="0"/>
              <a:t>Conservação da </a:t>
            </a:r>
            <a:r>
              <a:rPr lang="pt-PT" sz="1700" dirty="0" smtClean="0"/>
              <a:t>biodiversidade</a:t>
            </a:r>
            <a:endParaRPr lang="pt-PT" sz="1700" dirty="0"/>
          </a:p>
          <a:p>
            <a:pPr lvl="0" algn="just"/>
            <a:r>
              <a:rPr lang="pt-PT" sz="1700" dirty="0"/>
              <a:t>Filtro natural à poluição (tanto das águas como da atmosfera</a:t>
            </a:r>
            <a:r>
              <a:rPr lang="pt-PT" sz="1700" dirty="0" smtClean="0"/>
              <a:t>)</a:t>
            </a:r>
            <a:endParaRPr lang="pt-PT" sz="1700" dirty="0"/>
          </a:p>
          <a:p>
            <a:pPr lvl="0" algn="just"/>
            <a:r>
              <a:rPr lang="pt-PT" sz="1700" dirty="0"/>
              <a:t>Infiltração da </a:t>
            </a:r>
            <a:r>
              <a:rPr lang="pt-PT" sz="1700" dirty="0" smtClean="0"/>
              <a:t>água</a:t>
            </a:r>
            <a:endParaRPr lang="pt-PT" sz="1700" dirty="0"/>
          </a:p>
          <a:p>
            <a:pPr algn="just"/>
            <a:r>
              <a:rPr lang="pt-PT" sz="1700" dirty="0"/>
              <a:t>Mantém o equilíbrio ecológico do </a:t>
            </a:r>
            <a:r>
              <a:rPr lang="pt-PT" sz="1700" dirty="0" smtClean="0"/>
              <a:t>território</a:t>
            </a:r>
            <a:endParaRPr lang="pt-PT" sz="1700" dirty="0"/>
          </a:p>
          <a:p>
            <a:pPr marL="68580" indent="0">
              <a:buNone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8852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72043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corredores</a:t>
            </a:r>
            <a:r>
              <a:rPr lang="en-US" b="1" dirty="0"/>
              <a:t> </a:t>
            </a:r>
            <a:r>
              <a:rPr lang="en-US" b="1" dirty="0" err="1"/>
              <a:t>verdes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prevenção</a:t>
            </a:r>
            <a:r>
              <a:rPr lang="en-US" b="1" dirty="0"/>
              <a:t> de </a:t>
            </a:r>
            <a:r>
              <a:rPr lang="en-US" b="1" dirty="0" err="1"/>
              <a:t>cheias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5727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PT" b="1" u="sng" dirty="0" smtClean="0"/>
              <a:t>Benefícios sociais:</a:t>
            </a:r>
          </a:p>
          <a:p>
            <a:pPr algn="just">
              <a:buNone/>
            </a:pPr>
            <a:endParaRPr lang="pt-PT" b="1" u="sng" dirty="0"/>
          </a:p>
          <a:p>
            <a:pPr lvl="0" algn="just"/>
            <a:r>
              <a:rPr lang="pt-PT" sz="2200" dirty="0"/>
              <a:t>Proporcionam espaços de recreio e </a:t>
            </a:r>
            <a:r>
              <a:rPr lang="pt-PT" sz="2200" dirty="0" smtClean="0"/>
              <a:t>lazer</a:t>
            </a:r>
            <a:endParaRPr lang="pt-PT" sz="2200" dirty="0"/>
          </a:p>
          <a:p>
            <a:pPr lvl="0" algn="just"/>
            <a:r>
              <a:rPr lang="pt-PT" sz="2200" dirty="0"/>
              <a:t>Contribuem para a preservação do património histórico e </a:t>
            </a:r>
            <a:r>
              <a:rPr lang="pt-PT" sz="2200" dirty="0" smtClean="0"/>
              <a:t>cultural</a:t>
            </a:r>
            <a:endParaRPr lang="pt-PT" sz="2200" dirty="0"/>
          </a:p>
          <a:p>
            <a:pPr lvl="0" algn="just"/>
            <a:r>
              <a:rPr lang="pt-PT" sz="2200" dirty="0" smtClean="0"/>
              <a:t>Criam </a:t>
            </a:r>
            <a:r>
              <a:rPr lang="pt-PT" sz="2200" dirty="0"/>
              <a:t>vias de circulação alternativas aos meios </a:t>
            </a:r>
            <a:r>
              <a:rPr lang="pt-PT" sz="2200" dirty="0" smtClean="0"/>
              <a:t>motorizados;</a:t>
            </a:r>
            <a:endParaRPr lang="pt-PT" sz="2200" dirty="0"/>
          </a:p>
          <a:p>
            <a:pPr algn="just"/>
            <a:r>
              <a:rPr lang="pt-PT" sz="2200" dirty="0"/>
              <a:t>Atraem a </a:t>
            </a:r>
            <a:r>
              <a:rPr lang="pt-PT" sz="2200" dirty="0" smtClean="0"/>
              <a:t>população</a:t>
            </a:r>
            <a:endParaRPr lang="pt-PT" sz="2200" dirty="0"/>
          </a:p>
          <a:p>
            <a:pPr marL="68580" indent="0" algn="just">
              <a:buNone/>
            </a:pPr>
            <a:endParaRPr lang="pt-PT" sz="2200" dirty="0" smtClean="0"/>
          </a:p>
          <a:p>
            <a:pPr marL="68580" indent="0" algn="just">
              <a:buNone/>
            </a:pPr>
            <a:r>
              <a:rPr lang="pt-PT" sz="2200" dirty="0" smtClean="0"/>
              <a:t>Criam</a:t>
            </a:r>
            <a:r>
              <a:rPr lang="pt-PT" sz="2200" dirty="0"/>
              <a:t>, por isso, um espaço </a:t>
            </a:r>
            <a:r>
              <a:rPr lang="pt-PT" sz="2200" dirty="0" smtClean="0"/>
              <a:t>multifuncional</a:t>
            </a:r>
            <a:endParaRPr lang="pt-PT" sz="2200" dirty="0"/>
          </a:p>
          <a:p>
            <a:pPr marL="68580" indent="0" algn="just">
              <a:buNone/>
            </a:pPr>
            <a:endParaRPr lang="pt-PT" sz="2200" dirty="0"/>
          </a:p>
          <a:p>
            <a:pPr marL="68580" indent="0" algn="just">
              <a:buNone/>
            </a:pPr>
            <a:r>
              <a:rPr lang="pt-PT" sz="2200" dirty="0" smtClean="0"/>
              <a:t>Em </a:t>
            </a:r>
            <a:r>
              <a:rPr lang="pt-PT" sz="2200" dirty="0"/>
              <a:t>Portugal este conceito ainda não é muito relevante devido à falta de planeamento, no entanto, já existem várias propostas entre elas: Alcobaça, Braga, Montijo, etc.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8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Marcador de Posição de Conteúdo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" b="-185"/>
          <a:stretch>
            <a:fillRect/>
          </a:stretch>
        </p:blipFill>
        <p:spPr>
          <a:xfrm>
            <a:off x="0" y="1"/>
            <a:ext cx="9164299" cy="6858000"/>
          </a:xfrm>
        </p:spPr>
      </p:pic>
    </p:spTree>
    <p:extLst>
      <p:ext uri="{BB962C8B-B14F-4D97-AF65-F5344CB8AC3E}">
        <p14:creationId xmlns:p14="http://schemas.microsoft.com/office/powerpoint/2010/main" val="222150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288</TotalTime>
  <Words>492</Words>
  <Application>Microsoft Macintosh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Impacto de corredores verdes na prevenção de cheias nas Caldas da Rainha</vt:lpstr>
      <vt:lpstr>ÍNDICE</vt:lpstr>
      <vt:lpstr>CHEIAS</vt:lpstr>
      <vt:lpstr>PowerPoint Presentation</vt:lpstr>
      <vt:lpstr>O que se escreveu …</vt:lpstr>
      <vt:lpstr>O que se escreveu …</vt:lpstr>
      <vt:lpstr>Os corredores verdes na prevenção de cheias</vt:lpstr>
      <vt:lpstr>Os corredores verdes na prevenção de cheias</vt:lpstr>
      <vt:lpstr>PowerPoint Presentation</vt:lpstr>
      <vt:lpstr>1</vt:lpstr>
      <vt:lpstr>2</vt:lpstr>
      <vt:lpstr>3</vt:lpstr>
      <vt:lpstr>4</vt:lpstr>
      <vt:lpstr>5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CORREDORES VERDES</dc:title>
  <dc:creator>User .</dc:creator>
  <cp:lastModifiedBy>User .</cp:lastModifiedBy>
  <cp:revision>51</cp:revision>
  <dcterms:created xsi:type="dcterms:W3CDTF">2015-03-12T11:08:46Z</dcterms:created>
  <dcterms:modified xsi:type="dcterms:W3CDTF">2015-04-22T10:13:01Z</dcterms:modified>
</cp:coreProperties>
</file>