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008000"/>
    <a:srgbClr val="FFFFFF"/>
    <a:srgbClr val="FF9900"/>
    <a:srgbClr val="990000"/>
    <a:srgbClr val="0033CC"/>
    <a:srgbClr val="009900"/>
    <a:srgbClr val="FF66C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747" autoAdjust="0"/>
  </p:normalViewPr>
  <p:slideViewPr>
    <p:cSldViewPr>
      <p:cViewPr varScale="1">
        <p:scale>
          <a:sx n="51" d="100"/>
          <a:sy n="51" d="100"/>
        </p:scale>
        <p:origin x="-109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7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n\Desktop\trabalhotabagismo\gr&#225;ficos%20do%20resultado%20do%20inqu&#233;ri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n\Desktop\trabalhotabagismo\gr&#225;ficos%20do%20resultado%20do%20inqu&#233;ri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n\Desktop\trabalhotabagismo\gr&#225;ficos%20do%20resultado%20do%20inqu&#233;ri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n\Desktop\trabalhotabagismo\gr&#225;ficos%20do%20resultado%20do%20inqu&#233;ri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n\Desktop\trabalhotabagismo\gr&#225;ficos%20do%20resultado%20do%20inqu&#233;ri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n\Desktop\trabalhotabagismo\gr&#225;ficos%20do%20resultado%20do%20inqu&#233;rit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n\Desktop\trabalhotabagismo\gr&#225;ficos%20do%20resultado%20do%20inqu&#233;ri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6"/>
  <c:chart>
    <c:autoTitleDeleted val="1"/>
    <c:plotArea>
      <c:layout>
        <c:manualLayout>
          <c:layoutTarget val="inner"/>
          <c:xMode val="edge"/>
          <c:yMode val="edge"/>
          <c:x val="8.5893002629337523E-2"/>
          <c:y val="5.5386809949732281E-2"/>
          <c:w val="0.8851222416642367"/>
          <c:h val="0.74845508016746931"/>
        </c:manualLayout>
      </c:layout>
      <c:barChart>
        <c:barDir val="col"/>
        <c:grouping val="clustered"/>
        <c:ser>
          <c:idx val="0"/>
          <c:order val="0"/>
          <c:tx>
            <c:strRef>
              <c:f>'2'!$B$4:$B$5</c:f>
              <c:strCache>
                <c:ptCount val="1"/>
                <c:pt idx="0">
                  <c:v>fem sim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cat>
            <c:strRef>
              <c:f>'2'!$A$6:$A$8</c:f>
              <c:strCache>
                <c:ptCount val="3"/>
                <c:pt idx="0">
                  <c:v>6º</c:v>
                </c:pt>
                <c:pt idx="1">
                  <c:v>9º</c:v>
                </c:pt>
                <c:pt idx="2">
                  <c:v>12º</c:v>
                </c:pt>
              </c:strCache>
            </c:strRef>
          </c:cat>
          <c:val>
            <c:numRef>
              <c:f>'2'!$B$6:$B$8</c:f>
              <c:numCache>
                <c:formatCode>0%</c:formatCode>
                <c:ptCount val="3"/>
                <c:pt idx="0">
                  <c:v>0.14285714285714307</c:v>
                </c:pt>
                <c:pt idx="1">
                  <c:v>0.75000000000000078</c:v>
                </c:pt>
                <c:pt idx="2">
                  <c:v>0.71428571428571463</c:v>
                </c:pt>
              </c:numCache>
            </c:numRef>
          </c:val>
        </c:ser>
        <c:ser>
          <c:idx val="1"/>
          <c:order val="1"/>
          <c:tx>
            <c:strRef>
              <c:f>'2'!$C$4:$C$5</c:f>
              <c:strCache>
                <c:ptCount val="1"/>
                <c:pt idx="0">
                  <c:v>fem não</c:v>
                </c:pt>
              </c:strCache>
            </c:strRef>
          </c:tx>
          <c:spPr>
            <a:solidFill>
              <a:srgbClr val="FFCC00"/>
            </a:solidFill>
          </c:spPr>
          <c:cat>
            <c:strRef>
              <c:f>'2'!$A$6:$A$8</c:f>
              <c:strCache>
                <c:ptCount val="3"/>
                <c:pt idx="0">
                  <c:v>6º</c:v>
                </c:pt>
                <c:pt idx="1">
                  <c:v>9º</c:v>
                </c:pt>
                <c:pt idx="2">
                  <c:v>12º</c:v>
                </c:pt>
              </c:strCache>
            </c:strRef>
          </c:cat>
          <c:val>
            <c:numRef>
              <c:f>'2'!$C$6:$C$8</c:f>
              <c:numCache>
                <c:formatCode>0%</c:formatCode>
                <c:ptCount val="3"/>
                <c:pt idx="0">
                  <c:v>0.85714285714285765</c:v>
                </c:pt>
                <c:pt idx="1">
                  <c:v>0.25</c:v>
                </c:pt>
                <c:pt idx="2">
                  <c:v>0.28571428571428614</c:v>
                </c:pt>
              </c:numCache>
            </c:numRef>
          </c:val>
        </c:ser>
        <c:ser>
          <c:idx val="2"/>
          <c:order val="2"/>
          <c:tx>
            <c:strRef>
              <c:f>'2'!$D$4:$D$5</c:f>
              <c:strCache>
                <c:ptCount val="1"/>
                <c:pt idx="0">
                  <c:v>masc sim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'2'!$A$6:$A$8</c:f>
              <c:strCache>
                <c:ptCount val="3"/>
                <c:pt idx="0">
                  <c:v>6º</c:v>
                </c:pt>
                <c:pt idx="1">
                  <c:v>9º</c:v>
                </c:pt>
                <c:pt idx="2">
                  <c:v>12º</c:v>
                </c:pt>
              </c:strCache>
            </c:strRef>
          </c:cat>
          <c:val>
            <c:numRef>
              <c:f>'2'!$D$6:$D$8</c:f>
              <c:numCache>
                <c:formatCode>0%</c:formatCode>
                <c:ptCount val="3"/>
                <c:pt idx="0">
                  <c:v>0.2</c:v>
                </c:pt>
                <c:pt idx="1">
                  <c:v>0.75000000000000078</c:v>
                </c:pt>
                <c:pt idx="2">
                  <c:v>0.8666666666666667</c:v>
                </c:pt>
              </c:numCache>
            </c:numRef>
          </c:val>
        </c:ser>
        <c:ser>
          <c:idx val="3"/>
          <c:order val="3"/>
          <c:tx>
            <c:strRef>
              <c:f>'2'!$E$4:$E$5</c:f>
              <c:strCache>
                <c:ptCount val="1"/>
                <c:pt idx="0">
                  <c:v>masc não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'2'!$A$6:$A$8</c:f>
              <c:strCache>
                <c:ptCount val="3"/>
                <c:pt idx="0">
                  <c:v>6º</c:v>
                </c:pt>
                <c:pt idx="1">
                  <c:v>9º</c:v>
                </c:pt>
                <c:pt idx="2">
                  <c:v>12º</c:v>
                </c:pt>
              </c:strCache>
            </c:strRef>
          </c:cat>
          <c:val>
            <c:numRef>
              <c:f>'2'!$E$6:$E$8</c:f>
              <c:numCache>
                <c:formatCode>0%</c:formatCode>
                <c:ptCount val="3"/>
                <c:pt idx="0">
                  <c:v>0.8</c:v>
                </c:pt>
                <c:pt idx="1">
                  <c:v>0.25</c:v>
                </c:pt>
                <c:pt idx="2">
                  <c:v>0.13333333333333341</c:v>
                </c:pt>
              </c:numCache>
            </c:numRef>
          </c:val>
        </c:ser>
        <c:dLbls>
          <c:showVal val="1"/>
        </c:dLbls>
        <c:gapWidth val="75"/>
        <c:axId val="63795584"/>
        <c:axId val="63797120"/>
      </c:barChart>
      <c:catAx>
        <c:axId val="63795584"/>
        <c:scaling>
          <c:orientation val="minMax"/>
        </c:scaling>
        <c:axPos val="b"/>
        <c:majorTickMark val="none"/>
        <c:tickLblPos val="nextTo"/>
        <c:crossAx val="63797120"/>
        <c:crosses val="autoZero"/>
        <c:auto val="1"/>
        <c:lblAlgn val="ctr"/>
        <c:lblOffset val="100"/>
      </c:catAx>
      <c:valAx>
        <c:axId val="63797120"/>
        <c:scaling>
          <c:orientation val="minMax"/>
        </c:scaling>
        <c:axPos val="l"/>
        <c:numFmt formatCode="0%" sourceLinked="1"/>
        <c:majorTickMark val="none"/>
        <c:tickLblPos val="nextTo"/>
        <c:crossAx val="6379558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6"/>
  <c:chart>
    <c:autoTitleDeleted val="1"/>
    <c:plotArea>
      <c:layout>
        <c:manualLayout>
          <c:layoutTarget val="inner"/>
          <c:xMode val="edge"/>
          <c:yMode val="edge"/>
          <c:x val="9.9931831437736943E-2"/>
          <c:y val="6.2314915079950954E-2"/>
          <c:w val="0.87537681053757233"/>
          <c:h val="0.72784289221984422"/>
        </c:manualLayout>
      </c:layout>
      <c:barChart>
        <c:barDir val="col"/>
        <c:grouping val="clustered"/>
        <c:ser>
          <c:idx val="0"/>
          <c:order val="0"/>
          <c:tx>
            <c:strRef>
              <c:f>'4'!$B$2:$B$3</c:f>
              <c:strCache>
                <c:ptCount val="1"/>
                <c:pt idx="0">
                  <c:v>fem sim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strRef>
              <c:f>'4'!$A$4:$A$6</c:f>
              <c:strCache>
                <c:ptCount val="3"/>
                <c:pt idx="0">
                  <c:v>6º</c:v>
                </c:pt>
                <c:pt idx="1">
                  <c:v>9º</c:v>
                </c:pt>
                <c:pt idx="2">
                  <c:v>12º</c:v>
                </c:pt>
              </c:strCache>
            </c:strRef>
          </c:cat>
          <c:val>
            <c:numRef>
              <c:f>'4'!$B$4:$B$6</c:f>
              <c:numCache>
                <c:formatCode>0%</c:formatCode>
                <c:ptCount val="3"/>
                <c:pt idx="0">
                  <c:v>0</c:v>
                </c:pt>
                <c:pt idx="1">
                  <c:v>0.44444444444444442</c:v>
                </c:pt>
                <c:pt idx="2">
                  <c:v>0.69230769230769262</c:v>
                </c:pt>
              </c:numCache>
            </c:numRef>
          </c:val>
        </c:ser>
        <c:ser>
          <c:idx val="1"/>
          <c:order val="1"/>
          <c:tx>
            <c:strRef>
              <c:f>'4'!$C$2:$C$3</c:f>
              <c:strCache>
                <c:ptCount val="1"/>
                <c:pt idx="0">
                  <c:v>fem não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strRef>
              <c:f>'4'!$A$4:$A$6</c:f>
              <c:strCache>
                <c:ptCount val="3"/>
                <c:pt idx="0">
                  <c:v>6º</c:v>
                </c:pt>
                <c:pt idx="1">
                  <c:v>9º</c:v>
                </c:pt>
                <c:pt idx="2">
                  <c:v>12º</c:v>
                </c:pt>
              </c:strCache>
            </c:strRef>
          </c:cat>
          <c:val>
            <c:numRef>
              <c:f>'4'!$C$4:$C$6</c:f>
              <c:numCache>
                <c:formatCode>0%</c:formatCode>
                <c:ptCount val="3"/>
                <c:pt idx="0">
                  <c:v>1</c:v>
                </c:pt>
                <c:pt idx="1">
                  <c:v>0.55555555555555569</c:v>
                </c:pt>
                <c:pt idx="2">
                  <c:v>0.30769230769230782</c:v>
                </c:pt>
              </c:numCache>
            </c:numRef>
          </c:val>
        </c:ser>
        <c:ser>
          <c:idx val="2"/>
          <c:order val="2"/>
          <c:tx>
            <c:strRef>
              <c:f>'4'!$D$2:$D$3</c:f>
              <c:strCache>
                <c:ptCount val="1"/>
                <c:pt idx="0">
                  <c:v>masc sim</c:v>
                </c:pt>
              </c:strCache>
            </c:strRef>
          </c:tx>
          <c:spPr>
            <a:solidFill>
              <a:srgbClr val="00800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strRef>
              <c:f>'4'!$A$4:$A$6</c:f>
              <c:strCache>
                <c:ptCount val="3"/>
                <c:pt idx="0">
                  <c:v>6º</c:v>
                </c:pt>
                <c:pt idx="1">
                  <c:v>9º</c:v>
                </c:pt>
                <c:pt idx="2">
                  <c:v>12º</c:v>
                </c:pt>
              </c:strCache>
            </c:strRef>
          </c:cat>
          <c:val>
            <c:numRef>
              <c:f>'4'!$D$4:$D$6</c:f>
              <c:numCache>
                <c:formatCode>0%</c:formatCode>
                <c:ptCount val="3"/>
                <c:pt idx="0">
                  <c:v>0</c:v>
                </c:pt>
                <c:pt idx="1">
                  <c:v>0.42857142857142855</c:v>
                </c:pt>
                <c:pt idx="2">
                  <c:v>0.76923076923076927</c:v>
                </c:pt>
              </c:numCache>
            </c:numRef>
          </c:val>
        </c:ser>
        <c:ser>
          <c:idx val="3"/>
          <c:order val="3"/>
          <c:tx>
            <c:strRef>
              <c:f>'4'!$E$2:$E$3</c:f>
              <c:strCache>
                <c:ptCount val="1"/>
                <c:pt idx="0">
                  <c:v>masc não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strRef>
              <c:f>'4'!$A$4:$A$6</c:f>
              <c:strCache>
                <c:ptCount val="3"/>
                <c:pt idx="0">
                  <c:v>6º</c:v>
                </c:pt>
                <c:pt idx="1">
                  <c:v>9º</c:v>
                </c:pt>
                <c:pt idx="2">
                  <c:v>12º</c:v>
                </c:pt>
              </c:strCache>
            </c:strRef>
          </c:cat>
          <c:val>
            <c:numRef>
              <c:f>'4'!$E$4:$E$6</c:f>
              <c:numCache>
                <c:formatCode>0%</c:formatCode>
                <c:ptCount val="3"/>
                <c:pt idx="0">
                  <c:v>1</c:v>
                </c:pt>
                <c:pt idx="1">
                  <c:v>0.57142857142857229</c:v>
                </c:pt>
                <c:pt idx="2">
                  <c:v>0.23076923076923112</c:v>
                </c:pt>
              </c:numCache>
            </c:numRef>
          </c:val>
        </c:ser>
        <c:dLbls>
          <c:showVal val="1"/>
        </c:dLbls>
        <c:gapWidth val="75"/>
        <c:axId val="63822080"/>
        <c:axId val="63975424"/>
      </c:barChart>
      <c:catAx>
        <c:axId val="638220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t-PT"/>
          </a:p>
        </c:txPr>
        <c:crossAx val="63975424"/>
        <c:crosses val="autoZero"/>
        <c:auto val="1"/>
        <c:lblAlgn val="ctr"/>
        <c:lblOffset val="100"/>
      </c:catAx>
      <c:valAx>
        <c:axId val="63975424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2000"/>
            </a:pPr>
            <a:endParaRPr lang="pt-PT"/>
          </a:p>
        </c:txPr>
        <c:crossAx val="6382208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/>
          </a:pPr>
          <a:endParaRPr lang="pt-PT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26"/>
  <c:chart>
    <c:autoTitleDeleted val="1"/>
    <c:plotArea>
      <c:layout>
        <c:manualLayout>
          <c:layoutTarget val="inner"/>
          <c:xMode val="edge"/>
          <c:yMode val="edge"/>
          <c:x val="3.333333333333334E-2"/>
          <c:y val="0.30582385535141565"/>
          <c:w val="0.93888888888889022"/>
          <c:h val="0.49230898221055852"/>
        </c:manualLayout>
      </c:layout>
      <c:barChart>
        <c:barDir val="col"/>
        <c:grouping val="clustered"/>
        <c:ser>
          <c:idx val="1"/>
          <c:order val="0"/>
          <c:tx>
            <c:strRef>
              <c:f>'7'!$A$7</c:f>
              <c:strCache>
                <c:ptCount val="1"/>
                <c:pt idx="0">
                  <c:v>9º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multiLvlStrRef>
              <c:f>'7'!$B$4:$E$5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'7'!$B$7:$E$7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ser>
          <c:idx val="2"/>
          <c:order val="1"/>
          <c:tx>
            <c:strRef>
              <c:f>'7'!$A$8</c:f>
              <c:strCache>
                <c:ptCount val="1"/>
                <c:pt idx="0">
                  <c:v>12º</c:v>
                </c:pt>
              </c:strCache>
            </c:strRef>
          </c:tx>
          <c:spPr>
            <a:solidFill>
              <a:schemeClr val="accent3">
                <a:lumMod val="10000"/>
              </a:schemeClr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multiLvlStrRef>
              <c:f>'7'!$B$4:$E$5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'7'!$B$8:$E$8</c:f>
              <c:numCache>
                <c:formatCode>0%</c:formatCode>
                <c:ptCount val="4"/>
                <c:pt idx="0">
                  <c:v>0.30000000000000032</c:v>
                </c:pt>
                <c:pt idx="1">
                  <c:v>0.70000000000000062</c:v>
                </c:pt>
                <c:pt idx="2">
                  <c:v>0.45454545454545453</c:v>
                </c:pt>
                <c:pt idx="3">
                  <c:v>0.54545454545454541</c:v>
                </c:pt>
              </c:numCache>
            </c:numRef>
          </c:val>
        </c:ser>
        <c:dLbls>
          <c:showVal val="1"/>
        </c:dLbls>
        <c:overlap val="-25"/>
        <c:axId val="62153856"/>
        <c:axId val="62155392"/>
      </c:barChart>
      <c:catAx>
        <c:axId val="62153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t-PT"/>
          </a:p>
        </c:txPr>
        <c:crossAx val="62155392"/>
        <c:crosses val="autoZero"/>
        <c:auto val="1"/>
        <c:lblAlgn val="ctr"/>
        <c:lblOffset val="100"/>
      </c:catAx>
      <c:valAx>
        <c:axId val="621553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62153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061989488857335"/>
          <c:y val="6.7344783861467708E-2"/>
          <c:w val="0.25232005488381781"/>
          <c:h val="0.15414462953434949"/>
        </c:manualLayout>
      </c:layout>
      <c:spPr>
        <a:noFill/>
      </c:spPr>
      <c:txPr>
        <a:bodyPr/>
        <a:lstStyle/>
        <a:p>
          <a:pPr>
            <a:defRPr sz="2000"/>
          </a:pPr>
          <a:endParaRPr lang="pt-PT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6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'7.a'!$A$9</c:f>
              <c:strCache>
                <c:ptCount val="1"/>
                <c:pt idx="0">
                  <c:v>9º</c:v>
                </c:pt>
              </c:strCache>
            </c:strRef>
          </c:tx>
          <c:spPr>
            <a:solidFill>
              <a:srgbClr val="FFCC0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multiLvlStrRef>
              <c:f>'7.a'!$B$6:$E$7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'7.a'!$B$9:$E$9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ser>
          <c:idx val="2"/>
          <c:order val="1"/>
          <c:tx>
            <c:strRef>
              <c:f>'7.a'!$A$10</c:f>
              <c:strCache>
                <c:ptCount val="1"/>
                <c:pt idx="0">
                  <c:v>12º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multiLvlStrRef>
              <c:f>'7.a'!$B$6:$E$7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'7.a'!$B$10:$E$10</c:f>
              <c:numCache>
                <c:formatCode>0%</c:formatCode>
                <c:ptCount val="4"/>
                <c:pt idx="0">
                  <c:v>0.33333333333333331</c:v>
                </c:pt>
                <c:pt idx="1">
                  <c:v>0.66666666666666663</c:v>
                </c:pt>
                <c:pt idx="2">
                  <c:v>0.60000000000000064</c:v>
                </c:pt>
                <c:pt idx="3">
                  <c:v>0.4</c:v>
                </c:pt>
              </c:numCache>
            </c:numRef>
          </c:val>
        </c:ser>
        <c:dLbls>
          <c:showVal val="1"/>
        </c:dLbls>
        <c:overlap val="-25"/>
        <c:axId val="62180736"/>
        <c:axId val="64095360"/>
      </c:barChart>
      <c:catAx>
        <c:axId val="62180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t-PT"/>
          </a:p>
        </c:txPr>
        <c:crossAx val="64095360"/>
        <c:crosses val="autoZero"/>
        <c:auto val="1"/>
        <c:lblAlgn val="ctr"/>
        <c:lblOffset val="100"/>
      </c:catAx>
      <c:valAx>
        <c:axId val="64095360"/>
        <c:scaling>
          <c:orientation val="minMax"/>
        </c:scaling>
        <c:delete val="1"/>
        <c:axPos val="l"/>
        <c:numFmt formatCode="0%" sourceLinked="1"/>
        <c:tickLblPos val="none"/>
        <c:crossAx val="6218073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000"/>
          </a:pPr>
          <a:endParaRPr lang="pt-PT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'11'!$A$5</c:f>
              <c:strCache>
                <c:ptCount val="1"/>
                <c:pt idx="0">
                  <c:v>6º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multiLvlStrRef>
              <c:f>'11'!$B$3:$E$4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'11'!$B$5:$E$5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'11'!$A$6</c:f>
              <c:strCache>
                <c:ptCount val="1"/>
                <c:pt idx="0">
                  <c:v>9º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multiLvlStrRef>
              <c:f>'11'!$B$3:$E$4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'11'!$B$6:$E$6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'11'!$A$7</c:f>
              <c:strCache>
                <c:ptCount val="1"/>
                <c:pt idx="0">
                  <c:v>12º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multiLvlStrRef>
              <c:f>'11'!$B$3:$E$4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'11'!$B$7:$E$7</c:f>
              <c:numCache>
                <c:formatCode>0%</c:formatCode>
                <c:ptCount val="4"/>
                <c:pt idx="0">
                  <c:v>9.0909090909091064E-2</c:v>
                </c:pt>
                <c:pt idx="1">
                  <c:v>0.90909090909090906</c:v>
                </c:pt>
                <c:pt idx="2">
                  <c:v>7.6923076923076927E-2</c:v>
                </c:pt>
                <c:pt idx="3">
                  <c:v>0.92307692307692257</c:v>
                </c:pt>
              </c:numCache>
            </c:numRef>
          </c:val>
        </c:ser>
        <c:gapWidth val="75"/>
        <c:axId val="65230720"/>
        <c:axId val="65229184"/>
      </c:barChart>
      <c:valAx>
        <c:axId val="65229184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2000"/>
            </a:pPr>
            <a:endParaRPr lang="pt-PT"/>
          </a:p>
        </c:txPr>
        <c:crossAx val="65230720"/>
        <c:crosses val="autoZero"/>
        <c:crossBetween val="between"/>
      </c:valAx>
      <c:catAx>
        <c:axId val="652307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t-PT"/>
          </a:p>
        </c:txPr>
        <c:crossAx val="65229184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2000"/>
          </a:pPr>
          <a:endParaRPr lang="pt-PT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'12'!$A$5</c:f>
              <c:strCache>
                <c:ptCount val="1"/>
                <c:pt idx="0">
                  <c:v>6º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multiLvlStrRef>
              <c:f>'12'!$B$3:$E$4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'12'!$B$5:$E$5</c:f>
              <c:numCache>
                <c:formatCode>0%</c:formatCode>
                <c:ptCount val="4"/>
                <c:pt idx="0">
                  <c:v>0.85714285714285765</c:v>
                </c:pt>
                <c:pt idx="1">
                  <c:v>0.14285714285714307</c:v>
                </c:pt>
                <c:pt idx="2">
                  <c:v>0.9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'12'!$A$6</c:f>
              <c:strCache>
                <c:ptCount val="1"/>
                <c:pt idx="0">
                  <c:v>9º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multiLvlStrRef>
              <c:f>'12'!$B$3:$E$4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'12'!$B$6:$E$6</c:f>
              <c:numCache>
                <c:formatCode>0%</c:formatCode>
                <c:ptCount val="4"/>
                <c:pt idx="0">
                  <c:v>0.77777777777777846</c:v>
                </c:pt>
                <c:pt idx="1">
                  <c:v>0.22222222222222221</c:v>
                </c:pt>
                <c:pt idx="2">
                  <c:v>0.62500000000000078</c:v>
                </c:pt>
                <c:pt idx="3">
                  <c:v>0.37500000000000033</c:v>
                </c:pt>
              </c:numCache>
            </c:numRef>
          </c:val>
        </c:ser>
        <c:ser>
          <c:idx val="2"/>
          <c:order val="2"/>
          <c:tx>
            <c:strRef>
              <c:f>'12'!$A$7</c:f>
              <c:strCache>
                <c:ptCount val="1"/>
                <c:pt idx="0">
                  <c:v>12º</c:v>
                </c:pt>
              </c:strCache>
            </c:strRef>
          </c:tx>
          <c:spPr>
            <a:solidFill>
              <a:srgbClr val="008000"/>
            </a:solidFill>
          </c:spPr>
          <c:dLbls>
            <c:txPr>
              <a:bodyPr/>
              <a:lstStyle/>
              <a:p>
                <a:pPr>
                  <a:defRPr sz="2000"/>
                </a:pPr>
                <a:endParaRPr lang="pt-PT"/>
              </a:p>
            </c:txPr>
            <c:showVal val="1"/>
          </c:dLbls>
          <c:cat>
            <c:multiLvlStrRef>
              <c:f>'12'!$B$3:$E$4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'12'!$B$7:$E$7</c:f>
              <c:numCache>
                <c:formatCode>0%</c:formatCode>
                <c:ptCount val="4"/>
                <c:pt idx="0">
                  <c:v>0.66666666666666663</c:v>
                </c:pt>
                <c:pt idx="1">
                  <c:v>0.33333333333333331</c:v>
                </c:pt>
                <c:pt idx="2">
                  <c:v>0.46153846153846195</c:v>
                </c:pt>
                <c:pt idx="3">
                  <c:v>0.53846153846153844</c:v>
                </c:pt>
              </c:numCache>
            </c:numRef>
          </c:val>
        </c:ser>
        <c:dLbls>
          <c:showVal val="1"/>
        </c:dLbls>
        <c:overlap val="-25"/>
        <c:axId val="64066688"/>
        <c:axId val="64068224"/>
      </c:barChart>
      <c:catAx>
        <c:axId val="640666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pt-PT"/>
          </a:p>
        </c:txPr>
        <c:crossAx val="64068224"/>
        <c:crosses val="autoZero"/>
        <c:auto val="1"/>
        <c:lblAlgn val="ctr"/>
        <c:lblOffset val="100"/>
      </c:catAx>
      <c:valAx>
        <c:axId val="64068224"/>
        <c:scaling>
          <c:orientation val="minMax"/>
        </c:scaling>
        <c:delete val="1"/>
        <c:axPos val="l"/>
        <c:numFmt formatCode="0%" sourceLinked="1"/>
        <c:tickLblPos val="none"/>
        <c:crossAx val="640666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2000"/>
          </a:pPr>
          <a:endParaRPr lang="pt-PT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6"/>
  <c:chart>
    <c:autoTitleDeleted val="1"/>
    <c:plotArea>
      <c:layout>
        <c:manualLayout>
          <c:layoutTarget val="inner"/>
          <c:xMode val="edge"/>
          <c:yMode val="edge"/>
          <c:x val="9.1267170663496267E-2"/>
          <c:y val="0.12547462817147856"/>
          <c:w val="0.76745142731771565"/>
          <c:h val="0.7211245990084576"/>
        </c:manualLayout>
      </c:layout>
      <c:barChart>
        <c:barDir val="col"/>
        <c:grouping val="clustered"/>
        <c:ser>
          <c:idx val="0"/>
          <c:order val="0"/>
          <c:tx>
            <c:strRef>
              <c:f>'13'!$A$5</c:f>
              <c:strCache>
                <c:ptCount val="1"/>
                <c:pt idx="0">
                  <c:v>6º</c:v>
                </c:pt>
              </c:strCache>
            </c:strRef>
          </c:tx>
          <c:spPr>
            <a:solidFill>
              <a:srgbClr val="FF9900"/>
            </a:solidFill>
          </c:spPr>
          <c:cat>
            <c:multiLvlStrRef>
              <c:f>'13'!$B$3:$E$4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'13'!$B$5:$E$5</c:f>
              <c:numCache>
                <c:formatCode>0%</c:formatCode>
                <c:ptCount val="4"/>
                <c:pt idx="0">
                  <c:v>0.42857142857142855</c:v>
                </c:pt>
                <c:pt idx="1">
                  <c:v>0.57142857142857229</c:v>
                </c:pt>
                <c:pt idx="2">
                  <c:v>0.54545454545454541</c:v>
                </c:pt>
                <c:pt idx="3">
                  <c:v>0.45454545454545453</c:v>
                </c:pt>
              </c:numCache>
            </c:numRef>
          </c:val>
        </c:ser>
        <c:ser>
          <c:idx val="1"/>
          <c:order val="1"/>
          <c:tx>
            <c:strRef>
              <c:f>'13'!$A$6</c:f>
              <c:strCache>
                <c:ptCount val="1"/>
                <c:pt idx="0">
                  <c:v>9º</c:v>
                </c:pt>
              </c:strCache>
            </c:strRef>
          </c:tx>
          <c:spPr>
            <a:solidFill>
              <a:srgbClr val="0070C0"/>
            </a:solidFill>
          </c:spPr>
          <c:cat>
            <c:multiLvlStrRef>
              <c:f>'13'!$B$3:$E$4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'13'!$B$6:$E$6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0.87500000000000078</c:v>
                </c:pt>
                <c:pt idx="3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'13'!$A$7</c:f>
              <c:strCache>
                <c:ptCount val="1"/>
                <c:pt idx="0">
                  <c:v>12º</c:v>
                </c:pt>
              </c:strCache>
            </c:strRef>
          </c:tx>
          <c:spPr>
            <a:solidFill>
              <a:srgbClr val="92D050"/>
            </a:solidFill>
          </c:spPr>
          <c:cat>
            <c:multiLvlStrRef>
              <c:f>'13'!$B$3:$E$4</c:f>
              <c:multiLvlStrCache>
                <c:ptCount val="4"/>
                <c:lvl>
                  <c:pt idx="0">
                    <c:v>sim</c:v>
                  </c:pt>
                  <c:pt idx="1">
                    <c:v>não</c:v>
                  </c:pt>
                  <c:pt idx="2">
                    <c:v>sim</c:v>
                  </c:pt>
                  <c:pt idx="3">
                    <c:v>não</c:v>
                  </c:pt>
                </c:lvl>
                <c:lvl>
                  <c:pt idx="0">
                    <c:v>fem</c:v>
                  </c:pt>
                  <c:pt idx="2">
                    <c:v>masc</c:v>
                  </c:pt>
                </c:lvl>
              </c:multiLvlStrCache>
            </c:multiLvlStrRef>
          </c:cat>
          <c:val>
            <c:numRef>
              <c:f>'13'!$B$7:$E$7</c:f>
              <c:numCache>
                <c:formatCode>0%</c:formatCode>
                <c:ptCount val="4"/>
                <c:pt idx="0">
                  <c:v>0.9285714285714286</c:v>
                </c:pt>
                <c:pt idx="1">
                  <c:v>7.1428571428571425E-2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75"/>
        <c:axId val="66392832"/>
        <c:axId val="66394368"/>
      </c:barChart>
      <c:catAx>
        <c:axId val="66392832"/>
        <c:scaling>
          <c:orientation val="minMax"/>
        </c:scaling>
        <c:axPos val="b"/>
        <c:majorTickMark val="none"/>
        <c:tickLblPos val="nextTo"/>
        <c:crossAx val="66394368"/>
        <c:crosses val="autoZero"/>
        <c:auto val="1"/>
        <c:lblAlgn val="ctr"/>
        <c:lblOffset val="100"/>
      </c:catAx>
      <c:valAx>
        <c:axId val="66394368"/>
        <c:scaling>
          <c:orientation val="minMax"/>
        </c:scaling>
        <c:axPos val="l"/>
        <c:numFmt formatCode="0%" sourceLinked="1"/>
        <c:majorTickMark val="none"/>
        <c:tickLblPos val="nextTo"/>
        <c:crossAx val="66392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485366145471136"/>
          <c:y val="0.12924577136191309"/>
          <c:w val="0.15014895013123425"/>
          <c:h val="0.69482830271216112"/>
        </c:manualLayout>
      </c:layout>
    </c:legend>
    <c:plotVisOnly val="1"/>
  </c:chart>
  <c:txPr>
    <a:bodyPr/>
    <a:lstStyle/>
    <a:p>
      <a:pPr>
        <a:defRPr sz="2000"/>
      </a:pPr>
      <a:endParaRPr lang="pt-P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EB871-A6EC-4862-B156-B202E770E281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887C1-D6B5-44B5-AB3F-B837FF990F5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BB003-DE04-44E6-9DB4-858F04040614}" type="datetimeFigureOut">
              <a:rPr lang="pt-PT" smtClean="0"/>
              <a:pPr/>
              <a:t>21-04-2015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1D6C-5B7E-4082-B8DE-5A6A581A7D22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2536" y="980728"/>
            <a:ext cx="9144000" cy="1974081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Droid Sans Fallback" charset="0"/>
                <a:cs typeface="Droid Sans Fallback" charset="0"/>
              </a:rPr>
              <a:t>Projeto Nós propomos! </a:t>
            </a:r>
            <a:r>
              <a:rPr lang="pt-PT" sz="2400" b="1" dirty="0" smtClean="0">
                <a:solidFill>
                  <a:srgbClr val="C00000"/>
                </a:solidFill>
                <a:ea typeface="Droid Sans Fallback" charset="0"/>
                <a:cs typeface="Droid Sans Fallback" charset="0"/>
              </a:rPr>
              <a:t/>
            </a:r>
            <a:br>
              <a:rPr lang="pt-PT" sz="2400" b="1" dirty="0" smtClean="0">
                <a:solidFill>
                  <a:srgbClr val="C00000"/>
                </a:solidFill>
                <a:ea typeface="Droid Sans Fallback" charset="0"/>
                <a:cs typeface="Droid Sans Fallback" charset="0"/>
              </a:rPr>
            </a:br>
            <a:r>
              <a:rPr lang="pt-PT" sz="2000" b="1" dirty="0" smtClean="0">
                <a:latin typeface="Garamond" pitchFamily="18" charset="0"/>
                <a:ea typeface="Droid Sans Fallback" charset="0"/>
                <a:cs typeface="Droid Sans Fallback" charset="0"/>
              </a:rPr>
              <a:t>Cidadania, Sustentabilidade e Inovação </a:t>
            </a:r>
            <a:br>
              <a:rPr lang="pt-PT" sz="2000" b="1" dirty="0" smtClean="0">
                <a:latin typeface="Garamond" pitchFamily="18" charset="0"/>
                <a:ea typeface="Droid Sans Fallback" charset="0"/>
                <a:cs typeface="Droid Sans Fallback" charset="0"/>
              </a:rPr>
            </a:br>
            <a:r>
              <a:rPr lang="pt-PT" sz="2000" b="1" dirty="0" smtClean="0">
                <a:latin typeface="Garamond" pitchFamily="18" charset="0"/>
                <a:ea typeface="Droid Sans Fallback" charset="0"/>
                <a:cs typeface="Droid Sans Fallback" charset="0"/>
              </a:rPr>
              <a:t>na Educação Geográfica  2014/2015</a:t>
            </a:r>
            <a:r>
              <a:rPr lang="pt-PT" sz="2400" b="1" dirty="0" smtClean="0">
                <a:solidFill>
                  <a:srgbClr val="C00000"/>
                </a:solidFill>
                <a:ea typeface="Droid Sans Fallback" charset="0"/>
                <a:cs typeface="Droid Sans Fallback" charset="0"/>
              </a:rPr>
              <a:t/>
            </a:r>
            <a:br>
              <a:rPr lang="pt-PT" sz="2400" b="1" dirty="0" smtClean="0">
                <a:solidFill>
                  <a:srgbClr val="C00000"/>
                </a:solidFill>
                <a:ea typeface="Droid Sans Fallback" charset="0"/>
                <a:cs typeface="Droid Sans Fallback" charset="0"/>
              </a:rPr>
            </a:br>
            <a:r>
              <a:rPr lang="pt-PT" sz="2400" b="1" dirty="0" smtClean="0">
                <a:solidFill>
                  <a:srgbClr val="C00000"/>
                </a:solidFill>
                <a:ea typeface="Droid Sans Fallback" charset="0"/>
                <a:cs typeface="Droid Sans Fallback" charset="0"/>
              </a:rPr>
              <a:t> </a:t>
            </a:r>
            <a:r>
              <a:rPr lang="pt-PT" sz="2400" dirty="0" smtClean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  <a:ea typeface="Droid Sans Fallback" charset="0"/>
                <a:cs typeface="Droid Sans Fallback" charset="0"/>
              </a:rPr>
              <a:t>Escola Secundária do Sabugal</a:t>
            </a:r>
            <a:endParaRPr lang="pt-PT" sz="2400" dirty="0">
              <a:solidFill>
                <a:schemeClr val="accent6">
                  <a:lumMod val="75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752600"/>
          </a:xfr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PT" sz="5400" b="1" dirty="0" smtClean="0">
                <a:ln w="3175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Tabagismo na nossa Escola</a:t>
            </a:r>
          </a:p>
          <a:p>
            <a:r>
              <a:rPr lang="pt-PT" sz="4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COMO COMBATER!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331640" y="188640"/>
            <a:ext cx="712879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123728" y="188640"/>
            <a:ext cx="1280338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 bwMode="auto">
          <a:xfrm>
            <a:off x="3563888" y="260648"/>
            <a:ext cx="1356477" cy="504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0" y="188640"/>
            <a:ext cx="1214553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m 10" descr="nóspropom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0"/>
            <a:ext cx="2123728" cy="293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ixaDeTexto 12"/>
          <p:cNvSpPr txBox="1"/>
          <p:nvPr/>
        </p:nvSpPr>
        <p:spPr>
          <a:xfrm>
            <a:off x="971600" y="5085184"/>
            <a:ext cx="9144000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		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Elaborado por:                         Docente :</a:t>
            </a:r>
          </a:p>
          <a:p>
            <a:pPr algn="just"/>
            <a:r>
              <a:rPr lang="pt-PT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pt-PT" dirty="0" smtClean="0"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Adriana Pires                             	Prof. Nazaré Teixeira                 </a:t>
            </a:r>
          </a:p>
          <a:p>
            <a:pPr algn="just"/>
            <a:r>
              <a:rPr lang="pt-PT" dirty="0" smtClean="0"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		Amanda Basílio            </a:t>
            </a:r>
            <a:r>
              <a:rPr lang="pt-PT" dirty="0" smtClean="0"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		</a:t>
            </a:r>
            <a:endParaRPr lang="pt-PT" dirty="0" smtClean="0">
              <a:latin typeface="Comic Sans MS" pitchFamily="66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pt-PT" dirty="0" smtClean="0"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		Cláudia Alves			</a:t>
            </a:r>
          </a:p>
          <a:p>
            <a:pPr algn="just"/>
            <a:r>
              <a:rPr lang="pt-PT" dirty="0" smtClean="0"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		Fiel Fernandes </a:t>
            </a:r>
            <a:r>
              <a:rPr lang="pt-PT" dirty="0" smtClean="0">
                <a:latin typeface="Comic Sans MS" pitchFamily="66" charset="0"/>
                <a:ea typeface="Arial Unicode MS" pitchFamily="34" charset="-128"/>
                <a:cs typeface="Times New Roman" pitchFamily="18" charset="0"/>
              </a:rPr>
              <a:t>			04-05-2015</a:t>
            </a:r>
            <a:endParaRPr lang="pt-PT" dirty="0" smtClean="0">
              <a:latin typeface="Comic Sans MS" pitchFamily="66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endParaRPr lang="pt-PT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endParaRPr lang="pt-PT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7" name="Conexão recta 26"/>
          <p:cNvCxnSpPr/>
          <p:nvPr/>
        </p:nvCxnSpPr>
        <p:spPr>
          <a:xfrm>
            <a:off x="5076056" y="188640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 descr="EditeImage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646803"/>
            <a:ext cx="1472043" cy="221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 descr="brasao-sabugal.jpg"/>
          <p:cNvPicPr>
            <a:picLocks noChangeAspect="1"/>
          </p:cNvPicPr>
          <p:nvPr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5220072" y="188640"/>
            <a:ext cx="648071" cy="687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 descr="agrup_escolas_sabugal.png"/>
          <p:cNvPicPr>
            <a:picLocks noChangeAspect="1"/>
          </p:cNvPicPr>
          <p:nvPr/>
        </p:nvPicPr>
        <p:blipFill>
          <a:blip r:embed="rId9" cstate="print">
            <a:grayscl/>
          </a:blip>
          <a:stretch>
            <a:fillRect/>
          </a:stretch>
        </p:blipFill>
        <p:spPr>
          <a:xfrm>
            <a:off x="6012160" y="188640"/>
            <a:ext cx="767944" cy="67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 descr="20150416_091949.jpg"/>
          <p:cNvPicPr>
            <a:picLocks noChangeAspect="1"/>
          </p:cNvPicPr>
          <p:nvPr/>
        </p:nvPicPr>
        <p:blipFill>
          <a:blip r:embed="rId10" cstate="print"/>
          <a:srcRect b="14300"/>
          <a:stretch>
            <a:fillRect/>
          </a:stretch>
        </p:blipFill>
        <p:spPr>
          <a:xfrm>
            <a:off x="0" y="4389580"/>
            <a:ext cx="1728192" cy="246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m 16" descr="20150416_092227.jpg"/>
          <p:cNvPicPr>
            <a:picLocks noChangeAspect="1"/>
          </p:cNvPicPr>
          <p:nvPr/>
        </p:nvPicPr>
        <p:blipFill>
          <a:blip r:embed="rId11" cstate="print"/>
          <a:srcRect b="14300"/>
          <a:stretch>
            <a:fillRect/>
          </a:stretch>
        </p:blipFill>
        <p:spPr>
          <a:xfrm>
            <a:off x="1403648" y="4437112"/>
            <a:ext cx="169491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m 17" descr="20150416_092449.jpg"/>
          <p:cNvPicPr>
            <a:picLocks noChangeAspect="1"/>
          </p:cNvPicPr>
          <p:nvPr/>
        </p:nvPicPr>
        <p:blipFill>
          <a:blip r:embed="rId12" cstate="print"/>
          <a:srcRect b="28773"/>
          <a:stretch>
            <a:fillRect/>
          </a:stretch>
        </p:blipFill>
        <p:spPr>
          <a:xfrm rot="598458">
            <a:off x="7088881" y="4322374"/>
            <a:ext cx="2232248" cy="2649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m 19" descr="20150416_092325.jpg"/>
          <p:cNvPicPr>
            <a:picLocks noChangeAspect="1"/>
          </p:cNvPicPr>
          <p:nvPr/>
        </p:nvPicPr>
        <p:blipFill>
          <a:blip r:embed="rId13" cstate="print"/>
          <a:srcRect t="2751" b="24800"/>
          <a:stretch>
            <a:fillRect/>
          </a:stretch>
        </p:blipFill>
        <p:spPr>
          <a:xfrm>
            <a:off x="5220072" y="4561078"/>
            <a:ext cx="2016224" cy="229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m 18" descr="20150416_092403.jpg"/>
          <p:cNvPicPr>
            <a:picLocks noChangeAspect="1"/>
          </p:cNvPicPr>
          <p:nvPr/>
        </p:nvPicPr>
        <p:blipFill>
          <a:blip r:embed="rId14" cstate="print"/>
          <a:srcRect t="6542" b="11029"/>
          <a:stretch>
            <a:fillRect/>
          </a:stretch>
        </p:blipFill>
        <p:spPr>
          <a:xfrm rot="20921156">
            <a:off x="3147400" y="4470259"/>
            <a:ext cx="2060133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abagismo_3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3747" y="664924"/>
            <a:ext cx="5597843" cy="310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Já </a:t>
            </a:r>
            <a:r>
              <a:rPr lang="pt-PT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E</a:t>
            </a:r>
            <a:r>
              <a:rPr lang="pt-PT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xperimentou </a:t>
            </a:r>
            <a:r>
              <a:rPr lang="pt-PT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F</a:t>
            </a:r>
            <a:r>
              <a:rPr lang="pt-PT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umar?</a:t>
            </a:r>
            <a:endParaRPr lang="pt-PT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64096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Após essa experiência voltou a fumar?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graphicFrame>
        <p:nvGraphicFramePr>
          <p:cNvPr id="6" name="Marcador de Posição de Conteúdo 3"/>
          <p:cNvGraphicFramePr>
            <a:graphicFrameLocks/>
          </p:cNvGraphicFramePr>
          <p:nvPr/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  <p:bldP spid="5" grpId="0"/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orros-adolescentes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4077072"/>
            <a:ext cx="40324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9627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4008" y="3933057"/>
            <a:ext cx="4320480" cy="2643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accent3">
                    <a:lumMod val="25000"/>
                  </a:schemeClr>
                </a:solidFill>
                <a:latin typeface="Bookman Old Style" pitchFamily="18" charset="0"/>
              </a:rPr>
              <a:t>Alguma vez tentou deixar de fumar?</a:t>
            </a:r>
            <a:endParaRPr lang="pt-PT" b="1" dirty="0">
              <a:solidFill>
                <a:schemeClr val="accent3">
                  <a:lumMod val="2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latin typeface="Arial Rounded MT Bold" pitchFamily="34" charset="0"/>
              </a:rPr>
              <a:t> </a:t>
            </a:r>
            <a:r>
              <a:rPr lang="pt-PT" sz="4000" b="1" dirty="0" smtClean="0">
                <a:solidFill>
                  <a:srgbClr val="FF6600"/>
                </a:solidFill>
                <a:latin typeface="Bookman Old Style" pitchFamily="18" charset="0"/>
              </a:rPr>
              <a:t>Conseguiram?</a:t>
            </a:r>
            <a:endParaRPr lang="pt-PT" sz="4000" b="1" dirty="0">
              <a:solidFill>
                <a:srgbClr val="FF660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395536" y="1484784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  <p:bldP spid="5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2302_1-500x500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6933" t="33228" r="9837" b="27308"/>
          <a:stretch>
            <a:fillRect/>
          </a:stretch>
        </p:blipFill>
        <p:spPr>
          <a:xfrm>
            <a:off x="0" y="0"/>
            <a:ext cx="6444208" cy="2350273"/>
          </a:xfrm>
          <a:prstGeom prst="round2DiagRect">
            <a:avLst>
              <a:gd name="adj1" fmla="val 0"/>
              <a:gd name="adj2" fmla="val 2551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media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86578">
            <a:off x="7278625" y="114337"/>
            <a:ext cx="2028193" cy="20281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12576" y="836712"/>
            <a:ext cx="8229600" cy="1143000"/>
          </a:xfrm>
        </p:spPr>
        <p:txBody>
          <a:bodyPr>
            <a:normAutofit/>
          </a:bodyPr>
          <a:lstStyle/>
          <a:p>
            <a:r>
              <a:rPr lang="pt-PT" sz="4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  <a:cs typeface="Narkisim" pitchFamily="34" charset="-79"/>
              </a:rPr>
              <a:t>Marcas de Tabaco</a:t>
            </a:r>
            <a:endParaRPr lang="pt-PT" sz="4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Bookman Old Style" pitchFamily="18" charset="0"/>
              <a:cs typeface="Narkisim" pitchFamily="34" charset="-79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924944"/>
            <a:ext cx="6120680" cy="3689251"/>
          </a:xfrm>
        </p:spPr>
        <p:txBody>
          <a:bodyPr>
            <a:normAutofit/>
          </a:bodyPr>
          <a:lstStyle/>
          <a:p>
            <a:r>
              <a:rPr lang="pt-PT" dirty="0" smtClean="0">
                <a:latin typeface="Arabic Typesetting" pitchFamily="66" charset="-78"/>
                <a:cs typeface="Arabic Typesetting" pitchFamily="66" charset="-78"/>
              </a:rPr>
              <a:t>Concluímos que as marcas mais conhecidas pelos alunos da nossa escola são: 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Ventil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Camel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, Chesterfield e 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Marlboro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r>
              <a:rPr lang="pt-PT" dirty="0" smtClean="0">
                <a:latin typeface="Arabic Typesetting" pitchFamily="66" charset="-78"/>
                <a:cs typeface="Arabic Typesetting" pitchFamily="66" charset="-78"/>
              </a:rPr>
              <a:t>No entanto, a marca que mais se consome é 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Chesterfield</a:t>
            </a:r>
            <a:r>
              <a:rPr lang="pt-PT" dirty="0" smtClean="0"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4" name="Imagem 3" descr="2309_2-500x5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76695">
            <a:off x="6709095" y="1786832"/>
            <a:ext cx="2204864" cy="2204864"/>
          </a:xfrm>
          <a:prstGeom prst="rect">
            <a:avLst/>
          </a:prstGeom>
        </p:spPr>
      </p:pic>
      <p:pic>
        <p:nvPicPr>
          <p:cNvPr id="6" name="Imagem 5" descr="marlboro-red-500x500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86655">
            <a:off x="7027257" y="2931928"/>
            <a:ext cx="2498245" cy="2498245"/>
          </a:xfrm>
          <a:prstGeom prst="rect">
            <a:avLst/>
          </a:prstGeom>
        </p:spPr>
      </p:pic>
      <p:pic>
        <p:nvPicPr>
          <p:cNvPr id="7" name="Imagem 6" descr="medi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24678">
            <a:off x="5957911" y="4104309"/>
            <a:ext cx="2870819" cy="2870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Adição de Tabaco</a:t>
            </a:r>
            <a:endParaRPr lang="pt-PT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b="1" u="sng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Fumas, até quando estás doente?</a:t>
            </a:r>
          </a:p>
          <a:p>
            <a:pPr algn="ctr">
              <a:buNone/>
            </a:pPr>
            <a:endParaRPr lang="pt-PT" b="1" u="sng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pt-PT" sz="3600" dirty="0" smtClean="0">
                <a:latin typeface="Arabic Typesetting" pitchFamily="66" charset="-78"/>
                <a:cs typeface="Arabic Typesetting" pitchFamily="66" charset="-78"/>
              </a:rPr>
              <a:t>No 9ºano, </a:t>
            </a:r>
            <a:r>
              <a:rPr lang="pt-PT" sz="3600" b="1" dirty="0" smtClean="0">
                <a:latin typeface="Arabic Typesetting" pitchFamily="66" charset="-78"/>
                <a:cs typeface="Arabic Typesetting" pitchFamily="66" charset="-78"/>
              </a:rPr>
              <a:t>100%</a:t>
            </a:r>
            <a:r>
              <a:rPr lang="pt-PT" sz="3600" dirty="0" smtClean="0">
                <a:latin typeface="Arabic Typesetting" pitchFamily="66" charset="-78"/>
                <a:cs typeface="Arabic Typesetting" pitchFamily="66" charset="-78"/>
              </a:rPr>
              <a:t> dos alunos </a:t>
            </a:r>
            <a:r>
              <a:rPr lang="pt-PT" sz="3600" b="1" dirty="0" smtClean="0">
                <a:latin typeface="Arabic Typesetting" pitchFamily="66" charset="-78"/>
                <a:cs typeface="Arabic Typesetting" pitchFamily="66" charset="-78"/>
              </a:rPr>
              <a:t>não</a:t>
            </a:r>
            <a:r>
              <a:rPr lang="pt-PT" sz="3600" dirty="0" smtClean="0">
                <a:latin typeface="Arabic Typesetting" pitchFamily="66" charset="-78"/>
                <a:cs typeface="Arabic Typesetting" pitchFamily="66" charset="-78"/>
              </a:rPr>
              <a:t> fumam mesmo estando doentes. </a:t>
            </a:r>
          </a:p>
          <a:p>
            <a:pPr algn="ctr">
              <a:buNone/>
            </a:pPr>
            <a:r>
              <a:rPr lang="pt-PT" sz="3600" dirty="0" smtClean="0">
                <a:latin typeface="Arabic Typesetting" pitchFamily="66" charset="-78"/>
                <a:cs typeface="Arabic Typesetting" pitchFamily="66" charset="-78"/>
              </a:rPr>
              <a:t>No 12ºano, </a:t>
            </a:r>
            <a:r>
              <a:rPr lang="pt-PT" sz="3600" b="1" dirty="0" smtClean="0">
                <a:latin typeface="Arabic Typesetting" pitchFamily="66" charset="-78"/>
                <a:cs typeface="Arabic Typesetting" pitchFamily="66" charset="-78"/>
              </a:rPr>
              <a:t>20% </a:t>
            </a:r>
            <a:r>
              <a:rPr lang="pt-PT" sz="3600" dirty="0" smtClean="0">
                <a:latin typeface="Arabic Typesetting" pitchFamily="66" charset="-78"/>
                <a:cs typeface="Arabic Typesetting" pitchFamily="66" charset="-78"/>
              </a:rPr>
              <a:t>das </a:t>
            </a:r>
            <a:r>
              <a:rPr lang="pt-PT" sz="3600" u="sng" dirty="0" smtClean="0">
                <a:latin typeface="Arabic Typesetting" pitchFamily="66" charset="-78"/>
                <a:cs typeface="Arabic Typesetting" pitchFamily="66" charset="-78"/>
              </a:rPr>
              <a:t>raparigas</a:t>
            </a:r>
            <a:r>
              <a:rPr lang="pt-PT" sz="3600" dirty="0" smtClean="0">
                <a:latin typeface="Arabic Typesetting" pitchFamily="66" charset="-78"/>
                <a:cs typeface="Arabic Typesetting" pitchFamily="66" charset="-78"/>
              </a:rPr>
              <a:t> e </a:t>
            </a:r>
            <a:r>
              <a:rPr lang="pt-PT" sz="3600" b="1" dirty="0" smtClean="0">
                <a:latin typeface="Arabic Typesetting" pitchFamily="66" charset="-78"/>
                <a:cs typeface="Arabic Typesetting" pitchFamily="66" charset="-78"/>
              </a:rPr>
              <a:t>25% </a:t>
            </a:r>
            <a:r>
              <a:rPr lang="pt-PT" sz="3600" dirty="0" smtClean="0">
                <a:latin typeface="Arabic Typesetting" pitchFamily="66" charset="-78"/>
                <a:cs typeface="Arabic Typesetting" pitchFamily="66" charset="-78"/>
              </a:rPr>
              <a:t>dos </a:t>
            </a:r>
            <a:r>
              <a:rPr lang="pt-PT" sz="3600" u="sng" dirty="0" smtClean="0">
                <a:latin typeface="Arabic Typesetting" pitchFamily="66" charset="-78"/>
                <a:cs typeface="Arabic Typesetting" pitchFamily="66" charset="-78"/>
              </a:rPr>
              <a:t>rapazes</a:t>
            </a:r>
            <a:r>
              <a:rPr lang="pt-PT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t-PT" sz="3600" b="1" dirty="0" smtClean="0">
                <a:latin typeface="Arabic Typesetting" pitchFamily="66" charset="-78"/>
                <a:cs typeface="Arabic Typesetting" pitchFamily="66" charset="-78"/>
              </a:rPr>
              <a:t>fumam</a:t>
            </a:r>
            <a:r>
              <a:rPr lang="pt-PT" sz="3600" dirty="0" smtClean="0">
                <a:latin typeface="Arabic Typesetting" pitchFamily="66" charset="-78"/>
                <a:cs typeface="Arabic Typesetting" pitchFamily="66" charset="-78"/>
              </a:rPr>
              <a:t> enquanto estão doentes.</a:t>
            </a:r>
          </a:p>
          <a:p>
            <a:pPr algn="ctr">
              <a:buNone/>
            </a:pPr>
            <a:endParaRPr lang="pt-PT" u="sng" dirty="0">
              <a:latin typeface="Arial Rounded MT Bold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539552" y="1484784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39552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00B0F0"/>
                </a:solidFill>
                <a:latin typeface="Bookman Old Style" pitchFamily="18" charset="0"/>
              </a:rPr>
              <a:t>Achas que és Viciado?</a:t>
            </a:r>
            <a:endParaRPr lang="pt-PT" dirty="0">
              <a:solidFill>
                <a:srgbClr val="00B0F0"/>
              </a:solidFill>
            </a:endParaRPr>
          </a:p>
        </p:txBody>
      </p:sp>
      <p:pic>
        <p:nvPicPr>
          <p:cNvPr id="7" name="Imagem 6" descr="7553385_UrJ48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0" y="5445224"/>
            <a:ext cx="2943283" cy="141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Graphic spid="5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edia (1)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2701" r="11139"/>
          <a:stretch>
            <a:fillRect/>
          </a:stretch>
        </p:blipFill>
        <p:spPr>
          <a:xfrm rot="625461">
            <a:off x="5824732" y="914148"/>
            <a:ext cx="3446512" cy="222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Proibição do consumo de tabaco em locais públicos</a:t>
            </a:r>
            <a:endParaRPr lang="pt-PT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-252536" y="33265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Lês as mensagens que vêm nos</a:t>
            </a:r>
          </a:p>
          <a:p>
            <a:pPr algn="ctr"/>
            <a:r>
              <a:rPr lang="pt-PT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maços de tabaco ?</a:t>
            </a:r>
            <a:endParaRPr lang="pt-PT" sz="3600" b="1" dirty="0">
              <a:solidFill>
                <a:schemeClr val="tx2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611560" y="1772816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Graphic spid="4" grpId="0">
        <p:bldAsOne/>
      </p:bldGraphic>
      <p:bldGraphic spid="4" grpId="1">
        <p:bldAsOne/>
      </p:bldGraphic>
      <p:bldP spid="5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dolescente-fumando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860032" y="3789040"/>
            <a:ext cx="3628141" cy="273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r>
              <a:rPr lang="pt-PT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Conclusões</a:t>
            </a:r>
            <a:endParaRPr lang="pt-PT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pt-PT" dirty="0" smtClean="0">
                <a:latin typeface="Arabic Typesetting" pitchFamily="66" charset="-78"/>
                <a:cs typeface="Arabic Typesetting" pitchFamily="66" charset="-78"/>
              </a:rPr>
              <a:t>Concluímos que é no 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7º ano </a:t>
            </a:r>
            <a:r>
              <a:rPr lang="pt-PT" dirty="0" smtClean="0">
                <a:latin typeface="Arabic Typesetting" pitchFamily="66" charset="-78"/>
                <a:cs typeface="Arabic Typesetting" pitchFamily="66" charset="-78"/>
              </a:rPr>
              <a:t>que os alunos 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começam</a:t>
            </a:r>
            <a:r>
              <a:rPr lang="pt-PT" dirty="0" smtClean="0">
                <a:latin typeface="Arabic Typesetting" pitchFamily="66" charset="-78"/>
                <a:cs typeface="Arabic Typesetting" pitchFamily="66" charset="-78"/>
              </a:rPr>
              <a:t> a experimentar fumar e nos anos seguintes, nomeadamente no 8º e 9º anos fumam cada vez mais. </a:t>
            </a:r>
          </a:p>
          <a:p>
            <a:r>
              <a:rPr lang="pt-PT" dirty="0" smtClean="0">
                <a:latin typeface="Arabic Typesetting" pitchFamily="66" charset="-78"/>
                <a:cs typeface="Arabic Typesetting" pitchFamily="66" charset="-78"/>
              </a:rPr>
              <a:t>No ensino secundário verificámos que quase 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todos os alunos </a:t>
            </a:r>
            <a:r>
              <a:rPr lang="pt-PT" dirty="0" smtClean="0">
                <a:latin typeface="Arabic Typesetting" pitchFamily="66" charset="-78"/>
                <a:cs typeface="Arabic Typesetting" pitchFamily="66" charset="-78"/>
              </a:rPr>
              <a:t>viveram essa experiência e, muitos deles são agora </a:t>
            </a:r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dependentes</a:t>
            </a:r>
            <a:r>
              <a:rPr lang="pt-PT" dirty="0" smtClean="0">
                <a:latin typeface="Arabic Typesetting" pitchFamily="66" charset="-78"/>
                <a:cs typeface="Arabic Typesetting" pitchFamily="66" charset="-78"/>
              </a:rPr>
              <a:t>. </a:t>
            </a:r>
          </a:p>
        </p:txBody>
      </p:sp>
      <p:pic>
        <p:nvPicPr>
          <p:cNvPr id="4" name="Imagem 3" descr="fum90067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7544" y="3861048"/>
            <a:ext cx="4023122" cy="267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14291729289540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21312722">
            <a:off x="-225714" y="4008580"/>
            <a:ext cx="364040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20150416_092543.jpg"/>
          <p:cNvPicPr>
            <a:picLocks noChangeAspect="1"/>
          </p:cNvPicPr>
          <p:nvPr/>
        </p:nvPicPr>
        <p:blipFill>
          <a:blip r:embed="rId5" cstate="print">
            <a:grayscl/>
          </a:blip>
          <a:srcRect r="5401"/>
          <a:stretch>
            <a:fillRect/>
          </a:stretch>
        </p:blipFill>
        <p:spPr>
          <a:xfrm rot="991423">
            <a:off x="5746401" y="4513598"/>
            <a:ext cx="3384346" cy="2167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20150416_092442.jpg"/>
          <p:cNvPicPr>
            <a:picLocks noChangeAspect="1"/>
          </p:cNvPicPr>
          <p:nvPr/>
        </p:nvPicPr>
        <p:blipFill>
          <a:blip r:embed="rId6" cstate="print"/>
          <a:srcRect t="14301" b="21650"/>
          <a:stretch>
            <a:fillRect/>
          </a:stretch>
        </p:blipFill>
        <p:spPr>
          <a:xfrm rot="463807">
            <a:off x="3166952" y="3829426"/>
            <a:ext cx="2804322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dia_mundial_sem_tabaco.jpg"/>
          <p:cNvPicPr>
            <a:picLocks noChangeAspect="1"/>
          </p:cNvPicPr>
          <p:nvPr/>
        </p:nvPicPr>
        <p:blipFill>
          <a:blip r:embed="rId2" cstate="print"/>
          <a:srcRect b="25113"/>
          <a:stretch>
            <a:fillRect/>
          </a:stretch>
        </p:blipFill>
        <p:spPr>
          <a:xfrm rot="760050">
            <a:off x="4562668" y="5047720"/>
            <a:ext cx="2721864" cy="153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FF6600"/>
                </a:solidFill>
                <a:latin typeface="Bookman Old Style" pitchFamily="18" charset="0"/>
              </a:rPr>
              <a:t>Soluções Previstas</a:t>
            </a:r>
            <a:endParaRPr lang="pt-PT" b="1" dirty="0">
              <a:solidFill>
                <a:srgbClr val="FF6600"/>
              </a:solidFill>
              <a:latin typeface="Bookman Old Style" pitchFamily="18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1ª solução: </a:t>
            </a:r>
            <a:r>
              <a:rPr lang="pt-PT" sz="2800" dirty="0" smtClean="0">
                <a:latin typeface="Aparajita" pitchFamily="34" charset="0"/>
                <a:cs typeface="Aparajita" pitchFamily="34" charset="0"/>
              </a:rPr>
              <a:t>Aprofundar o problema do vício do tabaco nas aulas de Educação Cívica, com o diretor de turma elaborando jogos, cartazes e debates (o mais importante).</a:t>
            </a:r>
          </a:p>
          <a:p>
            <a:r>
              <a:rPr lang="pt-PT" b="1" dirty="0" smtClean="0">
                <a:latin typeface="Arabic Typesetting" pitchFamily="66" charset="-78"/>
                <a:cs typeface="Arabic Typesetting" pitchFamily="66" charset="-78"/>
              </a:rPr>
              <a:t>2ª solução: </a:t>
            </a:r>
            <a:r>
              <a:rPr lang="pt-PT" sz="2800" dirty="0" smtClean="0">
                <a:latin typeface="Aparajita" pitchFamily="34" charset="0"/>
                <a:cs typeface="Aparajita" pitchFamily="34" charset="0"/>
              </a:rPr>
              <a:t>Palestras com pessoas que tenham sido viciadas em tabaco, mostrando as consequências negativas que o tabaco lhes trouxe para a vida.</a:t>
            </a:r>
            <a:endParaRPr lang="pt-PT" sz="28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43808" y="11967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Nos 2º e 3ºCiclos </a:t>
            </a:r>
            <a:r>
              <a:rPr lang="pt-PT" sz="24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endParaRPr lang="pt-PT" sz="2400" b="1" dirty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Imagem 5" descr="cartaz_tabagismo_2_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9508">
            <a:off x="6974070" y="4179274"/>
            <a:ext cx="1813585" cy="2564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CARTAZ-WNTD_ACT_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6827">
            <a:off x="374351" y="4438493"/>
            <a:ext cx="1651019" cy="233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sala-de-aula-limite-alun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7550">
            <a:off x="1769301" y="4720764"/>
            <a:ext cx="303191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b="1" dirty="0" smtClean="0">
                <a:latin typeface="Aparajita" pitchFamily="34" charset="0"/>
                <a:cs typeface="Aparajita" pitchFamily="34" charset="0"/>
              </a:rPr>
              <a:t>1ªsolução: </a:t>
            </a:r>
            <a:r>
              <a:rPr lang="pt-PT" dirty="0" smtClean="0">
                <a:latin typeface="Aparajita" pitchFamily="34" charset="0"/>
                <a:cs typeface="Aparajita" pitchFamily="34" charset="0"/>
              </a:rPr>
              <a:t>Fazer parcerias com várias entidades, nomeadamente ligadas ao tema do tabaco, tal como o Centro de Saúde do nosso </a:t>
            </a:r>
            <a:r>
              <a:rPr lang="pt-PT" dirty="0" smtClean="0">
                <a:latin typeface="Aparajita" pitchFamily="34" charset="0"/>
                <a:cs typeface="Aparajita" pitchFamily="34" charset="0"/>
              </a:rPr>
              <a:t>Concelho e Farmácias Locais, </a:t>
            </a:r>
            <a:r>
              <a:rPr lang="pt-PT" dirty="0" smtClean="0">
                <a:latin typeface="Aparajita" pitchFamily="34" charset="0"/>
                <a:cs typeface="Aparajita" pitchFamily="34" charset="0"/>
              </a:rPr>
              <a:t>com o objetivo de disponibilizar voluntários ou médicos com medidas específicas para ajudar os alunos do secundário a deixar o consumo do tabaco.</a:t>
            </a:r>
            <a:endParaRPr lang="pt-PT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6" name="Título 5"/>
          <p:cNvSpPr txBox="1">
            <a:spLocks noGrp="1"/>
          </p:cNvSpPr>
          <p:nvPr>
            <p:ph type="title"/>
          </p:nvPr>
        </p:nvSpPr>
        <p:spPr>
          <a:xfrm>
            <a:off x="467544" y="1052736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No Ensino Secundário:</a:t>
            </a:r>
            <a:endParaRPr lang="pt-PT" sz="2400" b="1" dirty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Soluções Previstas</a:t>
            </a:r>
            <a:endParaRPr kumimoji="0" lang="pt-PT" sz="4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5" name="Imagem 4" descr="DSC07924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788024" y="4005064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11134433_827941990575410_1519723835_n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4509120"/>
            <a:ext cx="353152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41">
      <a:dk1>
        <a:sysClr val="windowText" lastClr="000000"/>
      </a:dk1>
      <a:lt1>
        <a:srgbClr val="FFFFCC"/>
      </a:lt1>
      <a:dk2>
        <a:srgbClr val="003760"/>
      </a:dk2>
      <a:lt2>
        <a:srgbClr val="993D00"/>
      </a:lt2>
      <a:accent1>
        <a:srgbClr val="F230CC"/>
      </a:accent1>
      <a:accent2>
        <a:srgbClr val="005390"/>
      </a:accent2>
      <a:accent3>
        <a:srgbClr val="FFCBCC"/>
      </a:accent3>
      <a:accent4>
        <a:srgbClr val="F5CD2D"/>
      </a:accent4>
      <a:accent5>
        <a:srgbClr val="FF0000"/>
      </a:accent5>
      <a:accent6>
        <a:srgbClr val="FF0000"/>
      </a:accent6>
      <a:hlink>
        <a:srgbClr val="005390"/>
      </a:hlink>
      <a:folHlink>
        <a:srgbClr val="FECE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304</Words>
  <Application>Microsoft Office PowerPoint</Application>
  <PresentationFormat>Apresentação no Ecrã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Projeto Nós propomos!  Cidadania, Sustentabilidade e Inovação  na Educação Geográfica  2014/2015  Escola Secundária do Sabugal</vt:lpstr>
      <vt:lpstr>Já Experimentou Fumar?</vt:lpstr>
      <vt:lpstr>Alguma vez tentou deixar de fumar?</vt:lpstr>
      <vt:lpstr>Marcas de Tabaco</vt:lpstr>
      <vt:lpstr>Adição de Tabaco</vt:lpstr>
      <vt:lpstr>Proibição do consumo de tabaco em locais públicos</vt:lpstr>
      <vt:lpstr>Conclusões</vt:lpstr>
      <vt:lpstr>Soluções Previstas</vt:lpstr>
      <vt:lpstr>No Ensino Secundário: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FERNANDES</dc:creator>
  <cp:lastModifiedBy>FERNANDES</cp:lastModifiedBy>
  <cp:revision>413</cp:revision>
  <dcterms:created xsi:type="dcterms:W3CDTF">2015-04-18T15:46:35Z</dcterms:created>
  <dcterms:modified xsi:type="dcterms:W3CDTF">2015-04-21T09:28:45Z</dcterms:modified>
</cp:coreProperties>
</file>