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57" r:id="rId3"/>
    <p:sldId id="261" r:id="rId4"/>
    <p:sldId id="258" r:id="rId5"/>
    <p:sldId id="260" r:id="rId6"/>
    <p:sldId id="259" r:id="rId7"/>
    <p:sldId id="269" r:id="rId8"/>
    <p:sldId id="262" r:id="rId9"/>
    <p:sldId id="263" r:id="rId10"/>
    <p:sldId id="264" r:id="rId11"/>
    <p:sldId id="265" r:id="rId12"/>
    <p:sldId id="272" r:id="rId13"/>
    <p:sldId id="273" r:id="rId14"/>
    <p:sldId id="270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6F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73" d="100"/>
          <a:sy n="73" d="100"/>
        </p:scale>
        <p:origin x="-456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 sz="1800" dirty="0">
                <a:latin typeface="Calibri" pitchFamily="34" charset="0"/>
                <a:cs typeface="Calibri" pitchFamily="34" charset="0"/>
              </a:rPr>
              <a:t>Sexo dos inquiridos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Sexo dos inquiridos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Folha1!$A$2:$A$5</c:f>
              <c:strCache>
                <c:ptCount val="2"/>
                <c:pt idx="0">
                  <c:v>Masculino</c:v>
                </c:pt>
                <c:pt idx="1">
                  <c:v>Feminino</c:v>
                </c:pt>
              </c:strCache>
            </c:strRef>
          </c:cat>
          <c:val>
            <c:numRef>
              <c:f>Folha1!$B$2:$B$5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txPr>
        <a:bodyPr/>
        <a:lstStyle/>
        <a:p>
          <a:pPr>
            <a:defRPr>
              <a:latin typeface="Calibri" pitchFamily="34" charset="0"/>
              <a:cs typeface="Calibri" pitchFamily="34" charset="0"/>
            </a:defRPr>
          </a:pPr>
          <a:endParaRPr lang="pt-PT"/>
        </a:p>
      </c:txPr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 sz="1800" dirty="0">
                <a:latin typeface="Calibri" pitchFamily="34" charset="0"/>
                <a:cs typeface="Calibri" pitchFamily="34" charset="0"/>
              </a:rPr>
              <a:t>A reabilitação é necessária ou não?</a:t>
            </a:r>
          </a:p>
        </c:rich>
      </c:tx>
      <c:layout>
        <c:manualLayout>
          <c:xMode val="edge"/>
          <c:yMode val="edge"/>
          <c:x val="0.11500866499051482"/>
          <c:y val="2.520161290322582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A reabilitação é necessária ou não?</c:v>
                </c:pt>
              </c:strCache>
            </c:strRef>
          </c:tx>
          <c:dPt>
            <c:idx val="0"/>
            <c:bubble3D val="0"/>
            <c:explosion val="1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Folha1!$A$2:$A$5</c:f>
              <c:strCache>
                <c:ptCount val="3"/>
                <c:pt idx="0">
                  <c:v>sim</c:v>
                </c:pt>
                <c:pt idx="1">
                  <c:v>não</c:v>
                </c:pt>
                <c:pt idx="2">
                  <c:v>tanto faz</c:v>
                </c:pt>
              </c:strCache>
            </c:strRef>
          </c:cat>
          <c:val>
            <c:numRef>
              <c:f>Folha1!$B$2:$B$5</c:f>
              <c:numCache>
                <c:formatCode>0%</c:formatCode>
                <c:ptCount val="4"/>
                <c:pt idx="0">
                  <c:v>0.79</c:v>
                </c:pt>
                <c:pt idx="1">
                  <c:v>0.11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/>
      <c:overlay val="0"/>
      <c:txPr>
        <a:bodyPr/>
        <a:lstStyle/>
        <a:p>
          <a:pPr>
            <a:defRPr>
              <a:latin typeface="Calibri" pitchFamily="34" charset="0"/>
              <a:cs typeface="Calibri" pitchFamily="34" charset="0"/>
            </a:defRPr>
          </a:pPr>
          <a:endParaRPr lang="pt-PT"/>
        </a:p>
      </c:txPr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4454407785745015E-2"/>
          <c:y val="2.9169901386702331E-2"/>
        </c:manualLayout>
      </c:layout>
      <c:overlay val="0"/>
      <c:spPr>
        <a:ln>
          <a:solidFill>
            <a:schemeClr val="bg1"/>
          </a:solidFill>
        </a:ln>
      </c:spPr>
      <c:txPr>
        <a:bodyPr/>
        <a:lstStyle/>
        <a:p>
          <a:pPr>
            <a:defRPr sz="1800">
              <a:latin typeface="Calibri" pitchFamily="34" charset="0"/>
              <a:cs typeface="Calibri" pitchFamily="34" charset="0"/>
            </a:defRPr>
          </a:pPr>
          <a:endParaRPr lang="pt-P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Frequenta a zona desportiva?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Folha1!$A$2:$A$6</c:f>
              <c:strCache>
                <c:ptCount val="5"/>
                <c:pt idx="0">
                  <c:v>não</c:v>
                </c:pt>
                <c:pt idx="1">
                  <c:v>1 ou 2 vezes por semana</c:v>
                </c:pt>
                <c:pt idx="2">
                  <c:v>3 ou 4 vezes por semana</c:v>
                </c:pt>
                <c:pt idx="3">
                  <c:v>5 ou 6 vezes por semana</c:v>
                </c:pt>
                <c:pt idx="4">
                  <c:v>todos os dias</c:v>
                </c:pt>
              </c:strCache>
            </c:strRef>
          </c:cat>
          <c:val>
            <c:numRef>
              <c:f>Folha1!$B$2:$B$6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0.36000000000000021</c:v>
                </c:pt>
                <c:pt idx="2">
                  <c:v>0.17</c:v>
                </c:pt>
                <c:pt idx="3">
                  <c:v>0.1800000000000001</c:v>
                </c:pt>
                <c:pt idx="4">
                  <c:v>0.15000000000000011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100">
              <a:latin typeface="Calibri" pitchFamily="34" charset="0"/>
              <a:cs typeface="Calibri" pitchFamily="34" charset="0"/>
            </a:defRPr>
          </a:pPr>
          <a:endParaRPr lang="pt-PT"/>
        </a:p>
      </c:txPr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Idade dos inquiritos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Folha1!$A$2:$A$4</c:f>
              <c:strCache>
                <c:ptCount val="3"/>
                <c:pt idx="0">
                  <c:v>Jovens</c:v>
                </c:pt>
                <c:pt idx="1">
                  <c:v>Adultos</c:v>
                </c:pt>
                <c:pt idx="2">
                  <c:v>Idosos</c:v>
                </c:pt>
              </c:strCache>
            </c:strRef>
          </c:cat>
          <c:val>
            <c:numRef>
              <c:f>Folha1!$B$2:$B$4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0.3000000000000001</c:v>
                </c:pt>
                <c:pt idx="2">
                  <c:v>0.15000000000000005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45428616712803"/>
          <c:y val="0.38295939318270794"/>
          <c:w val="0.1772767239290472"/>
          <c:h val="0.387942589381572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zero"/>
    <c:showDLblsOverMax val="0"/>
  </c:chart>
  <c:spPr>
    <a:solidFill>
      <a:schemeClr val="lt1"/>
    </a:solidFill>
    <a:ln w="19050" cap="rnd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t-P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 sz="1800" dirty="0">
                <a:latin typeface="Calibri" pitchFamily="34" charset="0"/>
                <a:cs typeface="Calibri" pitchFamily="34" charset="0"/>
              </a:rPr>
              <a:t>Propostas de intervenção segundo os inquiridos</a:t>
            </a:r>
          </a:p>
        </c:rich>
      </c:tx>
      <c:layout>
        <c:manualLayout>
          <c:xMode val="edge"/>
          <c:yMode val="edge"/>
          <c:x val="0.20467641843971632"/>
          <c:y val="3.4762316085254895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Folha1!$B$1</c:f>
              <c:strCache>
                <c:ptCount val="1"/>
                <c:pt idx="0">
                  <c:v>Propostas de intervenção segundo os inquiridos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Folha1!$A$2:$A$6</c:f>
              <c:strCache>
                <c:ptCount val="5"/>
                <c:pt idx="0">
                  <c:v>Construção de uma ciclovia</c:v>
                </c:pt>
                <c:pt idx="1">
                  <c:v>Melhoramento da pista de andar a pé/correr ou de bicleta</c:v>
                </c:pt>
                <c:pt idx="2">
                  <c:v>Construção de uma zona de lazer </c:v>
                </c:pt>
                <c:pt idx="3">
                  <c:v>Melhoramento dos campos existentes</c:v>
                </c:pt>
                <c:pt idx="4">
                  <c:v>sem opinião</c:v>
                </c:pt>
              </c:strCache>
            </c:strRef>
          </c:cat>
          <c:val>
            <c:numRef>
              <c:f>Folha1!$B$2:$B$6</c:f>
              <c:numCache>
                <c:formatCode>0%</c:formatCode>
                <c:ptCount val="5"/>
                <c:pt idx="0">
                  <c:v>0.25</c:v>
                </c:pt>
                <c:pt idx="1">
                  <c:v>0.15000000000000005</c:v>
                </c:pt>
                <c:pt idx="2">
                  <c:v>0.3000000000000001</c:v>
                </c:pt>
                <c:pt idx="3">
                  <c:v>0.15000000000000005</c:v>
                </c:pt>
                <c:pt idx="4">
                  <c:v>0.15000000000000005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237632"/>
        <c:axId val="31239168"/>
      </c:barChart>
      <c:catAx>
        <c:axId val="3123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239168"/>
        <c:crosses val="autoZero"/>
        <c:auto val="1"/>
        <c:lblAlgn val="ctr"/>
        <c:lblOffset val="100"/>
        <c:noMultiLvlLbl val="0"/>
      </c:catAx>
      <c:valAx>
        <c:axId val="3123916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31237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61155745097002"/>
          <c:y val="0.45358537721500891"/>
          <c:w val="0.29545394259228236"/>
          <c:h val="0.1109148589154392"/>
        </c:manualLayout>
      </c:layout>
      <c:overlay val="0"/>
      <c:txPr>
        <a:bodyPr/>
        <a:lstStyle/>
        <a:p>
          <a:pPr>
            <a:defRPr sz="1600">
              <a:latin typeface="Calibri" pitchFamily="34" charset="0"/>
              <a:cs typeface="Calibri" pitchFamily="34" charset="0"/>
            </a:defRPr>
          </a:pPr>
          <a:endParaRPr lang="pt-P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9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2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624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83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4197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3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19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1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3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3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54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1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1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64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6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2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www.google.pt/url?sa=i&amp;rct=j&amp;q=&amp;esrc=s&amp;source=images&amp;cd=&amp;cad=rja&amp;uact=8&amp;ved=0CAcQjRw&amp;url=http://www.portugalio.com/escola-basica-de-pombeiro-de-ribavizela-felgueiras-2/&amp;ei=S-64VPOANciqUeaWhMgC&amp;bvm=bv.83829542,d.d24&amp;psig=AFQjCNHWzaa1NSBjicSe6HN2O4_KeU313w&amp;ust=1421492153147166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-felgueiras.pt/download/.../pdm-alteracao-e-republicacao-2013" TargetMode="External"/><Relationship Id="rId2" Type="http://schemas.openxmlformats.org/officeDocument/2006/relationships/hyperlink" Target="http://www.arcgis.com/home/item.html?id=e334306c1ace4178b7a4dbe1e743c60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rdata.p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Rita\Desktop\Captura de Ecrã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2137" y="5676094"/>
            <a:ext cx="1838325" cy="752475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81580" y="1855254"/>
            <a:ext cx="7766936" cy="1646302"/>
          </a:xfrm>
        </p:spPr>
        <p:txBody>
          <a:bodyPr>
            <a:normAutofit/>
          </a:bodyPr>
          <a:lstStyle/>
          <a:p>
            <a:pPr algn="ctr"/>
            <a:r>
              <a:rPr lang="pt-PT" sz="4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Dinamização da Zona Desportiva de Felgueiras </a:t>
            </a:r>
            <a:endParaRPr lang="pt-PT" sz="4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AutoShape 6" descr="data:image/jpeg;base64,/9j/4AAQSkZJRgABAQAAAQABAAD/2wCEAAkGBxQTEhUUExIWFhUXFhcXGBgXGBUYFRQXGhgcFxgaGhgYHCggGholGxUYITEjJSotLi4uGB8zODMsNygtLisBCgoKDg0OGhAQGywkHSQsLCwsLCwsLCwsLCwtLCwsLCwsLCwsLCwsLCwsLCwsLCwsLCwrLCwsLCwsLCwrLCwrLP/AABEIANgApgMBIgACEQEDEQH/xAAbAAACAwEBAQAAAAAAAAAAAAAABAECAwUGB//EAD0QAAIBAwIDBgQEBAUEAwEAAAECEQADIRIxBEFRBRMiYXGBMpGh8AYjwdFCseHxFDNicpIVJFJTNILCB//EABkBAAIDAQAAAAAAAAAAAAAAAAABAgMEBf/EACYRAAICAgEEAwACAwAAAAAAAAABAhEDIRIEMUFRIjJhEyMFcaH/2gAMAwEAAhEDEQA/APqVTQfWo9q3GEmse5ADAEjVPqJHKtqx4qdDad4NDGha7w0sAWzEzpnPw8/6x1zVEcy1xviMKBzULO/mTJjzpy4gC5JhRuCccuVYqikQjeRIJOjrvsf2rHlxbts0QyUmkcR+IcP3oFw4vanHd9zYFpdSi9PiJuTjTsGWJ3PcFtTbCsgCtB0yQQZ1eoIaufxNiwLymLQZCJJAlS0aJnmSRE89q6loFhqXxKY0kGQ3KZ6YrNL8Jy7FLVtNxbEiAN8QGA+WtvnVE4W2h8NsCV0nJ0kQF2JjZQJ3wKYFsjcVnfWSJ/vULZAXSxbDA6AIUIMmNIkAEbHc/OrWbNtAQEAHiJ3aQVCnfJ8KgewrR2AG2T+lQ15VXU2MxNO2SWxbswIA62xguTgzPhXMnO2PamwuwHX+tIpx1sXSwMKViYwxnPLcCl37SuNcULqGp7iJ+UzKDbti4xvXAw7pWBgYJ5+VCTbLMkN2WXtlCwlHW0WuWxdOkqWthi3hGQPA8HnFOHtGyCJf+JUgKSSxXvQIH+gzWXCdl8O4FzQ3iDPoLkohuL4yE2DEEyQOZ61rwvZVi2VKqxIfXLMSSe67nM7/AJeKk+PYr0QO3OG06luyA2mArEk6S8gASQVUmRiAas3adkvoF3K2+8YwSqoV1aidgNOc1nwnY3DIoCWyIYsoDHwko1v5aXb51o/YXDMwY2ydNvuhJxoKG2R7qxHvR8Q0HCPauKWtsXGqDgqQwzBByMEH3FbkySD8K8uW9RwfA27Nvu7IxJPU5/t9KGt6Zn28qjoKM3vjYYopu0kfwzNFAUXFHtRUkV1zIEVE+dTUe9ACvG3dgCJOrbMwIP8AOlL/ABkAKo1kDIBACjAksYAGo+5PrT/CoRqnmxPqCZ25Vxu3OB7/AA1tLltlCvbcF1IDa0JAZSCCTseZxtWTMl3ZoxK3Rj/043uJS/rCqulb1tgdTXLRLW99irMZ9ulYf9N4heJsSzOoFss+t9IC95qAGqCCWUmRyHszwN4rcJfOvU2rSEkkjlJgDAGa6Nm+rvg8tuo8uvOsrmX5MbjQr2NwN2yzF7ocMFEBnOsgsTcbV8LEMBpGIUZrr2xAk+w9KyLxkwAPkAOtLXeJLkBASepkKByO2faoPZBRbK8UxZ9IkY1MRMxOBPKSPpTFvhQpGolyMiTgeg2nzrKxZ0mSZYmWPVth6CmivltR4G51qJL3DuaR4nhFa4rEGHBVgGYC4R8OpQYaADvNdBU9NqOK4csCvQyOoPI+dFig6exjT0wP51ksbzil7d5w4W4RkGGG0jcEHY+9MsBmdpoCUaBPTlvyIqt84ABnr86q93kcxtWIwTjMCPIUERk4XlsSarbfBkbj59ayucROBy3P8qnXj6RQgN7LYE+dFRbtz6x6x9zRQ1sZeiooNdgyE0UVAoAS492gxb1AHPiztOw3pe3Za6dVyAMwuQeWWgxjlT5gM3oPqCP/AMilWyYnGds+k/Kubnk3Kn4NUJ8Y6Qlxa/mWxiNY9AuBEehPypu5YVo1FYnny6Z5Yrn3wW4hbaMqEIXJgtpmRESMkfL3pxOytRBvP3mk4BVQgJ/i08zVBZKbqJNvhbZAIcNB216gvTHL3rEdqa3Is/mtHIgKvQs3LPkac4nsqwSs2bczmFA59BvTa2o5wMCAIwNs0ityb7s4nFcHctvZd7xZu9VSogW11yDGJPISeldkMNgQeRg7HmMbVnx9hbg0tlZmPMbGRkVyblq3av2xaUK0MHC8kgkFx11Yk0ETt6oAA67Vox2HKlk5zjp12q/DKSZNMkZcepEMJ8DBp8sBh/xmnu8GCMzkR061YDcfeaRC91BUMUO43KnkQN48hTLl8lRN9szHOoO8z6zvRc4lHOGBge/uKqjzBj35mMe1MqaozUZ3rW3bIMn2/er3D6+vOsbvEBQMyxwokZ++tO0CV9hzg7kA+vPnRSncvzuEHnhSB5AH+dFInxXsdmj5iip+ddcwkGiaPnRQAtfBLEeQ+QnlzpC45e4LNtipPiuMokogGADyYnb0NMcfYus/gYIhUamnx4Jwo5HO/nWHZXDd3cvImBKHGdwcknJauXn+7NWOPKLfojs/hkt32gRCBl5lpw7MSZJkAZrpO2fSubeYWrxZpK6NMgToIM+LyzvT93jEVQzHDGFwxnEnAnlmqki3KnSZCktGIHP18qZYmMCPM/WsOGWVGkiCNQIO4POovLsoYaiDjHwiAY8pP1p0yqhDtC+dItqYuXDpB/8ABB8TewmB1jrWtnh1UBUEA79SZ3Y8z5ms+0uCdPzk0+C2wbVOVOcEc/D9a6dgAgFYgqCPMH+9CXsRCKJk5+dUHGIWZQw1LuJyNuXvWHE8QWbRa0kgw0zpU6ojAkma5qcPdtXXICtddeU6NZuEt6BVK+tDYHcVmP8ADzq+qDAEn9K5tzhLz+J77QNhbVVB9SdU1mOAuWwSl2BB1C6C4HmDqB9p+VK/YxrjLZjvR8SjbkygHB+eKuvGJoZhBGMCCZOwxzNIWO2ALIe4yFyJCKYZpMIApJMkEdYms/8AGBr1rvLXdt4iCdLTywwPU9Kdl0ZRlpj4R2YawUWDs2T0yBjE0v2rb7q07INJ8Pi3IlgCc7YJNajtrh9OLqs2wUeJ/ZRk8sxzpa4ty8AndlLZILFj43UGYCiYBiJJ9qTZCUm9IybgGA/KvXEb+JidYbnJDYB225VNdbuiCcc/WPKpooppjPvUVNFdkoCgio+RoigAIn7zXK7JbT3m+LjZz4tjv5DHtXVIkRXF4Kw83E1hYcscSdLSQVOqM55bzXO6hNTs3YFeOSDj+NEXZUtKwQpAjV4QCTsZPtV7fAu5WzfhXshX8DEqyOGRfEApB8DAiOQ610BYRV7uAUIKlYBDAjM9Z85rncHYW1eIRf8ANXVkkkMmMsTJEMMcqptIl3TjE1u9i22Z/FpDWykBR4Zt91AO+gKJ07TJ50XuxbRUqG0jx7KsAMyvHkJQSOYJpy2xk+nLb2qgtDdyPv8ApRyZTYvf7OV7I4ZTheZA08xGmdvET7DpWFj8PrbuLc7+4fAqxCgmFCfEMgELsOpzT9x58K8x8uv0qYeZiAAYzB2imnoaYrwXZqqXUP4XuLd+GWDB1YeKciUj3rM9hWgzFWhiCCQqznvAT5/53PfSK6KKVBg+XMnz9BUpgSWnf+VOwsw7O4LurWgNI1O20AamLREnmTUsvhyJnHlnf+dbXWkbn7j96y6A7Az6+lJ1YGNnhrdqWFtEgcgB61nxHAHiShYaURp3zcGxGmMKR51s8XLijksMRyn+EbZyCY9K6ZiM/P8AWotIs1FfpXSFXYDkAI5YFYXBHijG3zxj51ZifX9anVnPSaaIFLT6Rnc56emaKnRMk+X8vWimIvU1FTXWMhBHlNTUVM0AH3iueif9y4H/AK11T1zp+kzT/wB4pHiRHEWz1tsp5YUhhHzNZOqWkzV0z7r8GXAk49POelIJ/wDIeRnQsekkmfPVNPBQJY4UCZM7ffSudxLPr720jbAENpAdRPLcHcTWJl+KN2dZU+e+OXSluMdLfic+3M+lTwPHi4JAIgDfmDPyyteb/FnGEXF6aJHzM/yFXYcayTUTL1Mnhi2+4+34hsIcqw84mPrXV4e+rAOCWUiRmQa+V8fxk17P8A8WP8IdbAAXLokx4VCq7TO3xE1p6rpY443Ex9L1MskqZ6XWSM7Y9vasr3xdRyrFOMtkFu8UgET65jz3H0NTf4tFU+MHTpnTk+PIgehn0rDTOhRp3pIief0rO7cgFzOmQABux2AHqa0lAfFdUAKHIByFicn0M+kGq8c6sLfdmSWGggYwfFIPICaGShG3sngLODOGYy0eogT5CB86euiBjFZm4BsMx5fcxVUeRNA27dmgFAX60KPapuMFEkwBuTyoFRK2xHWilbnaSwNGpv8AYrH64FFFk/436GaKKiuuc8KkfOiigCK5/a9sHujme8CwJBYHByOm/tXQpHtdCoF5QCbWowdipHi9CIBmqOoVwNPSv+xF7fBIDq0ZHM+I+WSa2uvpQs2QoJ6kgCaVVrsCGtkHOqDInovOJ3kb1j2i15bVzUFI0lZkyQ3hkDl8XXlXNNKg3Kmw4bgCVn4HJLiM6FaSFM75P1rkfiS333d2rkWmF5LCutt7pa7cXUAQpHd2yumWM55eHPo7HZ5AAa45KgfCdIx0A/Wsr/ZKeIqWVipBK3HXUP8AWVPiiT8z1qzHLg7FlUclxluz5n2P2P395kuNoS2T3hXJMNpAWep2MH0r33A8Fw1q01q2t1lIeQNX8dsW2kmAPCg96t2J2LbQ9+CxZ1XB0wsARpAH7107j78sco386tzZ5ZGZsWGGHVbELvZ4uK0grqJxM/ExcgjaJbbPKtrvZVsobbO2klWIkAsVti2B5jSq48ppizcjbIG9CvkmDjr1+zVNstczH/oVhSW0eIpoJMGRoCbmT8KgfpWVrhls91onTLLBOqAQWgdMgQPammvk78zH1/akG7S8bLpUC13lxucqF8BAnmSRvurdKe2SxyZ0rlvE/f3tUlgBB5Cf60hxHbiiPAc3CkjAA7wICZ82FZdp8UVuqmlSo0EgqdJLXNI1PMKJjJBEmimKt7Hr/aC4C+I76VyfLHL3qUtO8G4AFH8EySd5Y+sYFLWu17QR9FtgFIgAAa8t8P8Awb5U9wvEi4HIEKunT1Ia2tzP/OlxZK0vqbXT1J9qmi7c0xiaKCBFFFFdYxBRRRQAVW5b1KVIwQQfQjNWoETUZq4tE4OpJiXZJLWLRJk6R5eX8qz4rXdcIMJbKsxO7HdR+9IcLxBt6kd2C2ycAqmgavCSWPiBG1INwvE3eKD2rjpZ02rhcltJ/MfXCgQxZFUGYjUK5aidN4+LckercneYxuf4fWsL3EGQtsBjEnIEch6ma8/wvHcTcN4m2GZTbCFrR/LZr2lhBPjAt+Itjar3OP4u2l3u0Nxu/uDULJgqEHdgBSJVmkauX1p8SpRUWdrseApn49RLDAKk7gD/AMcTjeaYugE5hc8zGf3pVrVxm1lgj6FGlcqMzpJ3OTW/DcDMtd0knlGAB/CAfqd6gEuLd2W0gHyHXABqly/uJgcv3mtQREAAKvlj09aXeWYQYzJ8h0plLOJx9wrdWdHx2x47xs6bJk3LiEf5lwGBp9MZrodinXa8ecsM4LoCdM9eZjbenOJB0QvxMQixsDz9wJ+lbLaAhQQFAxPl1NPkWr4xC2it8SLKmV8IkTzHQ0XjuSoIODjcZweuTU2mnlPTrM1coTlgPIc/WaLIFWtJBDIhDHU3hEMRmTjJxua1DADYA9BjljbyiqMeUcvYxQig+kn6b0WBn5mc0Vrw7TMgb0UASag1M1FdYxB86n50VFAE0T51FTQBwvxPaMB1c220NbW8tpbzWGLKQ2gxqkBl8p8zV+yuLbQ7KJt6yNGAVEKSV0yMgltPKY5U/wAegJt6xK64I5SRCn5n61yuEcW1dkIkXHGkE/mjcBR1EwD5VzszqTR1MMVLHfkcDLcuz8Q0ZgnlhYI2JE4rpm7sJxH0H9q53AAEFzjWdUDYYj3bGabVVxnlj+tU0VZJbr0aIoHiO846x1oDzOTvn+lSWEEyOmfvFQb2AQMdetFlZRFZiNIwNqv3IWWO/L9fStFblMc/rSXH8QYCKJZiSBOB/qPpiiyUVydFlQG95rbkbSCzHI+VMLbACzzkfWq8Fw+kZJLN8RnJ/p+9F0zj6/fpQiU3b0aFgMADqOpqxOawc5AHKD60w9MiZhJgkwf0qO75A8ufnmgAznyqeIuACOZ/tRYibA0iBn9aKm1+nnRTGRFEVNRXVMQURR9+dFABRFFFAC/aKTacf6Zj/b4v0pTscKFaAPC7BW0jUVMP6jc4p2+moFZwVIxynFc/sO4Q95WiRckxsZUDbz01zczuZ0cL/paNeBA0EjEs/PziPvrWqbfSqqmm66gYYK3o0kfUD6UxaEECDv7VSV5PtZmGg/02nnVjcExy51e6fFPrP6Couuoycfr1pkKIu3pAA57SeVLWTquMeSrHuTMecY+daWyImIJz1wM1Ts3bVtqZmjkJP7D60FkNJscVJM/T+tWfBnf9Krqz9/cVSZJJ/tFMiaWgN5+9qtM8qyLRCjrNaM3QR+5oBAnxe01UrLSesH51Fo4Pqf61ZVzQM1ttmTttRQq59qKAK0VBorrGIKKKKAJqKKGak3SGVIwZPOf2xXLRx/irgiJRCf8Ad1+VdbVAk7AST5D9K82e1ySr3LZFxDtGljauCbeP9/g9c1zssHZuwO01+He7zxSRsf0rC9xEyJ+/Wl7fa03HXu4K3LakhgTm6qGRpx8UjqBOKrc7UC92XtKO8OPzDhTcCYBTxMJ1MMQAcmKr4sr4sZ1aRjJMCq92zHJjO3T+9SOLtEnxLz5gVVONt6gATkwpjBPkfI0iX8cvRrcEyB0ifvzqnAEd2uNhGM52+5rTiuJVASeR6bnlk0hw3EarX5TKz22FzSpHiBORneQTB2kChKxr6M6DEjkY9KsPPyx9/Klbo4hUOjxELa3zqY6y4yDGSgmD+oFucTNzUgCgqQBEle8UNpx8XdzzOY22qVEaHC8/v9+lSjR7GPXzrPhtRVTcEMRkfTYYrULE9BHLM70gJYEx86vaHIco3rNATn1HkPsCtkFAyjW/KfWpqTmilYBUfOg+vzqa65iIqfc0RRQAVS6xAwurykA/Wr1nfOI2n+VV5ZVBsnD7Hmyt/vNSgBzbOCtzvu/7yVbvPg7gJAI9eddG1e1i0iHpcuExiOvUkj5Dzp3jrxju1PiYCPITBJJ5R9aW4IBb11diQmkbYCkSOu0VzpybZ0Yai2NXLMDBg9Rg9ZxWAs7amLE9f5xsKabYiPvlWRGZikZ3N9i2kHcAjOCBE0txKayApgKwIjaR5DcVpxF4BYzJ2q1q3C498c+dIFJo5faVq66Be7ViGVvi8LaWkqRGFMQffeq8Lwt7Vq/NaLl25/3DozgXIm0ht/DaXTInM8q7KDSTOdh0rURtziSaafgn/JfgWHEuPitsBy0HWP0PPpQ3aCz8L/8ABq2L9Oe4q/dz5Ee8UqDlH0Jt2iMjS2o/wkeKN+WNvOrW71z/ANWOmsaoHUbfXlXQW2areuADeZx6Ux8orshF3utlQq9AZYnrtiKse0R3atplmDmNQUKLZ0uSx8/51nxPEsCoUxqcIDAMSjNicEnToWf4mHpXK7M1XSiXEuoChvaLmlOIsszspVmt4hoLCIwc00vI7UlR1uJ7asIoZrsSEPI4cEjaZ+E0VW52ZYYANZDAAADU0QswTnJ8Rz50U9EbiPXLwG7gepFV/wASn/mn/IfvXJ47gHu3m0AGAsyQN9t+eDVl7JRbbd6wFyCVAYRAGI6yQRUcnX5VNxUNLy2YlFs7MVFZ8L8Cf7V/lWtdWLuKZEgmqMs48h/M1dqTu/C+RlT5Zjn86zdVLVF+FWyvZ5ldcGXOrrjZR8h9TR2kYa1cmIcKT/pbG8bTB9qtwlzwL/tG+OX9KW7e7QS3adbjAE2nMQSYAyxgYAMZMAdaw+DVGXz/AOHTvSB/X60u7+f2KXu9p2rYtLcuqrPbLCT8QRQXPnAaTV+F4hLqLctkOjiVYbEEYimVSVOiNMZ9v3rbaleN7UsWmS3duLbZogE7yQvtkgSYra7YLHDQsCdPxE+vIemadaEkvJVr4DaV8TjMTgczqPIVvYDR4zJEnG3p7VCKtsDUQqlgok/EzYAE7sTtznrVOK4+1aMXHC41CQTCjBZoHhWeZgCkTbVUhtWH3zre2p/pXG4/tqzZzduqvhLS0xpDKhMgbarij/7CpXt7h3AIvBgX0ALqLFtOvSFAn4Rq22ztT2Qs6HG3CIAy30FKOwnJnM0kvbHDO4Vb6nWXRADl3T/MA81AM1a7x9i06rcuIjtp0rOd9KyeUk4mM0UB0LyggoyjSQdQYSI5SPval+yOEVELKoXWxaAMRsNvIUlxX4g4YrpF9RqMOxnC6+6MEjP5hCSJgmK6d/tC1bNxXuBTati64M/l2pMMfLwN8qKZb2j/ALGcH7P6UVjwnFrcBNshgrFCRMBl3HtMUUELF+Kt3g5a3pg6DmN1mN/WkuJ4C+8agpgQMjaSf1ooq7L/AI7Hkbbb3+mOzt2UhVHQAfIVf7zRRW9KlSEVf3z0pPjxqAtje5Inoo+I/X60UVg6h/I2dOvIy7qoJYgAHc/fpXl/xH2aOJPeAsnhVSWtaxClyjAaxpIN1skHcGMUUVRdGiEFpv2Tc/DtrjEsMzsosWig0xMHSGBJ5MqlSOYY5EV5TjvwXd/w9vRdtMTw9uyqaPFdWUPj8YggWic6oll6GiipxZXlXGbSG+L/AA2Esk272oFQtwG3pFy0Ln+OhTrPcx3jKDD4AxU3PwmHd0N5lD6CJtAhGHGX+INtx3g1jUSuI5HEUUVKys2vfhW1cvKxcar1zh7yBrAfu+6kw7tdLRcFsiJUeRM16Ltv8P8Af3VcXQp8IIZO8+AsVKywAYd42SDuMUUVFsQx2h2Ql6w1hso1o2ZAXUFiMSNwQD6gGuKfwc4XU3EL3zXrFzvBaIZe5VbarbAueAlFIZiWB1HFFFKwQvc/B/d3Bf4e8ReRrrqGVTb7y5YNo6RI05KsZJkry5Odt/hnvXFxr0NcWylxAgZrvc3e+TQdQ0eOZJBx0qaKHJluOPJ7FD//ADwtaIfiRqhtJ7olU18UnFuGU3fH4rYURpwSc10ew/wq3DMGHEI6G0LVxHsGGUXrt7wHvYRfzioBDQFG9TRRyZF9z0KuqzsBJOBAJJkn1JMzRRRSKm2f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826000" y="-1233488"/>
            <a:ext cx="19812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pic>
        <p:nvPicPr>
          <p:cNvPr id="9" name="Imagem 8" descr="Captura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604" y="87577"/>
            <a:ext cx="7030336" cy="1165966"/>
          </a:xfrm>
          <a:prstGeom prst="rect">
            <a:avLst/>
          </a:prstGeom>
          <a:noFill/>
        </p:spPr>
      </p:pic>
      <p:sp>
        <p:nvSpPr>
          <p:cNvPr id="10" name="Rectângulo 9"/>
          <p:cNvSpPr/>
          <p:nvPr/>
        </p:nvSpPr>
        <p:spPr>
          <a:xfrm>
            <a:off x="4937760" y="195072"/>
            <a:ext cx="2535936" cy="9509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64560" y="4253830"/>
            <a:ext cx="242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b="1" dirty="0" smtClean="0">
                <a:latin typeface="Calibri" pitchFamily="34" charset="0"/>
                <a:cs typeface="Calibri" pitchFamily="34" charset="0"/>
              </a:rPr>
              <a:t>11ºC – Abril de  2015 – Geografia A</a:t>
            </a:r>
          </a:p>
          <a:p>
            <a:r>
              <a:rPr lang="pt-PT" sz="1200" b="1" dirty="0" smtClean="0">
                <a:latin typeface="Calibri" pitchFamily="34" charset="0"/>
                <a:cs typeface="Calibri" pitchFamily="34" charset="0"/>
              </a:rPr>
              <a:t>Professora Susana Amaral</a:t>
            </a:r>
            <a:endParaRPr lang="pt-PT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07264" y="4862724"/>
            <a:ext cx="20964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smtClean="0">
                <a:latin typeface="Calibri" pitchFamily="34" charset="0"/>
                <a:cs typeface="Calibri" pitchFamily="34" charset="0"/>
              </a:rPr>
              <a:t>Trabalho realizado por:</a:t>
            </a:r>
          </a:p>
          <a:p>
            <a:pPr>
              <a:buFont typeface="Arial" pitchFamily="34" charset="0"/>
              <a:buChar char="•"/>
            </a:pPr>
            <a:r>
              <a:rPr lang="pt-PT" sz="1600" dirty="0" smtClean="0">
                <a:latin typeface="Calibri" pitchFamily="34" charset="0"/>
                <a:cs typeface="Calibri" pitchFamily="34" charset="0"/>
              </a:rPr>
              <a:t>Ana Rita Marinho</a:t>
            </a:r>
          </a:p>
          <a:p>
            <a:pPr>
              <a:buFont typeface="Arial" pitchFamily="34" charset="0"/>
              <a:buChar char="•"/>
            </a:pPr>
            <a:r>
              <a:rPr lang="pt-PT" sz="1600" dirty="0" smtClean="0">
                <a:latin typeface="Calibri" pitchFamily="34" charset="0"/>
                <a:cs typeface="Calibri" pitchFamily="34" charset="0"/>
              </a:rPr>
              <a:t>Mariana Cunha</a:t>
            </a:r>
          </a:p>
          <a:p>
            <a:pPr>
              <a:buFont typeface="Arial" pitchFamily="34" charset="0"/>
              <a:buChar char="•"/>
            </a:pPr>
            <a:r>
              <a:rPr lang="pt-PT" sz="1600" dirty="0" smtClean="0">
                <a:latin typeface="Calibri" pitchFamily="34" charset="0"/>
                <a:cs typeface="Calibri" pitchFamily="34" charset="0"/>
              </a:rPr>
              <a:t>Elvira Ferreira</a:t>
            </a:r>
          </a:p>
          <a:p>
            <a:pPr>
              <a:buFont typeface="Arial" pitchFamily="34" charset="0"/>
              <a:buChar char="•"/>
            </a:pPr>
            <a:r>
              <a:rPr lang="pt-PT" sz="1600" dirty="0" err="1" smtClean="0">
                <a:latin typeface="Calibri" pitchFamily="34" charset="0"/>
                <a:cs typeface="Calibri" pitchFamily="34" charset="0"/>
              </a:rPr>
              <a:t>Gina</a:t>
            </a:r>
            <a:r>
              <a:rPr lang="pt-PT" sz="1600" dirty="0" smtClean="0">
                <a:latin typeface="Calibri" pitchFamily="34" charset="0"/>
                <a:cs typeface="Calibri" pitchFamily="34" charset="0"/>
              </a:rPr>
              <a:t> Pinto</a:t>
            </a:r>
          </a:p>
          <a:p>
            <a:pPr>
              <a:buFont typeface="Arial" pitchFamily="34" charset="0"/>
              <a:buChar char="•"/>
            </a:pPr>
            <a:r>
              <a:rPr lang="pt-PT" sz="1600" dirty="0" smtClean="0">
                <a:latin typeface="Calibri" pitchFamily="34" charset="0"/>
                <a:cs typeface="Calibri" pitchFamily="34" charset="0"/>
              </a:rPr>
              <a:t>Fábio Pereira</a:t>
            </a:r>
            <a:endParaRPr lang="pt-PT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2" name="Picture 8" descr="C:\Users\Rita\Desktop\Captura de Ecrã (3) - Cópi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7424" y="5453123"/>
            <a:ext cx="1709692" cy="1239611"/>
          </a:xfrm>
          <a:prstGeom prst="rect">
            <a:avLst/>
          </a:prstGeom>
          <a:noFill/>
        </p:spPr>
      </p:pic>
      <p:pic>
        <p:nvPicPr>
          <p:cNvPr id="1033" name="Picture 9" descr="C:\Users\Rita\Desktop\Captura de Ecrã (1) - Cópi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5048" y="5531721"/>
            <a:ext cx="619125" cy="1143000"/>
          </a:xfrm>
          <a:prstGeom prst="rect">
            <a:avLst/>
          </a:prstGeom>
          <a:noFill/>
        </p:spPr>
      </p:pic>
      <p:pic>
        <p:nvPicPr>
          <p:cNvPr id="1034" name="Picture 10" descr="C:\Users\Rita\Desktop\Captura de Ecrã (2) - Cópi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1598" y="5742673"/>
            <a:ext cx="2076450" cy="828675"/>
          </a:xfrm>
          <a:prstGeom prst="rect">
            <a:avLst/>
          </a:prstGeom>
          <a:noFill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39" y="52387"/>
            <a:ext cx="2007136" cy="281988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92" y="5713138"/>
            <a:ext cx="737755" cy="8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89701" y="228600"/>
            <a:ext cx="10972800" cy="1143000"/>
          </a:xfrm>
        </p:spPr>
        <p:txBody>
          <a:bodyPr/>
          <a:lstStyle/>
          <a:p>
            <a:pPr algn="ctr"/>
            <a:r>
              <a:rPr lang="pt-PT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nossa proposta de intervenção</a:t>
            </a:r>
            <a:endParaRPr lang="pt-PT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446808" y="1143000"/>
            <a:ext cx="10708871" cy="4525963"/>
          </a:xfrm>
        </p:spPr>
        <p:txBody>
          <a:bodyPr>
            <a:normAutofit/>
          </a:bodyPr>
          <a:lstStyle/>
          <a:p>
            <a:pPr marL="96838" lvl="1" indent="0" algn="just">
              <a:lnSpc>
                <a:spcPct val="150000"/>
              </a:lnSpc>
              <a:buNone/>
            </a:pPr>
            <a:r>
              <a:rPr lang="pt-PT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Consideramos </a:t>
            </a:r>
            <a:r>
              <a:rPr lang="pt-PT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que 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nossa proposta pode </a:t>
            </a:r>
            <a:r>
              <a:rPr lang="pt-PT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traduzir-se numa melhor qualidade de vida para os 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felgueirenses, pois  poderão </a:t>
            </a:r>
            <a:r>
              <a:rPr lang="pt-PT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encontrar 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neste </a:t>
            </a:r>
            <a:r>
              <a:rPr lang="pt-PT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local 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uma futura ciclovia para percursos </a:t>
            </a:r>
            <a:r>
              <a:rPr lang="pt-PT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bicicleta e  um pavimento de corrida que permitirá a pratica de atletismo em segurança. Para além disto </a:t>
            </a:r>
            <a:r>
              <a:rPr lang="pt-PT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ainda terão ao dispor um circuito de manutenção e um espaço de lazer, para diferentes gerações.</a:t>
            </a:r>
            <a:endParaRPr lang="pt-PT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18924" y="5253777"/>
            <a:ext cx="952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latin typeface="Calibri" pitchFamily="34" charset="0"/>
                <a:cs typeface="Calibri" pitchFamily="34" charset="0"/>
              </a:rPr>
              <a:t>Fig.9 - Antes</a:t>
            </a:r>
            <a:endParaRPr lang="pt-PT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674864" y="5187696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latin typeface="Calibri" pitchFamily="34" charset="0"/>
                <a:cs typeface="Calibri" pitchFamily="34" charset="0"/>
              </a:rPr>
              <a:t>Fig.10 - Depois</a:t>
            </a:r>
            <a:endParaRPr lang="pt-PT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38" y="2746318"/>
            <a:ext cx="3419475" cy="240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59" y="2627811"/>
            <a:ext cx="3688932" cy="25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uxograma: conexão 8"/>
          <p:cNvSpPr/>
          <p:nvPr/>
        </p:nvSpPr>
        <p:spPr>
          <a:xfrm>
            <a:off x="8381112" y="4348990"/>
            <a:ext cx="201137" cy="1415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5438618" y="5373255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Zona de Lazer</a:t>
            </a:r>
            <a:endParaRPr lang="pt-P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18" y="5480852"/>
            <a:ext cx="2190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8702565" y="3839894"/>
            <a:ext cx="178607" cy="1077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31" y="5765856"/>
            <a:ext cx="195262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534950" y="5709777"/>
            <a:ext cx="119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SkatePark</a:t>
            </a:r>
            <a:endParaRPr lang="pt-PT" dirty="0"/>
          </a:p>
        </p:txBody>
      </p:sp>
      <p:sp>
        <p:nvSpPr>
          <p:cNvPr id="16" name="Fluxograma: conexão 15"/>
          <p:cNvSpPr/>
          <p:nvPr/>
        </p:nvSpPr>
        <p:spPr>
          <a:xfrm>
            <a:off x="7864025" y="3839894"/>
            <a:ext cx="181617" cy="107722"/>
          </a:xfrm>
          <a:prstGeom prst="flowChartConnector">
            <a:avLst/>
          </a:prstGeom>
          <a:solidFill>
            <a:srgbClr val="F6FC04"/>
          </a:solidFill>
          <a:ln>
            <a:solidFill>
              <a:srgbClr val="F6F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6FC04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50" y="6115360"/>
            <a:ext cx="198439" cy="12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5402665" y="605667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Circuito de Manutenção</a:t>
            </a:r>
            <a:endParaRPr lang="pt-PT" dirty="0"/>
          </a:p>
        </p:txBody>
      </p:sp>
      <p:sp>
        <p:nvSpPr>
          <p:cNvPr id="18" name="Fluxograma: conexão 17"/>
          <p:cNvSpPr/>
          <p:nvPr/>
        </p:nvSpPr>
        <p:spPr>
          <a:xfrm>
            <a:off x="8582249" y="3308684"/>
            <a:ext cx="120316" cy="114300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19" y="5430052"/>
            <a:ext cx="13970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8209150" y="5392277"/>
            <a:ext cx="337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/>
              <a:t>Campo de futebol e pista de atletismo</a:t>
            </a:r>
            <a:endParaRPr lang="pt-PT" sz="1400" dirty="0"/>
          </a:p>
        </p:txBody>
      </p:sp>
      <p:sp>
        <p:nvSpPr>
          <p:cNvPr id="20" name="Fluxograma: conexão 19"/>
          <p:cNvSpPr/>
          <p:nvPr/>
        </p:nvSpPr>
        <p:spPr>
          <a:xfrm>
            <a:off x="7954833" y="3365834"/>
            <a:ext cx="114300" cy="114300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7030A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936" y="5771042"/>
            <a:ext cx="1333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8143835" y="5661608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Campo de ténis</a:t>
            </a:r>
            <a:endParaRPr lang="pt-PT" dirty="0"/>
          </a:p>
        </p:txBody>
      </p:sp>
      <p:sp>
        <p:nvSpPr>
          <p:cNvPr id="22" name="Fluxograma: conexão 21"/>
          <p:cNvSpPr/>
          <p:nvPr/>
        </p:nvSpPr>
        <p:spPr>
          <a:xfrm>
            <a:off x="7255042" y="3365834"/>
            <a:ext cx="111148" cy="114300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66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41" y="6107342"/>
            <a:ext cx="128588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8198645" y="6030940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Circuito de bicicletas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70264" y="312134"/>
            <a:ext cx="10972800" cy="877824"/>
          </a:xfrm>
        </p:spPr>
        <p:txBody>
          <a:bodyPr/>
          <a:lstStyle/>
          <a:p>
            <a:pPr algn="ctr"/>
            <a:r>
              <a:rPr lang="pt-PT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Grupo em trabalho de campo</a:t>
            </a:r>
            <a:endParaRPr lang="pt-PT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8490" y="1531211"/>
            <a:ext cx="3898459" cy="294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946242" y="4471396"/>
            <a:ext cx="4317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latin typeface="Calibri" pitchFamily="34" charset="0"/>
                <a:cs typeface="Calibri" pitchFamily="34" charset="0"/>
              </a:rPr>
              <a:t>Fig.12 – Grupo com o arquiteto da câmara municipal de Felgueiras</a:t>
            </a:r>
          </a:p>
          <a:p>
            <a:r>
              <a:rPr lang="pt-PT" sz="1200" dirty="0" smtClean="0">
                <a:latin typeface="Calibri" pitchFamily="34" charset="0"/>
                <a:cs typeface="Calibri" pitchFamily="34" charset="0"/>
              </a:rPr>
              <a:t>Fonte: fotografia tirada a 21 de Janeiro de 2015</a:t>
            </a:r>
            <a:endParaRPr lang="pt-PT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956664" y="4561759"/>
            <a:ext cx="314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latin typeface="Calibri" pitchFamily="34" charset="0"/>
                <a:cs typeface="Calibri" pitchFamily="34" charset="0"/>
              </a:rPr>
              <a:t>Fig.12 –Na câmara municipal de Felgueiras</a:t>
            </a:r>
          </a:p>
          <a:p>
            <a:r>
              <a:rPr lang="pt-PT" sz="1200" dirty="0" smtClean="0">
                <a:latin typeface="Calibri" pitchFamily="34" charset="0"/>
                <a:cs typeface="Calibri" pitchFamily="34" charset="0"/>
              </a:rPr>
              <a:t>Fonte: fotografia tirada a 21 de Janeiro de 2015</a:t>
            </a:r>
            <a:endParaRPr lang="pt-PT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 descr="C:\Users\Rita\Desktop\WP_20150120_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6664" y="1440850"/>
            <a:ext cx="3096066" cy="3120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677334" y="609599"/>
            <a:ext cx="9132872" cy="1040077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PT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Nós propomos uma nova vida, para a Zona Desportiva de Felgueiras!!</a:t>
            </a:r>
            <a:endParaRPr lang="pt-PT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C:\Users\joana\Desktop\20150421_155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894" y="1649677"/>
            <a:ext cx="8928312" cy="4842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otos\20150421_1513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346960" y="1698172"/>
            <a:ext cx="5660573" cy="3184072"/>
          </a:xfrm>
          <a:prstGeom prst="rect">
            <a:avLst/>
          </a:prstGeom>
          <a:noFill/>
        </p:spPr>
      </p:pic>
      <p:pic>
        <p:nvPicPr>
          <p:cNvPr id="1027" name="Picture 3" descr="G:\fotos\20150421_152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71872" y="1790458"/>
            <a:ext cx="5497709" cy="3092462"/>
          </a:xfrm>
          <a:prstGeom prst="rect">
            <a:avLst/>
          </a:prstGeom>
          <a:noFill/>
        </p:spPr>
      </p:pic>
      <p:pic>
        <p:nvPicPr>
          <p:cNvPr id="1028" name="Picture 4" descr="G:\fotos\20150421_1522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889542" y="1803941"/>
            <a:ext cx="5559371" cy="3127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486" y="609600"/>
            <a:ext cx="6792685" cy="944880"/>
          </a:xfrm>
        </p:spPr>
        <p:txBody>
          <a:bodyPr/>
          <a:lstStyle/>
          <a:p>
            <a:pPr algn="ctr"/>
            <a:r>
              <a:rPr lang="pt-PT" b="1" dirty="0" smtClean="0">
                <a:solidFill>
                  <a:schemeClr val="tx1"/>
                </a:solidFill>
              </a:rPr>
              <a:t>Conclusão </a:t>
            </a:r>
            <a:endParaRPr lang="pt-PT" b="1" dirty="0">
              <a:solidFill>
                <a:schemeClr val="tx1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750423"/>
            <a:ext cx="9106746" cy="4441371"/>
          </a:xfrm>
        </p:spPr>
        <p:txBody>
          <a:bodyPr/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pt-PT" dirty="0" smtClean="0">
                <a:solidFill>
                  <a:schemeClr val="tx1"/>
                </a:solidFill>
              </a:rPr>
              <a:t>	Na elaboração deste trabalho tivemos em consideração as infraestruturas existentes e o desejo da população em usufruir deste espaço.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pt-PT" dirty="0" smtClean="0">
                <a:solidFill>
                  <a:schemeClr val="tx1"/>
                </a:solidFill>
              </a:rPr>
              <a:t>	Para a concretização do trabalho tivemos o apoio da câmara municipal de felgueiras e em particular do arquiteto  António Geadas, que nos forneceu algum apoio técnico.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pt-PT" dirty="0" smtClean="0">
                <a:solidFill>
                  <a:schemeClr val="tx1"/>
                </a:solidFill>
              </a:rPr>
              <a:t>	Com este trabalho ficamos a conhecer de maneira mais aprofundada a forma como se organiza o espaço no concelho. Concluímos assim que devemos sempre ter em consideração vários fatores na escolha da localização de todos os equipamentos, de modo a que exista maior coesão territorial e maior qualidade de vida da população.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Bibliografia/Fontes</a:t>
            </a:r>
            <a:endParaRPr lang="pt-PT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2"/>
              </a:rPr>
              <a:t>http://</a:t>
            </a:r>
            <a:r>
              <a:rPr lang="pt-PT" dirty="0" smtClean="0">
                <a:hlinkClick r:id="rId2"/>
              </a:rPr>
              <a:t>www.arcgis.com/home/item.html?id=e334306c1ace4178b7a4dbe1e743c60f</a:t>
            </a:r>
            <a:endParaRPr lang="pt-PT" dirty="0" smtClean="0"/>
          </a:p>
          <a:p>
            <a:r>
              <a:rPr lang="pt-PT" i="1" dirty="0">
                <a:hlinkClick r:id="rId3"/>
              </a:rPr>
              <a:t>www.cm-</a:t>
            </a:r>
            <a:r>
              <a:rPr lang="pt-PT" b="1" i="1" dirty="0">
                <a:hlinkClick r:id="rId3"/>
              </a:rPr>
              <a:t>felgueiras</a:t>
            </a:r>
            <a:r>
              <a:rPr lang="pt-PT" i="1" dirty="0">
                <a:hlinkClick r:id="rId3"/>
              </a:rPr>
              <a:t>.pt/download/.../</a:t>
            </a:r>
            <a:r>
              <a:rPr lang="pt-PT" b="1" i="1" dirty="0" smtClean="0">
                <a:hlinkClick r:id="rId3"/>
              </a:rPr>
              <a:t>pdm</a:t>
            </a:r>
            <a:r>
              <a:rPr lang="pt-PT" i="1" dirty="0" smtClean="0">
                <a:hlinkClick r:id="rId3"/>
              </a:rPr>
              <a:t>-alteracao-e-republicacao-2013</a:t>
            </a:r>
            <a:endParaRPr lang="pt-PT" i="1" dirty="0" smtClean="0"/>
          </a:p>
          <a:p>
            <a:r>
              <a:rPr lang="pt-PT" dirty="0">
                <a:hlinkClick r:id="rId4"/>
              </a:rPr>
              <a:t>http://www.pordata.pt</a:t>
            </a:r>
            <a:r>
              <a:rPr lang="pt-PT" dirty="0" smtClean="0">
                <a:hlinkClick r:id="rId4"/>
              </a:rPr>
              <a:t>/</a:t>
            </a:r>
            <a:endParaRPr lang="pt-PT" dirty="0" smtClean="0"/>
          </a:p>
          <a:p>
            <a:pPr marL="0" indent="0">
              <a:buNone/>
            </a:pP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270" y="251975"/>
            <a:ext cx="9442026" cy="1320800"/>
          </a:xfrm>
        </p:spPr>
        <p:txBody>
          <a:bodyPr>
            <a:normAutofit/>
          </a:bodyPr>
          <a:lstStyle/>
          <a:p>
            <a:pPr algn="ctr"/>
            <a:r>
              <a:rPr lang="pt-PT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Localização de Felgueiras</a:t>
            </a:r>
            <a:endParaRPr lang="pt-PT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31521" y="5639377"/>
            <a:ext cx="1000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 smtClean="0"/>
              <a:t>	O </a:t>
            </a:r>
            <a:r>
              <a:rPr lang="pt-PT" sz="1600" dirty="0"/>
              <a:t>concelho de Felgueiras localiza-se no distrito do Porto, abrange cerca de 116 km², repartidos por 32 freguesias. Integra quatro centros urbanos: Felgueiras, sede do concelho, Lixa, Barrosas e Longra. É limitado a Norte por Fafe e Guimarães, a Sul por Lousada e Amarante, a poente por Vizela e a Nascente por Celorico de Basto.</a:t>
            </a:r>
            <a:endParaRPr lang="pt-PT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14" y="1133615"/>
            <a:ext cx="2891060" cy="4250639"/>
          </a:xfrm>
          <a:prstGeom prst="rect">
            <a:avLst/>
          </a:prstGeom>
        </p:spPr>
      </p:pic>
      <p:pic>
        <p:nvPicPr>
          <p:cNvPr id="2050" name="Picture 2" descr="http://www.vacances-location.net/aluguer-ferias/map-town/tamega/varzea~felgueir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21" y="1141554"/>
            <a:ext cx="4290487" cy="410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ta para baixo 8"/>
          <p:cNvSpPr/>
          <p:nvPr/>
        </p:nvSpPr>
        <p:spPr>
          <a:xfrm>
            <a:off x="6717996" y="2264804"/>
            <a:ext cx="155863" cy="23164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3631050" y="5246962"/>
            <a:ext cx="1944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Fig.1- Localização de felgueiras</a:t>
            </a:r>
            <a:endParaRPr lang="pt-PT" sz="11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Planta Funcional da Zona Desportiva</a:t>
            </a:r>
            <a:endParaRPr lang="pt-PT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24145" y="5629655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/>
              <a:t>Fig.2 Planta funcional da zona desportiva e principais acessos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1026" name="Picture 2" descr="http://4.bp.blogspot.com/-Cd9-LfibIAc/TxCeTvIrqFI/AAAAAAAAAi0/kpnQlCkQSnU/s1600/Zona+Desportiva+de+Felgueiras+-+assinalada+a+vermel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5" y="1802674"/>
            <a:ext cx="7759336" cy="38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95502"/>
            <a:ext cx="8596668" cy="1320800"/>
          </a:xfrm>
        </p:spPr>
        <p:txBody>
          <a:bodyPr/>
          <a:lstStyle/>
          <a:p>
            <a:pPr algn="ctr"/>
            <a:r>
              <a:rPr lang="pt-PT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Localização da Zona  Desportiva</a:t>
            </a:r>
            <a:endParaRPr lang="pt-PT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60646" y="852972"/>
            <a:ext cx="8596668" cy="38807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PT" sz="1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A zona desportiva de felgueiras localiza-se numa zona central da cidade , de fácil acesso para quem vem de fora. Esta área de lazer apresenta boas infraestruturas para apoio das modalidades desportivas  e uma boa zona de estacionamento. Apesar das mais valias de que este local já dispõe, ainda  apresenta algumas carências, as quais pretendemos resolver.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44139" y="6332093"/>
            <a:ext cx="23952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Fig.3 – Localização da </a:t>
            </a:r>
            <a:r>
              <a:rPr lang="pt-PT" sz="1100" dirty="0">
                <a:latin typeface="Calibri" pitchFamily="34" charset="0"/>
                <a:cs typeface="Calibri" pitchFamily="34" charset="0"/>
              </a:rPr>
              <a:t> </a:t>
            </a:r>
            <a:r>
              <a:rPr lang="pt-PT" sz="1100" dirty="0" smtClean="0">
                <a:latin typeface="Calibri" pitchFamily="34" charset="0"/>
                <a:cs typeface="Calibri" pitchFamily="34" charset="0"/>
              </a:rPr>
              <a:t>zona Desportiva</a:t>
            </a:r>
            <a:endParaRPr lang="pt-PT" sz="1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1" y="2315815"/>
            <a:ext cx="7149736" cy="40162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207" y="3733065"/>
            <a:ext cx="3418628" cy="2270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801" y="352870"/>
            <a:ext cx="10972800" cy="1143000"/>
          </a:xfrm>
        </p:spPr>
        <p:txBody>
          <a:bodyPr/>
          <a:lstStyle/>
          <a:p>
            <a:pPr algn="ctr"/>
            <a:r>
              <a:rPr lang="pt-PT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Oferta existente </a:t>
            </a:r>
            <a:r>
              <a:rPr lang="pt-PT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zona</a:t>
            </a:r>
            <a:r>
              <a:rPr lang="pt-PT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desportiva</a:t>
            </a:r>
            <a:endParaRPr lang="pt-PT" sz="3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013070" y="4833945"/>
            <a:ext cx="4985327" cy="2130236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pt-PT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Campo de futebol sintético;</a:t>
            </a:r>
          </a:p>
          <a:p>
            <a:pPr marL="109728" indent="0" algn="just">
              <a:buNone/>
            </a:pPr>
            <a:r>
              <a:rPr lang="pt-PT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campo de ténis e futebol;</a:t>
            </a:r>
          </a:p>
          <a:p>
            <a:pPr marL="109728" indent="0" algn="just">
              <a:buNone/>
            </a:pPr>
            <a:r>
              <a:rPr lang="pt-PT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Zonas verdes;</a:t>
            </a:r>
          </a:p>
          <a:p>
            <a:pPr marL="109728" indent="0" algn="just">
              <a:buNone/>
            </a:pPr>
            <a:r>
              <a:rPr lang="pt-PT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-Circuitos pedestres;</a:t>
            </a:r>
          </a:p>
          <a:p>
            <a:pPr marL="109728" indent="0" algn="just">
              <a:buNone/>
            </a:pPr>
            <a:r>
              <a:rPr lang="pt-PT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-Skate </a:t>
            </a:r>
            <a:r>
              <a:rPr lang="pt-PT" sz="16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park</a:t>
            </a:r>
            <a:endParaRPr lang="pt-PT" sz="1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95478" indent="-285750" algn="ctr">
              <a:buFontTx/>
              <a:buChar char="-"/>
            </a:pPr>
            <a:endParaRPr lang="pt-PT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553" y="1389816"/>
            <a:ext cx="4261035" cy="266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536448" y="4165363"/>
            <a:ext cx="2940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Fig.4</a:t>
            </a:r>
          </a:p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Fonte: fotografia  tirada a 21 de Janeiro de 2015</a:t>
            </a:r>
            <a:endParaRPr lang="pt-PT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6350138" y="4259366"/>
            <a:ext cx="29402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Fig.5</a:t>
            </a:r>
          </a:p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Fonte: fotografia  tirada a 21 de Janeiro de 2015</a:t>
            </a:r>
            <a:endParaRPr lang="pt-PT" sz="1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joana\Desktop\20150421_1452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62496" y="10783957"/>
            <a:ext cx="2174581" cy="1223202"/>
          </a:xfrm>
          <a:prstGeom prst="rect">
            <a:avLst/>
          </a:prstGeom>
          <a:noFill/>
        </p:spPr>
      </p:pic>
      <p:pic>
        <p:nvPicPr>
          <p:cNvPr id="2051" name="Picture 3" descr="C:\Users\joana\Desktop\20150421_1452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775" y="1374337"/>
            <a:ext cx="4629522" cy="2604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9"/>
          <p:cNvSpPr/>
          <p:nvPr/>
        </p:nvSpPr>
        <p:spPr>
          <a:xfrm>
            <a:off x="1115617" y="3287990"/>
            <a:ext cx="29081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Fig.6</a:t>
            </a:r>
          </a:p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Fonte: fotografia tirada a 21 de Janeiro de 2015</a:t>
            </a:r>
            <a:endParaRPr lang="pt-PT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5517800" y="3094016"/>
            <a:ext cx="29081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Fig.7</a:t>
            </a:r>
          </a:p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Fonte: fotografia tirada a 21 de Janeiro de 2015</a:t>
            </a:r>
            <a:endParaRPr lang="pt-PT" sz="1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C:\Users\joana\Desktop\20150421_145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58" y="510896"/>
            <a:ext cx="4519519" cy="2583120"/>
          </a:xfrm>
          <a:prstGeom prst="rect">
            <a:avLst/>
          </a:prstGeom>
          <a:noFill/>
        </p:spPr>
      </p:pic>
      <p:pic>
        <p:nvPicPr>
          <p:cNvPr id="3076" name="Picture 4" descr="C:\Users\joana\Desktop\20150421_1456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563600" y="-7629525"/>
            <a:ext cx="6840000" cy="3847500"/>
          </a:xfrm>
          <a:prstGeom prst="rect">
            <a:avLst/>
          </a:prstGeom>
          <a:noFill/>
        </p:spPr>
      </p:pic>
      <p:pic>
        <p:nvPicPr>
          <p:cNvPr id="3077" name="Picture 5" descr="C:\Users\joana\Desktop\20150421_1456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9160" y="299629"/>
            <a:ext cx="4460241" cy="2508885"/>
          </a:xfrm>
          <a:prstGeom prst="rect">
            <a:avLst/>
          </a:prstGeom>
          <a:noFill/>
        </p:spPr>
      </p:pic>
      <p:pic>
        <p:nvPicPr>
          <p:cNvPr id="7" name="Picture 2" descr="C:\Users\joana\Desktop\20150421_1457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5371" y="3955100"/>
            <a:ext cx="5043909" cy="2335305"/>
          </a:xfrm>
          <a:prstGeom prst="rect">
            <a:avLst/>
          </a:prstGeom>
          <a:noFill/>
        </p:spPr>
      </p:pic>
      <p:sp>
        <p:nvSpPr>
          <p:cNvPr id="8" name="Rectângulo 7"/>
          <p:cNvSpPr/>
          <p:nvPr/>
        </p:nvSpPr>
        <p:spPr>
          <a:xfrm>
            <a:off x="7199280" y="5859518"/>
            <a:ext cx="276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Fig.8</a:t>
            </a:r>
          </a:p>
          <a:p>
            <a:r>
              <a:rPr lang="pt-PT" sz="1100" dirty="0" smtClean="0">
                <a:latin typeface="Calibri" pitchFamily="34" charset="0"/>
                <a:cs typeface="Calibri" pitchFamily="34" charset="0"/>
              </a:rPr>
              <a:t>Fonte: fotografia tirada a 21 de Abril de 2015</a:t>
            </a:r>
            <a:endParaRPr lang="pt-PT" sz="11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88571"/>
          </a:xfrm>
        </p:spPr>
        <p:txBody>
          <a:bodyPr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Aspetos que propomos melhorar: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6204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PT" dirty="0" smtClean="0"/>
              <a:t>Remodelação do </a:t>
            </a:r>
            <a:r>
              <a:rPr lang="pt-PT" dirty="0" smtClean="0"/>
              <a:t>campo de futsal e ténis</a:t>
            </a:r>
          </a:p>
          <a:p>
            <a:pPr>
              <a:lnSpc>
                <a:spcPct val="150000"/>
              </a:lnSpc>
            </a:pPr>
            <a:r>
              <a:rPr lang="pt-PT" dirty="0" smtClean="0"/>
              <a:t>Remodelação do </a:t>
            </a:r>
            <a:r>
              <a:rPr lang="pt-PT" dirty="0" smtClean="0"/>
              <a:t>circuito pedestre</a:t>
            </a:r>
          </a:p>
          <a:p>
            <a:pPr>
              <a:lnSpc>
                <a:spcPct val="150000"/>
              </a:lnSpc>
            </a:pPr>
            <a:r>
              <a:rPr lang="pt-PT" dirty="0" smtClean="0"/>
              <a:t>Criação de um circuito de manutenção</a:t>
            </a:r>
          </a:p>
          <a:p>
            <a:pPr>
              <a:lnSpc>
                <a:spcPct val="150000"/>
              </a:lnSpc>
            </a:pPr>
            <a:r>
              <a:rPr lang="pt-PT" dirty="0" smtClean="0"/>
              <a:t>Criação de uma zona de </a:t>
            </a:r>
            <a:r>
              <a:rPr lang="pt-PT" dirty="0" smtClean="0"/>
              <a:t>lazer (com aproveitamento de energia solar e jardim de plantas aromáticas)</a:t>
            </a:r>
            <a:endParaRPr lang="pt-PT" dirty="0" smtClean="0"/>
          </a:p>
          <a:p>
            <a:pPr>
              <a:lnSpc>
                <a:spcPct val="150000"/>
              </a:lnSpc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774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815328" y="585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graphicFrame>
        <p:nvGraphicFramePr>
          <p:cNvPr id="6" name="Gráfico 5"/>
          <p:cNvGraphicFramePr/>
          <p:nvPr/>
        </p:nvGraphicFramePr>
        <p:xfrm>
          <a:off x="5212080" y="352699"/>
          <a:ext cx="3528712" cy="2521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/>
          <p:nvPr/>
        </p:nvGraphicFramePr>
        <p:xfrm>
          <a:off x="5238206" y="3331027"/>
          <a:ext cx="3553097" cy="248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/>
          <p:cNvGraphicFramePr/>
          <p:nvPr/>
        </p:nvGraphicFramePr>
        <p:xfrm>
          <a:off x="744584" y="3317965"/>
          <a:ext cx="3618411" cy="251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532193692"/>
              </p:ext>
            </p:extLst>
          </p:nvPr>
        </p:nvGraphicFramePr>
        <p:xfrm>
          <a:off x="666206" y="326571"/>
          <a:ext cx="3540034" cy="2573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Posição de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229759"/>
              </p:ext>
            </p:extLst>
          </p:nvPr>
        </p:nvGraphicFramePr>
        <p:xfrm>
          <a:off x="391886" y="1371600"/>
          <a:ext cx="11166130" cy="492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58184" y="290456"/>
            <a:ext cx="904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Após a elaboração e sucessiva análise de inquéritos a uma amostra da população constatamos que: </a:t>
            </a:r>
            <a:endParaRPr lang="pt-P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peto">
  <a:themeElements>
    <a:clrScheme name="Aspet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Aspet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pe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550</TotalTime>
  <Words>391</Words>
  <Application>Microsoft Office PowerPoint</Application>
  <PresentationFormat>Personalizados</PresentationFormat>
  <Paragraphs>68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6" baseType="lpstr">
      <vt:lpstr>Aspeto</vt:lpstr>
      <vt:lpstr>Dinamização da Zona Desportiva de Felgueiras </vt:lpstr>
      <vt:lpstr>Localização de Felgueiras</vt:lpstr>
      <vt:lpstr>Planta Funcional da Zona Desportiva</vt:lpstr>
      <vt:lpstr>Localização da Zona  Desportiva</vt:lpstr>
      <vt:lpstr>Oferta existente zona desportiva</vt:lpstr>
      <vt:lpstr>Apresentação do PowerPoint</vt:lpstr>
      <vt:lpstr>Aspetos que propomos melhorar:</vt:lpstr>
      <vt:lpstr>Apresentação do PowerPoint</vt:lpstr>
      <vt:lpstr>Apresentação do PowerPoint</vt:lpstr>
      <vt:lpstr>A nossa proposta de intervenção</vt:lpstr>
      <vt:lpstr>Grupo em trabalho de campo</vt:lpstr>
      <vt:lpstr> Nós propomos uma nova vida, para a Zona Desportiva de Felgueiras!!</vt:lpstr>
      <vt:lpstr>Apresentação do PowerPoint</vt:lpstr>
      <vt:lpstr>Conclusão </vt:lpstr>
      <vt:lpstr>Bibliografia/Fontes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Aluno</dc:creator>
  <cp:lastModifiedBy>Asus</cp:lastModifiedBy>
  <cp:revision>60</cp:revision>
  <dcterms:created xsi:type="dcterms:W3CDTF">2015-01-16T10:50:20Z</dcterms:created>
  <dcterms:modified xsi:type="dcterms:W3CDTF">2015-04-22T17:10:17Z</dcterms:modified>
</cp:coreProperties>
</file>