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8" r:id="rId5"/>
    <p:sldId id="269" r:id="rId6"/>
    <p:sldId id="270" r:id="rId7"/>
    <p:sldId id="271" r:id="rId8"/>
    <p:sldId id="272" r:id="rId9"/>
    <p:sldId id="258" r:id="rId10"/>
    <p:sldId id="259" r:id="rId11"/>
    <p:sldId id="260" r:id="rId12"/>
    <p:sldId id="261" r:id="rId13"/>
    <p:sldId id="262" r:id="rId14"/>
    <p:sldId id="263" r:id="rId15"/>
    <p:sldId id="273" r:id="rId16"/>
    <p:sldId id="281" r:id="rId17"/>
    <p:sldId id="282" r:id="rId18"/>
    <p:sldId id="283" r:id="rId19"/>
    <p:sldId id="284" r:id="rId20"/>
    <p:sldId id="285" r:id="rId21"/>
    <p:sldId id="286" r:id="rId22"/>
    <p:sldId id="287" r:id="rId23"/>
    <p:sldId id="288" r:id="rId24"/>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572"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A8C5EF-5B23-844B-B1FD-C3A162AC210F}" type="doc">
      <dgm:prSet loTypeId="urn:microsoft.com/office/officeart/2005/8/layout/vProcess5" loCatId="" qsTypeId="urn:microsoft.com/office/officeart/2005/8/quickstyle/simple4" qsCatId="simple" csTypeId="urn:microsoft.com/office/officeart/2005/8/colors/accent1_2" csCatId="accent1" phldr="1"/>
      <dgm:spPr/>
      <dgm:t>
        <a:bodyPr/>
        <a:lstStyle/>
        <a:p>
          <a:endParaRPr lang="en-US"/>
        </a:p>
      </dgm:t>
    </dgm:pt>
    <dgm:pt modelId="{432C9224-14D0-C645-8E1F-E806622389DE}">
      <dgm:prSet phldrT="[Text]" custT="1"/>
      <dgm:spPr/>
      <dgm:t>
        <a:bodyPr/>
        <a:lstStyle/>
        <a:p>
          <a:r>
            <a:rPr lang="en-US" sz="1800" b="1" dirty="0" err="1" smtClean="0">
              <a:solidFill>
                <a:schemeClr val="bg1"/>
              </a:solidFill>
            </a:rPr>
            <a:t>Modificativas</a:t>
          </a:r>
          <a:endParaRPr lang="en-US" sz="1800" b="1" dirty="0">
            <a:solidFill>
              <a:schemeClr val="bg1"/>
            </a:solidFill>
          </a:endParaRPr>
        </a:p>
      </dgm:t>
    </dgm:pt>
    <dgm:pt modelId="{14DDA10E-8ED9-DB4D-AC18-B4792DBF233E}" type="parTrans" cxnId="{E6CC652A-6728-F249-82F8-5BB747A65A47}">
      <dgm:prSet/>
      <dgm:spPr/>
      <dgm:t>
        <a:bodyPr/>
        <a:lstStyle/>
        <a:p>
          <a:endParaRPr lang="en-US"/>
        </a:p>
      </dgm:t>
    </dgm:pt>
    <dgm:pt modelId="{D24E9CA9-E807-EC41-AEB1-A37ED693AF3C}" type="sibTrans" cxnId="{E6CC652A-6728-F249-82F8-5BB747A65A47}">
      <dgm:prSet/>
      <dgm:spPr/>
      <dgm:t>
        <a:bodyPr/>
        <a:lstStyle/>
        <a:p>
          <a:endParaRPr lang="en-US"/>
        </a:p>
      </dgm:t>
    </dgm:pt>
    <dgm:pt modelId="{6EC37926-57E8-6648-BD3D-9ABA85879941}">
      <dgm:prSet custT="1"/>
      <dgm:spPr/>
      <dgm:t>
        <a:bodyPr/>
        <a:lstStyle/>
        <a:p>
          <a:pPr algn="just"/>
          <a:r>
            <a:rPr lang="pt-PT" sz="1400" b="1" dirty="0" smtClean="0">
              <a:solidFill>
                <a:schemeClr val="bg1"/>
              </a:solidFill>
            </a:rPr>
            <a:t>modificações tanto no âmbito da composição do património, como no seu valor </a:t>
          </a:r>
          <a:endParaRPr lang="en-US" sz="1400" b="1" dirty="0">
            <a:solidFill>
              <a:schemeClr val="bg1"/>
            </a:solidFill>
          </a:endParaRPr>
        </a:p>
      </dgm:t>
    </dgm:pt>
    <dgm:pt modelId="{D5222569-5CEE-754C-A3F7-ECCE4227A614}" type="parTrans" cxnId="{3EF08C2C-4A06-6943-8F60-CAF293F183DF}">
      <dgm:prSet/>
      <dgm:spPr/>
      <dgm:t>
        <a:bodyPr/>
        <a:lstStyle/>
        <a:p>
          <a:endParaRPr lang="en-US"/>
        </a:p>
      </dgm:t>
    </dgm:pt>
    <dgm:pt modelId="{84EEDEB1-1096-934E-ADFA-B1C11ED24400}" type="sibTrans" cxnId="{3EF08C2C-4A06-6943-8F60-CAF293F183DF}">
      <dgm:prSet/>
      <dgm:spPr/>
      <dgm:t>
        <a:bodyPr/>
        <a:lstStyle/>
        <a:p>
          <a:endParaRPr lang="en-US"/>
        </a:p>
      </dgm:t>
    </dgm:pt>
    <dgm:pt modelId="{E6B93542-49C1-F148-89DE-E99C10E9BB0A}" type="pres">
      <dgm:prSet presAssocID="{05A8C5EF-5B23-844B-B1FD-C3A162AC210F}" presName="outerComposite" presStyleCnt="0">
        <dgm:presLayoutVars>
          <dgm:chMax val="5"/>
          <dgm:dir/>
          <dgm:resizeHandles val="exact"/>
        </dgm:presLayoutVars>
      </dgm:prSet>
      <dgm:spPr/>
      <dgm:t>
        <a:bodyPr/>
        <a:lstStyle/>
        <a:p>
          <a:endParaRPr lang="pt-PT"/>
        </a:p>
      </dgm:t>
    </dgm:pt>
    <dgm:pt modelId="{E6B1069E-D133-AC46-B736-DF7AE7BF143C}" type="pres">
      <dgm:prSet presAssocID="{05A8C5EF-5B23-844B-B1FD-C3A162AC210F}" presName="dummyMaxCanvas" presStyleCnt="0">
        <dgm:presLayoutVars/>
      </dgm:prSet>
      <dgm:spPr/>
    </dgm:pt>
    <dgm:pt modelId="{DB9DC6C0-1A93-AA40-8F9E-C58C4385C56F}" type="pres">
      <dgm:prSet presAssocID="{05A8C5EF-5B23-844B-B1FD-C3A162AC210F}" presName="TwoNodes_1" presStyleLbl="node1" presStyleIdx="0" presStyleCnt="2">
        <dgm:presLayoutVars>
          <dgm:bulletEnabled val="1"/>
        </dgm:presLayoutVars>
      </dgm:prSet>
      <dgm:spPr/>
      <dgm:t>
        <a:bodyPr/>
        <a:lstStyle/>
        <a:p>
          <a:endParaRPr lang="en-US"/>
        </a:p>
      </dgm:t>
    </dgm:pt>
    <dgm:pt modelId="{1C78759B-FCB1-2C45-B78F-C22339776971}" type="pres">
      <dgm:prSet presAssocID="{05A8C5EF-5B23-844B-B1FD-C3A162AC210F}" presName="TwoNodes_2" presStyleLbl="node1" presStyleIdx="1" presStyleCnt="2">
        <dgm:presLayoutVars>
          <dgm:bulletEnabled val="1"/>
        </dgm:presLayoutVars>
      </dgm:prSet>
      <dgm:spPr/>
      <dgm:t>
        <a:bodyPr/>
        <a:lstStyle/>
        <a:p>
          <a:endParaRPr lang="en-US"/>
        </a:p>
      </dgm:t>
    </dgm:pt>
    <dgm:pt modelId="{508C3AB7-0DCB-1942-9BF6-DF5304D5CAC9}" type="pres">
      <dgm:prSet presAssocID="{05A8C5EF-5B23-844B-B1FD-C3A162AC210F}" presName="TwoConn_1-2" presStyleLbl="fgAccFollowNode1" presStyleIdx="0" presStyleCnt="1">
        <dgm:presLayoutVars>
          <dgm:bulletEnabled val="1"/>
        </dgm:presLayoutVars>
      </dgm:prSet>
      <dgm:spPr/>
      <dgm:t>
        <a:bodyPr/>
        <a:lstStyle/>
        <a:p>
          <a:endParaRPr lang="pt-PT"/>
        </a:p>
      </dgm:t>
    </dgm:pt>
    <dgm:pt modelId="{1E0947CB-FA9B-3E4C-914B-4A49CBFD6E51}" type="pres">
      <dgm:prSet presAssocID="{05A8C5EF-5B23-844B-B1FD-C3A162AC210F}" presName="TwoNodes_1_text" presStyleLbl="node1" presStyleIdx="1" presStyleCnt="2">
        <dgm:presLayoutVars>
          <dgm:bulletEnabled val="1"/>
        </dgm:presLayoutVars>
      </dgm:prSet>
      <dgm:spPr/>
      <dgm:t>
        <a:bodyPr/>
        <a:lstStyle/>
        <a:p>
          <a:endParaRPr lang="en-US"/>
        </a:p>
      </dgm:t>
    </dgm:pt>
    <dgm:pt modelId="{684C9BBD-0CCD-6340-9BE6-13B55705E136}" type="pres">
      <dgm:prSet presAssocID="{05A8C5EF-5B23-844B-B1FD-C3A162AC210F}" presName="TwoNodes_2_text" presStyleLbl="node1" presStyleIdx="1" presStyleCnt="2">
        <dgm:presLayoutVars>
          <dgm:bulletEnabled val="1"/>
        </dgm:presLayoutVars>
      </dgm:prSet>
      <dgm:spPr/>
      <dgm:t>
        <a:bodyPr/>
        <a:lstStyle/>
        <a:p>
          <a:endParaRPr lang="en-US"/>
        </a:p>
      </dgm:t>
    </dgm:pt>
  </dgm:ptLst>
  <dgm:cxnLst>
    <dgm:cxn modelId="{6D57BD4F-B05B-49CF-BB46-4561D40AF908}" type="presOf" srcId="{6EC37926-57E8-6648-BD3D-9ABA85879941}" destId="{1C78759B-FCB1-2C45-B78F-C22339776971}" srcOrd="0" destOrd="0" presId="urn:microsoft.com/office/officeart/2005/8/layout/vProcess5"/>
    <dgm:cxn modelId="{04BC4C30-A5AD-4EA8-8EC2-C54FD6E8D1C0}" type="presOf" srcId="{6EC37926-57E8-6648-BD3D-9ABA85879941}" destId="{684C9BBD-0CCD-6340-9BE6-13B55705E136}" srcOrd="1" destOrd="0" presId="urn:microsoft.com/office/officeart/2005/8/layout/vProcess5"/>
    <dgm:cxn modelId="{805EA190-EE2A-41E4-953E-196FE8F8A669}" type="presOf" srcId="{05A8C5EF-5B23-844B-B1FD-C3A162AC210F}" destId="{E6B93542-49C1-F148-89DE-E99C10E9BB0A}" srcOrd="0" destOrd="0" presId="urn:microsoft.com/office/officeart/2005/8/layout/vProcess5"/>
    <dgm:cxn modelId="{6B0D5890-15C3-4B6B-A337-42A29FC764D5}" type="presOf" srcId="{432C9224-14D0-C645-8E1F-E806622389DE}" destId="{1E0947CB-FA9B-3E4C-914B-4A49CBFD6E51}" srcOrd="1" destOrd="0" presId="urn:microsoft.com/office/officeart/2005/8/layout/vProcess5"/>
    <dgm:cxn modelId="{7699580F-683D-4937-B711-7A163DB6B71A}" type="presOf" srcId="{432C9224-14D0-C645-8E1F-E806622389DE}" destId="{DB9DC6C0-1A93-AA40-8F9E-C58C4385C56F}" srcOrd="0" destOrd="0" presId="urn:microsoft.com/office/officeart/2005/8/layout/vProcess5"/>
    <dgm:cxn modelId="{A9F4CCFF-2176-41E8-B30A-4C8B48C8D3C8}" type="presOf" srcId="{D24E9CA9-E807-EC41-AEB1-A37ED693AF3C}" destId="{508C3AB7-0DCB-1942-9BF6-DF5304D5CAC9}" srcOrd="0" destOrd="0" presId="urn:microsoft.com/office/officeart/2005/8/layout/vProcess5"/>
    <dgm:cxn modelId="{E6CC652A-6728-F249-82F8-5BB747A65A47}" srcId="{05A8C5EF-5B23-844B-B1FD-C3A162AC210F}" destId="{432C9224-14D0-C645-8E1F-E806622389DE}" srcOrd="0" destOrd="0" parTransId="{14DDA10E-8ED9-DB4D-AC18-B4792DBF233E}" sibTransId="{D24E9CA9-E807-EC41-AEB1-A37ED693AF3C}"/>
    <dgm:cxn modelId="{3EF08C2C-4A06-6943-8F60-CAF293F183DF}" srcId="{05A8C5EF-5B23-844B-B1FD-C3A162AC210F}" destId="{6EC37926-57E8-6648-BD3D-9ABA85879941}" srcOrd="1" destOrd="0" parTransId="{D5222569-5CEE-754C-A3F7-ECCE4227A614}" sibTransId="{84EEDEB1-1096-934E-ADFA-B1C11ED24400}"/>
    <dgm:cxn modelId="{D8ACD261-25D6-48BC-9CFC-180B9CA3338F}" type="presParOf" srcId="{E6B93542-49C1-F148-89DE-E99C10E9BB0A}" destId="{E6B1069E-D133-AC46-B736-DF7AE7BF143C}" srcOrd="0" destOrd="0" presId="urn:microsoft.com/office/officeart/2005/8/layout/vProcess5"/>
    <dgm:cxn modelId="{7B6C6627-F3F7-48E3-A118-C2B50EBEE498}" type="presParOf" srcId="{E6B93542-49C1-F148-89DE-E99C10E9BB0A}" destId="{DB9DC6C0-1A93-AA40-8F9E-C58C4385C56F}" srcOrd="1" destOrd="0" presId="urn:microsoft.com/office/officeart/2005/8/layout/vProcess5"/>
    <dgm:cxn modelId="{FB37122A-A501-40A0-BFD0-821273113B59}" type="presParOf" srcId="{E6B93542-49C1-F148-89DE-E99C10E9BB0A}" destId="{1C78759B-FCB1-2C45-B78F-C22339776971}" srcOrd="2" destOrd="0" presId="urn:microsoft.com/office/officeart/2005/8/layout/vProcess5"/>
    <dgm:cxn modelId="{85536A0C-A7C5-4477-983A-B52B7FC7A685}" type="presParOf" srcId="{E6B93542-49C1-F148-89DE-E99C10E9BB0A}" destId="{508C3AB7-0DCB-1942-9BF6-DF5304D5CAC9}" srcOrd="3" destOrd="0" presId="urn:microsoft.com/office/officeart/2005/8/layout/vProcess5"/>
    <dgm:cxn modelId="{5B1CD7EF-FBA7-49D7-A1EA-77EFEA0A588A}" type="presParOf" srcId="{E6B93542-49C1-F148-89DE-E99C10E9BB0A}" destId="{1E0947CB-FA9B-3E4C-914B-4A49CBFD6E51}" srcOrd="4" destOrd="0" presId="urn:microsoft.com/office/officeart/2005/8/layout/vProcess5"/>
    <dgm:cxn modelId="{CC816055-F6CF-4580-9658-1B9DAD10944B}" type="presParOf" srcId="{E6B93542-49C1-F148-89DE-E99C10E9BB0A}" destId="{684C9BBD-0CCD-6340-9BE6-13B55705E136}" srcOrd="5"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A8C5EF-5B23-844B-B1FD-C3A162AC210F}" type="doc">
      <dgm:prSet loTypeId="urn:microsoft.com/office/officeart/2005/8/layout/vProcess5" loCatId="" qsTypeId="urn:microsoft.com/office/officeart/2005/8/quickstyle/simple4" qsCatId="simple" csTypeId="urn:microsoft.com/office/officeart/2005/8/colors/accent1_2" csCatId="accent1" phldr="1"/>
      <dgm:spPr/>
      <dgm:t>
        <a:bodyPr/>
        <a:lstStyle/>
        <a:p>
          <a:endParaRPr lang="en-US"/>
        </a:p>
      </dgm:t>
    </dgm:pt>
    <dgm:pt modelId="{432C9224-14D0-C645-8E1F-E806622389DE}">
      <dgm:prSet phldrT="[Text]" custT="1"/>
      <dgm:spPr/>
      <dgm:t>
        <a:bodyPr/>
        <a:lstStyle/>
        <a:p>
          <a:r>
            <a:rPr lang="en-US" sz="1800" b="1" dirty="0" smtClean="0">
              <a:solidFill>
                <a:schemeClr val="bg1"/>
              </a:solidFill>
            </a:rPr>
            <a:t>Permutativas</a:t>
          </a:r>
          <a:endParaRPr lang="en-US" sz="1800" b="1" dirty="0">
            <a:solidFill>
              <a:schemeClr val="bg1"/>
            </a:solidFill>
          </a:endParaRPr>
        </a:p>
      </dgm:t>
    </dgm:pt>
    <dgm:pt modelId="{14DDA10E-8ED9-DB4D-AC18-B4792DBF233E}" type="parTrans" cxnId="{E6CC652A-6728-F249-82F8-5BB747A65A47}">
      <dgm:prSet/>
      <dgm:spPr/>
      <dgm:t>
        <a:bodyPr/>
        <a:lstStyle/>
        <a:p>
          <a:endParaRPr lang="en-US" sz="1600">
            <a:solidFill>
              <a:schemeClr val="bg1"/>
            </a:solidFill>
          </a:endParaRPr>
        </a:p>
      </dgm:t>
    </dgm:pt>
    <dgm:pt modelId="{D24E9CA9-E807-EC41-AEB1-A37ED693AF3C}" type="sibTrans" cxnId="{E6CC652A-6728-F249-82F8-5BB747A65A47}">
      <dgm:prSet custT="1"/>
      <dgm:spPr/>
      <dgm:t>
        <a:bodyPr/>
        <a:lstStyle/>
        <a:p>
          <a:endParaRPr lang="en-US" sz="3200">
            <a:solidFill>
              <a:schemeClr val="bg1"/>
            </a:solidFill>
          </a:endParaRPr>
        </a:p>
      </dgm:t>
    </dgm:pt>
    <dgm:pt modelId="{6EC37926-57E8-6648-BD3D-9ABA85879941}">
      <dgm:prSet custT="1"/>
      <dgm:spPr/>
      <dgm:t>
        <a:bodyPr/>
        <a:lstStyle/>
        <a:p>
          <a:pPr algn="just"/>
          <a:r>
            <a:rPr lang="pt-PT" sz="1600" b="1" dirty="0" smtClean="0">
              <a:solidFill>
                <a:schemeClr val="bg1"/>
              </a:solidFill>
            </a:rPr>
            <a:t>alterações na composição do património, mas não no seu valor </a:t>
          </a:r>
          <a:endParaRPr lang="en-US" sz="1600" b="1" dirty="0">
            <a:solidFill>
              <a:schemeClr val="bg1"/>
            </a:solidFill>
          </a:endParaRPr>
        </a:p>
      </dgm:t>
    </dgm:pt>
    <dgm:pt modelId="{D5222569-5CEE-754C-A3F7-ECCE4227A614}" type="parTrans" cxnId="{3EF08C2C-4A06-6943-8F60-CAF293F183DF}">
      <dgm:prSet/>
      <dgm:spPr/>
      <dgm:t>
        <a:bodyPr/>
        <a:lstStyle/>
        <a:p>
          <a:endParaRPr lang="en-US" sz="1600">
            <a:solidFill>
              <a:schemeClr val="bg1"/>
            </a:solidFill>
          </a:endParaRPr>
        </a:p>
      </dgm:t>
    </dgm:pt>
    <dgm:pt modelId="{84EEDEB1-1096-934E-ADFA-B1C11ED24400}" type="sibTrans" cxnId="{3EF08C2C-4A06-6943-8F60-CAF293F183DF}">
      <dgm:prSet/>
      <dgm:spPr/>
      <dgm:t>
        <a:bodyPr/>
        <a:lstStyle/>
        <a:p>
          <a:endParaRPr lang="en-US" sz="1600">
            <a:solidFill>
              <a:schemeClr val="bg1"/>
            </a:solidFill>
          </a:endParaRPr>
        </a:p>
      </dgm:t>
    </dgm:pt>
    <dgm:pt modelId="{E6B93542-49C1-F148-89DE-E99C10E9BB0A}" type="pres">
      <dgm:prSet presAssocID="{05A8C5EF-5B23-844B-B1FD-C3A162AC210F}" presName="outerComposite" presStyleCnt="0">
        <dgm:presLayoutVars>
          <dgm:chMax val="5"/>
          <dgm:dir/>
          <dgm:resizeHandles val="exact"/>
        </dgm:presLayoutVars>
      </dgm:prSet>
      <dgm:spPr/>
      <dgm:t>
        <a:bodyPr/>
        <a:lstStyle/>
        <a:p>
          <a:endParaRPr lang="pt-PT"/>
        </a:p>
      </dgm:t>
    </dgm:pt>
    <dgm:pt modelId="{E6B1069E-D133-AC46-B736-DF7AE7BF143C}" type="pres">
      <dgm:prSet presAssocID="{05A8C5EF-5B23-844B-B1FD-C3A162AC210F}" presName="dummyMaxCanvas" presStyleCnt="0">
        <dgm:presLayoutVars/>
      </dgm:prSet>
      <dgm:spPr/>
    </dgm:pt>
    <dgm:pt modelId="{DB9DC6C0-1A93-AA40-8F9E-C58C4385C56F}" type="pres">
      <dgm:prSet presAssocID="{05A8C5EF-5B23-844B-B1FD-C3A162AC210F}" presName="TwoNodes_1" presStyleLbl="node1" presStyleIdx="0" presStyleCnt="2">
        <dgm:presLayoutVars>
          <dgm:bulletEnabled val="1"/>
        </dgm:presLayoutVars>
      </dgm:prSet>
      <dgm:spPr/>
      <dgm:t>
        <a:bodyPr/>
        <a:lstStyle/>
        <a:p>
          <a:endParaRPr lang="en-US"/>
        </a:p>
      </dgm:t>
    </dgm:pt>
    <dgm:pt modelId="{1C78759B-FCB1-2C45-B78F-C22339776971}" type="pres">
      <dgm:prSet presAssocID="{05A8C5EF-5B23-844B-B1FD-C3A162AC210F}" presName="TwoNodes_2" presStyleLbl="node1" presStyleIdx="1" presStyleCnt="2">
        <dgm:presLayoutVars>
          <dgm:bulletEnabled val="1"/>
        </dgm:presLayoutVars>
      </dgm:prSet>
      <dgm:spPr/>
      <dgm:t>
        <a:bodyPr/>
        <a:lstStyle/>
        <a:p>
          <a:endParaRPr lang="en-US"/>
        </a:p>
      </dgm:t>
    </dgm:pt>
    <dgm:pt modelId="{508C3AB7-0DCB-1942-9BF6-DF5304D5CAC9}" type="pres">
      <dgm:prSet presAssocID="{05A8C5EF-5B23-844B-B1FD-C3A162AC210F}" presName="TwoConn_1-2" presStyleLbl="fgAccFollowNode1" presStyleIdx="0" presStyleCnt="1">
        <dgm:presLayoutVars>
          <dgm:bulletEnabled val="1"/>
        </dgm:presLayoutVars>
      </dgm:prSet>
      <dgm:spPr/>
      <dgm:t>
        <a:bodyPr/>
        <a:lstStyle/>
        <a:p>
          <a:endParaRPr lang="pt-PT"/>
        </a:p>
      </dgm:t>
    </dgm:pt>
    <dgm:pt modelId="{1E0947CB-FA9B-3E4C-914B-4A49CBFD6E51}" type="pres">
      <dgm:prSet presAssocID="{05A8C5EF-5B23-844B-B1FD-C3A162AC210F}" presName="TwoNodes_1_text" presStyleLbl="node1" presStyleIdx="1" presStyleCnt="2">
        <dgm:presLayoutVars>
          <dgm:bulletEnabled val="1"/>
        </dgm:presLayoutVars>
      </dgm:prSet>
      <dgm:spPr/>
      <dgm:t>
        <a:bodyPr/>
        <a:lstStyle/>
        <a:p>
          <a:endParaRPr lang="en-US"/>
        </a:p>
      </dgm:t>
    </dgm:pt>
    <dgm:pt modelId="{684C9BBD-0CCD-6340-9BE6-13B55705E136}" type="pres">
      <dgm:prSet presAssocID="{05A8C5EF-5B23-844B-B1FD-C3A162AC210F}" presName="TwoNodes_2_text" presStyleLbl="node1" presStyleIdx="1" presStyleCnt="2">
        <dgm:presLayoutVars>
          <dgm:bulletEnabled val="1"/>
        </dgm:presLayoutVars>
      </dgm:prSet>
      <dgm:spPr/>
      <dgm:t>
        <a:bodyPr/>
        <a:lstStyle/>
        <a:p>
          <a:endParaRPr lang="en-US"/>
        </a:p>
      </dgm:t>
    </dgm:pt>
  </dgm:ptLst>
  <dgm:cxnLst>
    <dgm:cxn modelId="{C30CF145-FFB6-427B-A73F-72671E41166D}" type="presOf" srcId="{6EC37926-57E8-6648-BD3D-9ABA85879941}" destId="{1C78759B-FCB1-2C45-B78F-C22339776971}" srcOrd="0" destOrd="0" presId="urn:microsoft.com/office/officeart/2005/8/layout/vProcess5"/>
    <dgm:cxn modelId="{11DF9E4C-C955-413C-B86D-C34FC3046E4D}" type="presOf" srcId="{6EC37926-57E8-6648-BD3D-9ABA85879941}" destId="{684C9BBD-0CCD-6340-9BE6-13B55705E136}" srcOrd="1" destOrd="0" presId="urn:microsoft.com/office/officeart/2005/8/layout/vProcess5"/>
    <dgm:cxn modelId="{8429DB55-DB7B-4B9C-B85A-BDD9688255E1}" type="presOf" srcId="{432C9224-14D0-C645-8E1F-E806622389DE}" destId="{1E0947CB-FA9B-3E4C-914B-4A49CBFD6E51}" srcOrd="1" destOrd="0" presId="urn:microsoft.com/office/officeart/2005/8/layout/vProcess5"/>
    <dgm:cxn modelId="{86373615-A5A5-41F7-B0FC-986E2E0D611A}" type="presOf" srcId="{05A8C5EF-5B23-844B-B1FD-C3A162AC210F}" destId="{E6B93542-49C1-F148-89DE-E99C10E9BB0A}" srcOrd="0" destOrd="0" presId="urn:microsoft.com/office/officeart/2005/8/layout/vProcess5"/>
    <dgm:cxn modelId="{E6CC652A-6728-F249-82F8-5BB747A65A47}" srcId="{05A8C5EF-5B23-844B-B1FD-C3A162AC210F}" destId="{432C9224-14D0-C645-8E1F-E806622389DE}" srcOrd="0" destOrd="0" parTransId="{14DDA10E-8ED9-DB4D-AC18-B4792DBF233E}" sibTransId="{D24E9CA9-E807-EC41-AEB1-A37ED693AF3C}"/>
    <dgm:cxn modelId="{CEEABF96-1CE5-46D2-BBFD-D37C4BDB8649}" type="presOf" srcId="{432C9224-14D0-C645-8E1F-E806622389DE}" destId="{DB9DC6C0-1A93-AA40-8F9E-C58C4385C56F}" srcOrd="0" destOrd="0" presId="urn:microsoft.com/office/officeart/2005/8/layout/vProcess5"/>
    <dgm:cxn modelId="{3EF08C2C-4A06-6943-8F60-CAF293F183DF}" srcId="{05A8C5EF-5B23-844B-B1FD-C3A162AC210F}" destId="{6EC37926-57E8-6648-BD3D-9ABA85879941}" srcOrd="1" destOrd="0" parTransId="{D5222569-5CEE-754C-A3F7-ECCE4227A614}" sibTransId="{84EEDEB1-1096-934E-ADFA-B1C11ED24400}"/>
    <dgm:cxn modelId="{A34C0110-7A69-4DAB-AF86-9EF99EA240DD}" type="presOf" srcId="{D24E9CA9-E807-EC41-AEB1-A37ED693AF3C}" destId="{508C3AB7-0DCB-1942-9BF6-DF5304D5CAC9}" srcOrd="0" destOrd="0" presId="urn:microsoft.com/office/officeart/2005/8/layout/vProcess5"/>
    <dgm:cxn modelId="{D210B4F1-AC9F-41D6-A276-D7CD2674B35A}" type="presParOf" srcId="{E6B93542-49C1-F148-89DE-E99C10E9BB0A}" destId="{E6B1069E-D133-AC46-B736-DF7AE7BF143C}" srcOrd="0" destOrd="0" presId="urn:microsoft.com/office/officeart/2005/8/layout/vProcess5"/>
    <dgm:cxn modelId="{427E13E6-FCDF-43BC-9CB8-AFCA6B42A48D}" type="presParOf" srcId="{E6B93542-49C1-F148-89DE-E99C10E9BB0A}" destId="{DB9DC6C0-1A93-AA40-8F9E-C58C4385C56F}" srcOrd="1" destOrd="0" presId="urn:microsoft.com/office/officeart/2005/8/layout/vProcess5"/>
    <dgm:cxn modelId="{9CC20340-80F5-450A-8CE8-B799A96EAFA6}" type="presParOf" srcId="{E6B93542-49C1-F148-89DE-E99C10E9BB0A}" destId="{1C78759B-FCB1-2C45-B78F-C22339776971}" srcOrd="2" destOrd="0" presId="urn:microsoft.com/office/officeart/2005/8/layout/vProcess5"/>
    <dgm:cxn modelId="{94C977E5-9786-41D2-8F71-6D09EF15963B}" type="presParOf" srcId="{E6B93542-49C1-F148-89DE-E99C10E9BB0A}" destId="{508C3AB7-0DCB-1942-9BF6-DF5304D5CAC9}" srcOrd="3" destOrd="0" presId="urn:microsoft.com/office/officeart/2005/8/layout/vProcess5"/>
    <dgm:cxn modelId="{476880E8-20D7-4E9B-BF16-92E5D010C253}" type="presParOf" srcId="{E6B93542-49C1-F148-89DE-E99C10E9BB0A}" destId="{1E0947CB-FA9B-3E4C-914B-4A49CBFD6E51}" srcOrd="4" destOrd="0" presId="urn:microsoft.com/office/officeart/2005/8/layout/vProcess5"/>
    <dgm:cxn modelId="{53318E51-1327-4DD6-85C4-F33582B4DA19}" type="presParOf" srcId="{E6B93542-49C1-F148-89DE-E99C10E9BB0A}" destId="{684C9BBD-0CCD-6340-9BE6-13B55705E136}" srcOrd="5" destOrd="0" presId="urn:microsoft.com/office/officeart/2005/8/layout/vProcess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B852E9-58C6-6D4F-B751-D7FE8FBABB57}" type="doc">
      <dgm:prSet loTypeId="urn:microsoft.com/office/officeart/2009/3/layout/PlusandMinus" loCatId="" qsTypeId="urn:microsoft.com/office/officeart/2005/8/quickstyle/simple4" qsCatId="simple" csTypeId="urn:microsoft.com/office/officeart/2005/8/colors/accent1_2" csCatId="accent1" phldr="1"/>
      <dgm:spPr/>
      <dgm:t>
        <a:bodyPr/>
        <a:lstStyle/>
        <a:p>
          <a:endParaRPr lang="en-US"/>
        </a:p>
      </dgm:t>
    </dgm:pt>
    <dgm:pt modelId="{6CCB84DC-9CFB-C446-8909-D3E5866A864F}">
      <dgm:prSet phldrT="[Text]" custT="1"/>
      <dgm:spPr/>
      <dgm:t>
        <a:bodyPr/>
        <a:lstStyle/>
        <a:p>
          <a:pPr algn="ctr"/>
          <a:r>
            <a:rPr lang="pt-PT" sz="2400" dirty="0" smtClean="0"/>
            <a:t>as variações patrimoniais positivas são adicionadas ao lucro tributável (</a:t>
          </a:r>
          <a:r>
            <a:rPr lang="pt-PT" sz="2400" dirty="0" err="1" smtClean="0"/>
            <a:t>art</a:t>
          </a:r>
          <a:r>
            <a:rPr lang="pt-PT" sz="2400" dirty="0" smtClean="0"/>
            <a:t>. 21.º, n.º1 do CIRC)</a:t>
          </a:r>
          <a:endParaRPr lang="en-US" sz="2400" dirty="0"/>
        </a:p>
      </dgm:t>
    </dgm:pt>
    <dgm:pt modelId="{9821F573-789B-0F41-99BD-3B217A9C1B0E}" type="parTrans" cxnId="{84B3FAA3-3B5D-C042-850D-BBDEDF69257C}">
      <dgm:prSet/>
      <dgm:spPr/>
      <dgm:t>
        <a:bodyPr/>
        <a:lstStyle/>
        <a:p>
          <a:pPr algn="ctr"/>
          <a:endParaRPr lang="en-US" sz="1600"/>
        </a:p>
      </dgm:t>
    </dgm:pt>
    <dgm:pt modelId="{A3D62805-4FBC-384C-A856-88AFFD94C02F}" type="sibTrans" cxnId="{84B3FAA3-3B5D-C042-850D-BBDEDF69257C}">
      <dgm:prSet/>
      <dgm:spPr/>
      <dgm:t>
        <a:bodyPr/>
        <a:lstStyle/>
        <a:p>
          <a:pPr algn="ctr"/>
          <a:endParaRPr lang="en-US" sz="1600"/>
        </a:p>
      </dgm:t>
    </dgm:pt>
    <dgm:pt modelId="{2DC5237D-490F-8443-94B5-6848E856B12E}">
      <dgm:prSet phldrT="[Text]" custT="1"/>
      <dgm:spPr/>
      <dgm:t>
        <a:bodyPr/>
        <a:lstStyle/>
        <a:p>
          <a:pPr algn="ctr"/>
          <a:r>
            <a:rPr lang="pt-PT" sz="2400" dirty="0" smtClean="0"/>
            <a:t>as variações patrimoniais negativas, em regra, são deduzidas ao lucro tributável (início do art.24.º do CIRC)</a:t>
          </a:r>
          <a:endParaRPr lang="en-US" sz="2400" dirty="0"/>
        </a:p>
      </dgm:t>
    </dgm:pt>
    <dgm:pt modelId="{8D9BBB09-5E71-4644-8AD8-AA36AAEE3183}" type="parTrans" cxnId="{16A9C4EF-A259-2246-BEF9-90AA48F97B01}">
      <dgm:prSet/>
      <dgm:spPr/>
      <dgm:t>
        <a:bodyPr/>
        <a:lstStyle/>
        <a:p>
          <a:pPr algn="ctr"/>
          <a:endParaRPr lang="en-US" sz="1600"/>
        </a:p>
      </dgm:t>
    </dgm:pt>
    <dgm:pt modelId="{F2B02376-2182-EF41-BD84-51BBB32650A1}" type="sibTrans" cxnId="{16A9C4EF-A259-2246-BEF9-90AA48F97B01}">
      <dgm:prSet/>
      <dgm:spPr/>
      <dgm:t>
        <a:bodyPr/>
        <a:lstStyle/>
        <a:p>
          <a:pPr algn="ctr"/>
          <a:endParaRPr lang="en-US" sz="1600"/>
        </a:p>
      </dgm:t>
    </dgm:pt>
    <dgm:pt modelId="{B8561BEF-98E5-664F-A521-4441725687D3}" type="pres">
      <dgm:prSet presAssocID="{BCB852E9-58C6-6D4F-B751-D7FE8FBABB57}" presName="Name0" presStyleCnt="0">
        <dgm:presLayoutVars>
          <dgm:chMax val="2"/>
          <dgm:chPref val="2"/>
          <dgm:dir/>
          <dgm:animOne/>
          <dgm:resizeHandles val="exact"/>
        </dgm:presLayoutVars>
      </dgm:prSet>
      <dgm:spPr/>
      <dgm:t>
        <a:bodyPr/>
        <a:lstStyle/>
        <a:p>
          <a:endParaRPr lang="pt-PT"/>
        </a:p>
      </dgm:t>
    </dgm:pt>
    <dgm:pt modelId="{8E754198-A59B-6C41-9E95-6C9F9FF18F73}" type="pres">
      <dgm:prSet presAssocID="{BCB852E9-58C6-6D4F-B751-D7FE8FBABB57}" presName="Background" presStyleLbl="bgImgPlace1" presStyleIdx="0" presStyleCnt="1"/>
      <dgm:spPr/>
    </dgm:pt>
    <dgm:pt modelId="{D736EE12-8930-B446-B5EF-2343B70B1FFD}" type="pres">
      <dgm:prSet presAssocID="{BCB852E9-58C6-6D4F-B751-D7FE8FBABB57}" presName="ParentText1" presStyleLbl="revTx" presStyleIdx="0" presStyleCnt="2">
        <dgm:presLayoutVars>
          <dgm:chMax val="0"/>
          <dgm:chPref val="0"/>
          <dgm:bulletEnabled val="1"/>
        </dgm:presLayoutVars>
      </dgm:prSet>
      <dgm:spPr/>
      <dgm:t>
        <a:bodyPr/>
        <a:lstStyle/>
        <a:p>
          <a:endParaRPr lang="en-US"/>
        </a:p>
      </dgm:t>
    </dgm:pt>
    <dgm:pt modelId="{1F78C75C-6322-0844-996F-A0C50E8EC3C3}" type="pres">
      <dgm:prSet presAssocID="{BCB852E9-58C6-6D4F-B751-D7FE8FBABB57}" presName="ParentText2" presStyleLbl="revTx" presStyleIdx="1" presStyleCnt="2">
        <dgm:presLayoutVars>
          <dgm:chMax val="0"/>
          <dgm:chPref val="0"/>
          <dgm:bulletEnabled val="1"/>
        </dgm:presLayoutVars>
      </dgm:prSet>
      <dgm:spPr/>
      <dgm:t>
        <a:bodyPr/>
        <a:lstStyle/>
        <a:p>
          <a:endParaRPr lang="en-US"/>
        </a:p>
      </dgm:t>
    </dgm:pt>
    <dgm:pt modelId="{5FBB4BFC-BFE2-0E41-A0F6-E2A244ECFD2C}" type="pres">
      <dgm:prSet presAssocID="{BCB852E9-58C6-6D4F-B751-D7FE8FBABB57}" presName="Plus" presStyleLbl="alignNode1" presStyleIdx="0" presStyleCnt="2"/>
      <dgm:spPr/>
    </dgm:pt>
    <dgm:pt modelId="{8FF0CA30-5D24-4941-9C40-14FC285EF5C3}" type="pres">
      <dgm:prSet presAssocID="{BCB852E9-58C6-6D4F-B751-D7FE8FBABB57}" presName="Minus" presStyleLbl="alignNode1" presStyleIdx="1" presStyleCnt="2"/>
      <dgm:spPr/>
    </dgm:pt>
    <dgm:pt modelId="{13F5CEEE-C020-2142-B160-D4B7BFDE742A}" type="pres">
      <dgm:prSet presAssocID="{BCB852E9-58C6-6D4F-B751-D7FE8FBABB57}" presName="Divider" presStyleLbl="parChTrans1D1" presStyleIdx="0" presStyleCnt="1"/>
      <dgm:spPr/>
    </dgm:pt>
  </dgm:ptLst>
  <dgm:cxnLst>
    <dgm:cxn modelId="{71347F99-A290-4BD9-A63D-EA19CD24F18F}" type="presOf" srcId="{6CCB84DC-9CFB-C446-8909-D3E5866A864F}" destId="{D736EE12-8930-B446-B5EF-2343B70B1FFD}" srcOrd="0" destOrd="0" presId="urn:microsoft.com/office/officeart/2009/3/layout/PlusandMinus"/>
    <dgm:cxn modelId="{D567756A-D609-4B62-B030-DCB567665678}" type="presOf" srcId="{BCB852E9-58C6-6D4F-B751-D7FE8FBABB57}" destId="{B8561BEF-98E5-664F-A521-4441725687D3}" srcOrd="0" destOrd="0" presId="urn:microsoft.com/office/officeart/2009/3/layout/PlusandMinus"/>
    <dgm:cxn modelId="{84B3FAA3-3B5D-C042-850D-BBDEDF69257C}" srcId="{BCB852E9-58C6-6D4F-B751-D7FE8FBABB57}" destId="{6CCB84DC-9CFB-C446-8909-D3E5866A864F}" srcOrd="0" destOrd="0" parTransId="{9821F573-789B-0F41-99BD-3B217A9C1B0E}" sibTransId="{A3D62805-4FBC-384C-A856-88AFFD94C02F}"/>
    <dgm:cxn modelId="{B9810777-4CB5-43B0-8A20-36CD59CE8960}" type="presOf" srcId="{2DC5237D-490F-8443-94B5-6848E856B12E}" destId="{1F78C75C-6322-0844-996F-A0C50E8EC3C3}" srcOrd="0" destOrd="0" presId="urn:microsoft.com/office/officeart/2009/3/layout/PlusandMinus"/>
    <dgm:cxn modelId="{16A9C4EF-A259-2246-BEF9-90AA48F97B01}" srcId="{BCB852E9-58C6-6D4F-B751-D7FE8FBABB57}" destId="{2DC5237D-490F-8443-94B5-6848E856B12E}" srcOrd="1" destOrd="0" parTransId="{8D9BBB09-5E71-4644-8AD8-AA36AAEE3183}" sibTransId="{F2B02376-2182-EF41-BD84-51BBB32650A1}"/>
    <dgm:cxn modelId="{DEA791BD-A8A8-4CBA-B7BC-42B456C1BA46}" type="presParOf" srcId="{B8561BEF-98E5-664F-A521-4441725687D3}" destId="{8E754198-A59B-6C41-9E95-6C9F9FF18F73}" srcOrd="0" destOrd="0" presId="urn:microsoft.com/office/officeart/2009/3/layout/PlusandMinus"/>
    <dgm:cxn modelId="{51EA289F-739E-489E-A166-3B36E9A198F1}" type="presParOf" srcId="{B8561BEF-98E5-664F-A521-4441725687D3}" destId="{D736EE12-8930-B446-B5EF-2343B70B1FFD}" srcOrd="1" destOrd="0" presId="urn:microsoft.com/office/officeart/2009/3/layout/PlusandMinus"/>
    <dgm:cxn modelId="{01BABB8D-7210-499A-B700-B327DF20E7BD}" type="presParOf" srcId="{B8561BEF-98E5-664F-A521-4441725687D3}" destId="{1F78C75C-6322-0844-996F-A0C50E8EC3C3}" srcOrd="2" destOrd="0" presId="urn:microsoft.com/office/officeart/2009/3/layout/PlusandMinus"/>
    <dgm:cxn modelId="{FB7E66B3-65AF-4B9A-9516-DD917DEDECC4}" type="presParOf" srcId="{B8561BEF-98E5-664F-A521-4441725687D3}" destId="{5FBB4BFC-BFE2-0E41-A0F6-E2A244ECFD2C}" srcOrd="3" destOrd="0" presId="urn:microsoft.com/office/officeart/2009/3/layout/PlusandMinus"/>
    <dgm:cxn modelId="{91E64DF2-EC09-49EC-B39E-04DB6912978C}" type="presParOf" srcId="{B8561BEF-98E5-664F-A521-4441725687D3}" destId="{8FF0CA30-5D24-4941-9C40-14FC285EF5C3}" srcOrd="4" destOrd="0" presId="urn:microsoft.com/office/officeart/2009/3/layout/PlusandMinus"/>
    <dgm:cxn modelId="{34CF3A2B-E029-4EC6-8F84-F9830B0E7C7A}" type="presParOf" srcId="{B8561BEF-98E5-664F-A521-4441725687D3}" destId="{13F5CEEE-C020-2142-B160-D4B7BFDE742A}" srcOrd="5" destOrd="0" presId="urn:microsoft.com/office/officeart/2009/3/layout/PlusandMinu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9DC6C0-1A93-AA40-8F9E-C58C4385C56F}">
      <dsp:nvSpPr>
        <dsp:cNvPr id="0" name=""/>
        <dsp:cNvSpPr/>
      </dsp:nvSpPr>
      <dsp:spPr>
        <a:xfrm>
          <a:off x="0" y="0"/>
          <a:ext cx="3681199" cy="1859874"/>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err="1" smtClean="0">
              <a:solidFill>
                <a:schemeClr val="bg1"/>
              </a:solidFill>
            </a:rPr>
            <a:t>Modificativas</a:t>
          </a:r>
          <a:endParaRPr lang="en-US" sz="1800" b="1" kern="1200" dirty="0">
            <a:solidFill>
              <a:schemeClr val="bg1"/>
            </a:solidFill>
          </a:endParaRPr>
        </a:p>
      </dsp:txBody>
      <dsp:txXfrm>
        <a:off x="0" y="0"/>
        <a:ext cx="1867821" cy="1859874"/>
      </dsp:txXfrm>
    </dsp:sp>
    <dsp:sp modelId="{1C78759B-FCB1-2C45-B78F-C22339776971}">
      <dsp:nvSpPr>
        <dsp:cNvPr id="0" name=""/>
        <dsp:cNvSpPr/>
      </dsp:nvSpPr>
      <dsp:spPr>
        <a:xfrm>
          <a:off x="649623" y="2273180"/>
          <a:ext cx="3681199" cy="1859874"/>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pt-PT" sz="1400" b="1" kern="1200" dirty="0" smtClean="0">
              <a:solidFill>
                <a:schemeClr val="bg1"/>
              </a:solidFill>
            </a:rPr>
            <a:t>modificações tanto no âmbito da composição do património, como no seu valor </a:t>
          </a:r>
          <a:endParaRPr lang="en-US" sz="1400" b="1" kern="1200" dirty="0">
            <a:solidFill>
              <a:schemeClr val="bg1"/>
            </a:solidFill>
          </a:endParaRPr>
        </a:p>
      </dsp:txBody>
      <dsp:txXfrm>
        <a:off x="649623" y="2273180"/>
        <a:ext cx="1822657" cy="1859874"/>
      </dsp:txXfrm>
    </dsp:sp>
    <dsp:sp modelId="{508C3AB7-0DCB-1942-9BF6-DF5304D5CAC9}">
      <dsp:nvSpPr>
        <dsp:cNvPr id="0" name=""/>
        <dsp:cNvSpPr/>
      </dsp:nvSpPr>
      <dsp:spPr>
        <a:xfrm>
          <a:off x="2472280" y="1462068"/>
          <a:ext cx="1208918" cy="1208918"/>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2472280" y="1462068"/>
        <a:ext cx="1208918" cy="120891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9DC6C0-1A93-AA40-8F9E-C58C4385C56F}">
      <dsp:nvSpPr>
        <dsp:cNvPr id="0" name=""/>
        <dsp:cNvSpPr/>
      </dsp:nvSpPr>
      <dsp:spPr>
        <a:xfrm>
          <a:off x="0" y="0"/>
          <a:ext cx="3881773" cy="1867487"/>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smtClean="0">
              <a:solidFill>
                <a:schemeClr val="bg1"/>
              </a:solidFill>
            </a:rPr>
            <a:t>Permutativas</a:t>
          </a:r>
          <a:endParaRPr lang="en-US" sz="1800" b="1" kern="1200" dirty="0">
            <a:solidFill>
              <a:schemeClr val="bg1"/>
            </a:solidFill>
          </a:endParaRPr>
        </a:p>
      </dsp:txBody>
      <dsp:txXfrm>
        <a:off x="0" y="0"/>
        <a:ext cx="2060972" cy="1867487"/>
      </dsp:txXfrm>
    </dsp:sp>
    <dsp:sp modelId="{1C78759B-FCB1-2C45-B78F-C22339776971}">
      <dsp:nvSpPr>
        <dsp:cNvPr id="0" name=""/>
        <dsp:cNvSpPr/>
      </dsp:nvSpPr>
      <dsp:spPr>
        <a:xfrm>
          <a:off x="685018" y="2282484"/>
          <a:ext cx="3881773" cy="1867487"/>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pt-PT" sz="1600" b="1" kern="1200" dirty="0" smtClean="0">
              <a:solidFill>
                <a:schemeClr val="bg1"/>
              </a:solidFill>
            </a:rPr>
            <a:t>alterações na composição do património, mas não no seu valor </a:t>
          </a:r>
          <a:endParaRPr lang="en-US" sz="1600" b="1" kern="1200" dirty="0">
            <a:solidFill>
              <a:schemeClr val="bg1"/>
            </a:solidFill>
          </a:endParaRPr>
        </a:p>
      </dsp:txBody>
      <dsp:txXfrm>
        <a:off x="685018" y="2282484"/>
        <a:ext cx="1982887" cy="1867487"/>
      </dsp:txXfrm>
    </dsp:sp>
    <dsp:sp modelId="{508C3AB7-0DCB-1942-9BF6-DF5304D5CAC9}">
      <dsp:nvSpPr>
        <dsp:cNvPr id="0" name=""/>
        <dsp:cNvSpPr/>
      </dsp:nvSpPr>
      <dsp:spPr>
        <a:xfrm>
          <a:off x="2667906" y="1468052"/>
          <a:ext cx="1213866" cy="1213866"/>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solidFill>
              <a:schemeClr val="bg1"/>
            </a:solidFill>
          </a:endParaRPr>
        </a:p>
      </dsp:txBody>
      <dsp:txXfrm>
        <a:off x="2667906" y="1468052"/>
        <a:ext cx="1213866" cy="121386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E754198-A59B-6C41-9E95-6C9F9FF18F73}">
      <dsp:nvSpPr>
        <dsp:cNvPr id="0" name=""/>
        <dsp:cNvSpPr/>
      </dsp:nvSpPr>
      <dsp:spPr>
        <a:xfrm>
          <a:off x="740663" y="783160"/>
          <a:ext cx="7159752" cy="3700116"/>
        </a:xfrm>
        <a:prstGeom prst="rect">
          <a:avLst/>
        </a:prstGeom>
        <a:solidFill>
          <a:schemeClr val="accent1">
            <a:tint val="5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736EE12-8930-B446-B5EF-2343B70B1FFD}">
      <dsp:nvSpPr>
        <dsp:cNvPr id="0" name=""/>
        <dsp:cNvSpPr/>
      </dsp:nvSpPr>
      <dsp:spPr>
        <a:xfrm>
          <a:off x="954633" y="1215893"/>
          <a:ext cx="3324758" cy="3165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ctr" defTabSz="1066800">
            <a:lnSpc>
              <a:spcPct val="90000"/>
            </a:lnSpc>
            <a:spcBef>
              <a:spcPct val="0"/>
            </a:spcBef>
            <a:spcAft>
              <a:spcPct val="35000"/>
            </a:spcAft>
          </a:pPr>
          <a:r>
            <a:rPr lang="pt-PT" sz="2400" kern="1200" dirty="0" smtClean="0"/>
            <a:t>as variações patrimoniais positivas são adicionadas ao lucro tributável (</a:t>
          </a:r>
          <a:r>
            <a:rPr lang="pt-PT" sz="2400" kern="1200" dirty="0" err="1" smtClean="0"/>
            <a:t>art</a:t>
          </a:r>
          <a:r>
            <a:rPr lang="pt-PT" sz="2400" kern="1200" dirty="0" smtClean="0"/>
            <a:t>. 21.º, n.º1 do CIRC)</a:t>
          </a:r>
          <a:endParaRPr lang="en-US" sz="2400" kern="1200" dirty="0"/>
        </a:p>
      </dsp:txBody>
      <dsp:txXfrm>
        <a:off x="954633" y="1215893"/>
        <a:ext cx="3324758" cy="3165404"/>
      </dsp:txXfrm>
    </dsp:sp>
    <dsp:sp modelId="{1F78C75C-6322-0844-996F-A0C50E8EC3C3}">
      <dsp:nvSpPr>
        <dsp:cNvPr id="0" name=""/>
        <dsp:cNvSpPr/>
      </dsp:nvSpPr>
      <dsp:spPr>
        <a:xfrm>
          <a:off x="4353458" y="1215893"/>
          <a:ext cx="3324758" cy="3165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ctr" defTabSz="1066800">
            <a:lnSpc>
              <a:spcPct val="90000"/>
            </a:lnSpc>
            <a:spcBef>
              <a:spcPct val="0"/>
            </a:spcBef>
            <a:spcAft>
              <a:spcPct val="35000"/>
            </a:spcAft>
          </a:pPr>
          <a:r>
            <a:rPr lang="pt-PT" sz="2400" kern="1200" dirty="0" smtClean="0"/>
            <a:t>as variações patrimoniais negativas, em regra, são deduzidas ao lucro tributável (início do art.24.º do CIRC)</a:t>
          </a:r>
          <a:endParaRPr lang="en-US" sz="2400" kern="1200" dirty="0"/>
        </a:p>
      </dsp:txBody>
      <dsp:txXfrm>
        <a:off x="4353458" y="1215893"/>
        <a:ext cx="3324758" cy="3165404"/>
      </dsp:txXfrm>
    </dsp:sp>
    <dsp:sp modelId="{5FBB4BFC-BFE2-0E41-A0F6-E2A244ECFD2C}">
      <dsp:nvSpPr>
        <dsp:cNvPr id="0" name=""/>
        <dsp:cNvSpPr/>
      </dsp:nvSpPr>
      <dsp:spPr>
        <a:xfrm>
          <a:off x="0" y="42686"/>
          <a:ext cx="1399032" cy="1399032"/>
        </a:xfrm>
        <a:prstGeom prst="plus">
          <a:avLst>
            <a:gd name="adj" fmla="val 3281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FF0CA30-5D24-4941-9C40-14FC285EF5C3}">
      <dsp:nvSpPr>
        <dsp:cNvPr id="0" name=""/>
        <dsp:cNvSpPr/>
      </dsp:nvSpPr>
      <dsp:spPr>
        <a:xfrm>
          <a:off x="6912864" y="545811"/>
          <a:ext cx="1316736" cy="451233"/>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3F5CEEE-C020-2142-B160-D4B7BFDE742A}">
      <dsp:nvSpPr>
        <dsp:cNvPr id="0" name=""/>
        <dsp:cNvSpPr/>
      </dsp:nvSpPr>
      <dsp:spPr>
        <a:xfrm>
          <a:off x="4320539" y="1222662"/>
          <a:ext cx="822" cy="3023265"/>
        </a:xfrm>
        <a:prstGeom prst="line">
          <a:avLst/>
        </a:pr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10" name="Triângulo rec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PT" smtClean="0"/>
              <a:t>Clique para editar o estilo</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PT" smtClean="0"/>
              <a:t>Faça clique para editar o estilo</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xão recta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Marcador de Posição da Data 29"/>
          <p:cNvSpPr>
            <a:spLocks noGrp="1"/>
          </p:cNvSpPr>
          <p:nvPr>
            <p:ph type="dt" sz="half" idx="10"/>
          </p:nvPr>
        </p:nvSpPr>
        <p:spPr/>
        <p:txBody>
          <a:bodyPr/>
          <a:lstStyle>
            <a:lvl1pPr>
              <a:defRPr>
                <a:solidFill>
                  <a:srgbClr val="FFFFFF"/>
                </a:solidFill>
              </a:defRPr>
            </a:lvl1pPr>
            <a:extLst/>
          </a:lstStyle>
          <a:p>
            <a:fld id="{7ABBC306-85C4-4D85-A9D3-4C13F8F25E9F}" type="datetimeFigureOut">
              <a:rPr lang="pt-PT" smtClean="0"/>
              <a:pPr/>
              <a:t>22-04-2012</a:t>
            </a:fld>
            <a:endParaRPr lang="pt-PT"/>
          </a:p>
        </p:txBody>
      </p:sp>
      <p:sp>
        <p:nvSpPr>
          <p:cNvPr id="19" name="Marcador de Posição do Rodapé 18"/>
          <p:cNvSpPr>
            <a:spLocks noGrp="1"/>
          </p:cNvSpPr>
          <p:nvPr>
            <p:ph type="ftr" sz="quarter" idx="11"/>
          </p:nvPr>
        </p:nvSpPr>
        <p:spPr/>
        <p:txBody>
          <a:bodyPr/>
          <a:lstStyle>
            <a:lvl1pPr>
              <a:defRPr>
                <a:solidFill>
                  <a:schemeClr val="accent1">
                    <a:tint val="20000"/>
                  </a:schemeClr>
                </a:solidFill>
              </a:defRPr>
            </a:lvl1pPr>
            <a:extLst/>
          </a:lstStyle>
          <a:p>
            <a:endParaRPr lang="pt-PT"/>
          </a:p>
        </p:txBody>
      </p:sp>
      <p:sp>
        <p:nvSpPr>
          <p:cNvPr id="27" name="Marcador de Posição do Número do Diapositivo 26"/>
          <p:cNvSpPr>
            <a:spLocks noGrp="1"/>
          </p:cNvSpPr>
          <p:nvPr>
            <p:ph type="sldNum" sz="quarter" idx="12"/>
          </p:nvPr>
        </p:nvSpPr>
        <p:spPr/>
        <p:txBody>
          <a:bodyPr/>
          <a:lstStyle>
            <a:lvl1pPr>
              <a:defRPr>
                <a:solidFill>
                  <a:srgbClr val="FFFFFF"/>
                </a:solidFill>
              </a:defRPr>
            </a:lvl1pPr>
            <a:extLst/>
          </a:lstStyle>
          <a:p>
            <a:fld id="{A74D8FF6-1EDF-4343-9288-9359EE3131F3}"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extLst/>
          </a:lstStyle>
          <a:p>
            <a:fld id="{7ABBC306-85C4-4D85-A9D3-4C13F8F25E9F}" type="datetimeFigureOut">
              <a:rPr lang="pt-PT" smtClean="0"/>
              <a:pPr/>
              <a:t>22-04-2012</a:t>
            </a:fld>
            <a:endParaRPr lang="pt-PT"/>
          </a:p>
        </p:txBody>
      </p:sp>
      <p:sp>
        <p:nvSpPr>
          <p:cNvPr id="5" name="Marcador de Posição do Rodapé 4"/>
          <p:cNvSpPr>
            <a:spLocks noGrp="1"/>
          </p:cNvSpPr>
          <p:nvPr>
            <p:ph type="ftr" sz="quarter" idx="11"/>
          </p:nvPr>
        </p:nvSpPr>
        <p:spPr/>
        <p:txBody>
          <a:bodyPr/>
          <a:lstStyle>
            <a:extLst/>
          </a:lstStyle>
          <a:p>
            <a:endParaRPr lang="pt-PT"/>
          </a:p>
        </p:txBody>
      </p:sp>
      <p:sp>
        <p:nvSpPr>
          <p:cNvPr id="6" name="Marcador de Posição do Número do Diapositivo 5"/>
          <p:cNvSpPr>
            <a:spLocks noGrp="1"/>
          </p:cNvSpPr>
          <p:nvPr>
            <p:ph type="sldNum" sz="quarter" idx="12"/>
          </p:nvPr>
        </p:nvSpPr>
        <p:spPr/>
        <p:txBody>
          <a:bodyPr/>
          <a:lstStyle>
            <a:extLst/>
          </a:lstStyle>
          <a:p>
            <a:fld id="{A74D8FF6-1EDF-4343-9288-9359EE3131F3}"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extLst/>
          </a:lstStyle>
          <a:p>
            <a:fld id="{7ABBC306-85C4-4D85-A9D3-4C13F8F25E9F}" type="datetimeFigureOut">
              <a:rPr lang="pt-PT" smtClean="0"/>
              <a:pPr/>
              <a:t>22-04-2012</a:t>
            </a:fld>
            <a:endParaRPr lang="pt-PT"/>
          </a:p>
        </p:txBody>
      </p:sp>
      <p:sp>
        <p:nvSpPr>
          <p:cNvPr id="5" name="Marcador de Posição do Rodapé 4"/>
          <p:cNvSpPr>
            <a:spLocks noGrp="1"/>
          </p:cNvSpPr>
          <p:nvPr>
            <p:ph type="ftr" sz="quarter" idx="11"/>
          </p:nvPr>
        </p:nvSpPr>
        <p:spPr/>
        <p:txBody>
          <a:bodyPr/>
          <a:lstStyle>
            <a:extLst/>
          </a:lstStyle>
          <a:p>
            <a:endParaRPr lang="pt-PT"/>
          </a:p>
        </p:txBody>
      </p:sp>
      <p:sp>
        <p:nvSpPr>
          <p:cNvPr id="6" name="Marcador de Posição do Número do Diapositivo 5"/>
          <p:cNvSpPr>
            <a:spLocks noGrp="1"/>
          </p:cNvSpPr>
          <p:nvPr>
            <p:ph type="sldNum" sz="quarter" idx="12"/>
          </p:nvPr>
        </p:nvSpPr>
        <p:spPr/>
        <p:txBody>
          <a:bodyPr/>
          <a:lstStyle>
            <a:extLst/>
          </a:lstStyle>
          <a:p>
            <a:fld id="{A74D8FF6-1EDF-4343-9288-9359EE3131F3}"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p:txBody>
          <a:bodyPr/>
          <a:lstStyle>
            <a:extLs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extLst/>
          </a:lstStyle>
          <a:p>
            <a:fld id="{7ABBC306-85C4-4D85-A9D3-4C13F8F25E9F}" type="datetimeFigureOut">
              <a:rPr lang="pt-PT" smtClean="0"/>
              <a:pPr/>
              <a:t>22-04-2012</a:t>
            </a:fld>
            <a:endParaRPr lang="pt-PT"/>
          </a:p>
        </p:txBody>
      </p:sp>
      <p:sp>
        <p:nvSpPr>
          <p:cNvPr id="5" name="Marcador de Posição do Rodapé 4"/>
          <p:cNvSpPr>
            <a:spLocks noGrp="1"/>
          </p:cNvSpPr>
          <p:nvPr>
            <p:ph type="ftr" sz="quarter" idx="11"/>
          </p:nvPr>
        </p:nvSpPr>
        <p:spPr/>
        <p:txBody>
          <a:bodyPr/>
          <a:lstStyle>
            <a:extLst/>
          </a:lstStyle>
          <a:p>
            <a:endParaRPr lang="pt-PT"/>
          </a:p>
        </p:txBody>
      </p:sp>
      <p:sp>
        <p:nvSpPr>
          <p:cNvPr id="6" name="Marcador de Posição do Número do Diapositivo 5"/>
          <p:cNvSpPr>
            <a:spLocks noGrp="1"/>
          </p:cNvSpPr>
          <p:nvPr>
            <p:ph type="sldNum" sz="quarter" idx="12"/>
          </p:nvPr>
        </p:nvSpPr>
        <p:spPr/>
        <p:txBody>
          <a:bodyPr/>
          <a:lstStyle>
            <a:extLst/>
          </a:lstStyle>
          <a:p>
            <a:fld id="{A74D8FF6-1EDF-4343-9288-9359EE3131F3}" type="slidenum">
              <a:rPr lang="pt-PT" smtClean="0"/>
              <a:pPr/>
              <a:t>‹nº›</a:t>
            </a:fld>
            <a:endParaRPr lang="pt-PT"/>
          </a:p>
        </p:txBody>
      </p:sp>
      <p:sp>
        <p:nvSpPr>
          <p:cNvPr id="7" name="Título 6"/>
          <p:cNvSpPr>
            <a:spLocks noGrp="1"/>
          </p:cNvSpPr>
          <p:nvPr>
            <p:ph type="title"/>
          </p:nvPr>
        </p:nvSpPr>
        <p:spPr/>
        <p:txBody>
          <a:bodyPr rtlCol="0"/>
          <a:lstStyle>
            <a:extLst/>
          </a:lstStyle>
          <a:p>
            <a:r>
              <a:rPr kumimoji="0" lang="pt-PT" smtClean="0"/>
              <a:t>Clique para editar o estilo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PT" smtClean="0"/>
              <a:t>Clique para editar os estilos</a:t>
            </a:r>
          </a:p>
        </p:txBody>
      </p:sp>
      <p:sp>
        <p:nvSpPr>
          <p:cNvPr id="4" name="Marcador de Posição da Data 3"/>
          <p:cNvSpPr>
            <a:spLocks noGrp="1"/>
          </p:cNvSpPr>
          <p:nvPr>
            <p:ph type="dt" sz="half" idx="10"/>
          </p:nvPr>
        </p:nvSpPr>
        <p:spPr/>
        <p:txBody>
          <a:bodyPr/>
          <a:lstStyle>
            <a:extLst/>
          </a:lstStyle>
          <a:p>
            <a:fld id="{7ABBC306-85C4-4D85-A9D3-4C13F8F25E9F}" type="datetimeFigureOut">
              <a:rPr lang="pt-PT" smtClean="0"/>
              <a:pPr/>
              <a:t>22-04-2012</a:t>
            </a:fld>
            <a:endParaRPr lang="pt-PT"/>
          </a:p>
        </p:txBody>
      </p:sp>
      <p:sp>
        <p:nvSpPr>
          <p:cNvPr id="5" name="Marcador de Posição do Rodapé 4"/>
          <p:cNvSpPr>
            <a:spLocks noGrp="1"/>
          </p:cNvSpPr>
          <p:nvPr>
            <p:ph type="ftr" sz="quarter" idx="11"/>
          </p:nvPr>
        </p:nvSpPr>
        <p:spPr/>
        <p:txBody>
          <a:bodyPr/>
          <a:lstStyle>
            <a:extLst/>
          </a:lstStyle>
          <a:p>
            <a:endParaRPr lang="pt-PT"/>
          </a:p>
        </p:txBody>
      </p:sp>
      <p:sp>
        <p:nvSpPr>
          <p:cNvPr id="6" name="Marcador de Posição do Número do Diapositivo 5"/>
          <p:cNvSpPr>
            <a:spLocks noGrp="1"/>
          </p:cNvSpPr>
          <p:nvPr>
            <p:ph type="sldNum" sz="quarter" idx="12"/>
          </p:nvPr>
        </p:nvSpPr>
        <p:spPr/>
        <p:txBody>
          <a:bodyPr/>
          <a:lstStyle>
            <a:extLst/>
          </a:lstStyle>
          <a:p>
            <a:fld id="{A74D8FF6-1EDF-4343-9288-9359EE3131F3}" type="slidenum">
              <a:rPr lang="pt-PT" smtClean="0"/>
              <a:pPr/>
              <a:t>‹nº›</a:t>
            </a:fld>
            <a:endParaRPr lang="pt-PT"/>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bg>
      <p:bgRef idx="1002">
        <a:schemeClr val="bg1"/>
      </p:bgRef>
    </p:bg>
    <p:spTree>
      <p:nvGrpSpPr>
        <p:cNvPr id="1" name=""/>
        <p:cNvGrpSpPr/>
        <p:nvPr/>
      </p:nvGrpSpPr>
      <p:grpSpPr>
        <a:xfrm>
          <a:off x="0" y="0"/>
          <a:ext cx="0" cy="0"/>
          <a:chOff x="0" y="0"/>
          <a:chExt cx="0" cy="0"/>
        </a:xfrm>
      </p:grpSpPr>
      <p:sp>
        <p:nvSpPr>
          <p:cNvPr id="3" name="Marcador de Posição de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e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5" name="Marcador de Posição da Data 4"/>
          <p:cNvSpPr>
            <a:spLocks noGrp="1"/>
          </p:cNvSpPr>
          <p:nvPr>
            <p:ph type="dt" sz="half" idx="10"/>
          </p:nvPr>
        </p:nvSpPr>
        <p:spPr/>
        <p:txBody>
          <a:bodyPr/>
          <a:lstStyle>
            <a:extLst/>
          </a:lstStyle>
          <a:p>
            <a:fld id="{7ABBC306-85C4-4D85-A9D3-4C13F8F25E9F}" type="datetimeFigureOut">
              <a:rPr lang="pt-PT" smtClean="0"/>
              <a:pPr/>
              <a:t>22-04-2012</a:t>
            </a:fld>
            <a:endParaRPr lang="pt-PT"/>
          </a:p>
        </p:txBody>
      </p:sp>
      <p:sp>
        <p:nvSpPr>
          <p:cNvPr id="6" name="Marcador de Posição do Rodapé 5"/>
          <p:cNvSpPr>
            <a:spLocks noGrp="1"/>
          </p:cNvSpPr>
          <p:nvPr>
            <p:ph type="ftr" sz="quarter" idx="11"/>
          </p:nvPr>
        </p:nvSpPr>
        <p:spPr/>
        <p:txBody>
          <a:bodyPr/>
          <a:lstStyle>
            <a:extLst/>
          </a:lstStyle>
          <a:p>
            <a:endParaRPr lang="pt-PT"/>
          </a:p>
        </p:txBody>
      </p:sp>
      <p:sp>
        <p:nvSpPr>
          <p:cNvPr id="7" name="Marcador de Posição do Número do Diapositivo 6"/>
          <p:cNvSpPr>
            <a:spLocks noGrp="1"/>
          </p:cNvSpPr>
          <p:nvPr>
            <p:ph type="sldNum" sz="quarter" idx="12"/>
          </p:nvPr>
        </p:nvSpPr>
        <p:spPr/>
        <p:txBody>
          <a:bodyPr/>
          <a:lstStyle>
            <a:extLst/>
          </a:lstStyle>
          <a:p>
            <a:fld id="{A74D8FF6-1EDF-4343-9288-9359EE3131F3}" type="slidenum">
              <a:rPr lang="pt-PT" smtClean="0"/>
              <a:pPr/>
              <a:t>‹nº›</a:t>
            </a:fld>
            <a:endParaRPr lang="pt-PT"/>
          </a:p>
        </p:txBody>
      </p:sp>
      <p:sp>
        <p:nvSpPr>
          <p:cNvPr id="8" name="Título 7"/>
          <p:cNvSpPr>
            <a:spLocks noGrp="1"/>
          </p:cNvSpPr>
          <p:nvPr>
            <p:ph type="title"/>
          </p:nvPr>
        </p:nvSpPr>
        <p:spPr/>
        <p:txBody>
          <a:bodyPr rtlCol="0"/>
          <a:lstStyle>
            <a:extLst/>
          </a:lstStyle>
          <a:p>
            <a:r>
              <a:rPr kumimoji="0" lang="pt-PT" smtClean="0"/>
              <a:t>Clique para editar o estilo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PT" smtClean="0"/>
              <a:t>Clique para editar os estilos</a:t>
            </a:r>
          </a:p>
        </p:txBody>
      </p:sp>
      <p:sp>
        <p:nvSpPr>
          <p:cNvPr id="4" name="Marcador de Posição do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PT" smtClean="0"/>
              <a:t>Clique para editar os estilos</a:t>
            </a:r>
          </a:p>
        </p:txBody>
      </p:sp>
      <p:sp>
        <p:nvSpPr>
          <p:cNvPr id="5" name="Marcador de Posição de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6" name="Marcador de Posição de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7" name="Marcador de Posição da Data 6"/>
          <p:cNvSpPr>
            <a:spLocks noGrp="1"/>
          </p:cNvSpPr>
          <p:nvPr>
            <p:ph type="dt" sz="half" idx="10"/>
          </p:nvPr>
        </p:nvSpPr>
        <p:spPr/>
        <p:txBody>
          <a:bodyPr/>
          <a:lstStyle>
            <a:extLst/>
          </a:lstStyle>
          <a:p>
            <a:fld id="{7ABBC306-85C4-4D85-A9D3-4C13F8F25E9F}" type="datetimeFigureOut">
              <a:rPr lang="pt-PT" smtClean="0"/>
              <a:pPr/>
              <a:t>22-04-2012</a:t>
            </a:fld>
            <a:endParaRPr lang="pt-PT"/>
          </a:p>
        </p:txBody>
      </p:sp>
      <p:sp>
        <p:nvSpPr>
          <p:cNvPr id="8" name="Marcador de Posição do Rodapé 7"/>
          <p:cNvSpPr>
            <a:spLocks noGrp="1"/>
          </p:cNvSpPr>
          <p:nvPr>
            <p:ph type="ftr" sz="quarter" idx="11"/>
          </p:nvPr>
        </p:nvSpPr>
        <p:spPr/>
        <p:txBody>
          <a:bodyPr/>
          <a:lstStyle>
            <a:extLst/>
          </a:lstStyle>
          <a:p>
            <a:endParaRPr lang="pt-PT"/>
          </a:p>
        </p:txBody>
      </p:sp>
      <p:sp>
        <p:nvSpPr>
          <p:cNvPr id="9" name="Marcador de Posição do Número do Diapositivo 8"/>
          <p:cNvSpPr>
            <a:spLocks noGrp="1"/>
          </p:cNvSpPr>
          <p:nvPr>
            <p:ph type="sldNum" sz="quarter" idx="12"/>
          </p:nvPr>
        </p:nvSpPr>
        <p:spPr/>
        <p:txBody>
          <a:bodyPr/>
          <a:lstStyle>
            <a:extLst/>
          </a:lstStyle>
          <a:p>
            <a:fld id="{A74D8FF6-1EDF-4343-9288-9359EE3131F3}" type="slidenum">
              <a:rPr lang="pt-PT" smtClean="0"/>
              <a:pPr/>
              <a:t>‹nº›</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bg>
      <p:bgRef idx="1002">
        <a:schemeClr val="bg1"/>
      </p:bgRef>
    </p:bg>
    <p:spTree>
      <p:nvGrpSpPr>
        <p:cNvPr id="1" name=""/>
        <p:cNvGrpSpPr/>
        <p:nvPr/>
      </p:nvGrpSpPr>
      <p:grpSpPr>
        <a:xfrm>
          <a:off x="0" y="0"/>
          <a:ext cx="0" cy="0"/>
          <a:chOff x="0" y="0"/>
          <a:chExt cx="0" cy="0"/>
        </a:xfrm>
      </p:grpSpPr>
      <p:sp>
        <p:nvSpPr>
          <p:cNvPr id="3" name="Marcador de Posição da Data 2"/>
          <p:cNvSpPr>
            <a:spLocks noGrp="1"/>
          </p:cNvSpPr>
          <p:nvPr>
            <p:ph type="dt" sz="half" idx="10"/>
          </p:nvPr>
        </p:nvSpPr>
        <p:spPr/>
        <p:txBody>
          <a:bodyPr/>
          <a:lstStyle>
            <a:extLst/>
          </a:lstStyle>
          <a:p>
            <a:fld id="{7ABBC306-85C4-4D85-A9D3-4C13F8F25E9F}" type="datetimeFigureOut">
              <a:rPr lang="pt-PT" smtClean="0"/>
              <a:pPr/>
              <a:t>22-04-2012</a:t>
            </a:fld>
            <a:endParaRPr lang="pt-PT"/>
          </a:p>
        </p:txBody>
      </p:sp>
      <p:sp>
        <p:nvSpPr>
          <p:cNvPr id="4" name="Marcador de Posição do Rodapé 3"/>
          <p:cNvSpPr>
            <a:spLocks noGrp="1"/>
          </p:cNvSpPr>
          <p:nvPr>
            <p:ph type="ftr" sz="quarter" idx="11"/>
          </p:nvPr>
        </p:nvSpPr>
        <p:spPr/>
        <p:txBody>
          <a:bodyPr/>
          <a:lstStyle>
            <a:extLst/>
          </a:lstStyle>
          <a:p>
            <a:endParaRPr lang="pt-PT"/>
          </a:p>
        </p:txBody>
      </p:sp>
      <p:sp>
        <p:nvSpPr>
          <p:cNvPr id="5" name="Marcador de Posição do Número do Diapositivo 4"/>
          <p:cNvSpPr>
            <a:spLocks noGrp="1"/>
          </p:cNvSpPr>
          <p:nvPr>
            <p:ph type="sldNum" sz="quarter" idx="12"/>
          </p:nvPr>
        </p:nvSpPr>
        <p:spPr/>
        <p:txBody>
          <a:bodyPr/>
          <a:lstStyle>
            <a:extLst/>
          </a:lstStyle>
          <a:p>
            <a:fld id="{A74D8FF6-1EDF-4343-9288-9359EE3131F3}" type="slidenum">
              <a:rPr lang="pt-PT" smtClean="0"/>
              <a:pPr/>
              <a:t>‹nº›</a:t>
            </a:fld>
            <a:endParaRPr lang="pt-PT"/>
          </a:p>
        </p:txBody>
      </p:sp>
      <p:sp>
        <p:nvSpPr>
          <p:cNvPr id="6" name="Título 5"/>
          <p:cNvSpPr>
            <a:spLocks noGrp="1"/>
          </p:cNvSpPr>
          <p:nvPr>
            <p:ph type="title"/>
          </p:nvPr>
        </p:nvSpPr>
        <p:spPr/>
        <p:txBody>
          <a:bodyPr rtlCol="0"/>
          <a:lstStyle>
            <a:extLst/>
          </a:lstStyle>
          <a:p>
            <a:r>
              <a:rPr kumimoji="0" lang="pt-PT" smtClean="0"/>
              <a:t>Clique para editar o estilo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extLst/>
          </a:lstStyle>
          <a:p>
            <a:fld id="{7ABBC306-85C4-4D85-A9D3-4C13F8F25E9F}" type="datetimeFigureOut">
              <a:rPr lang="pt-PT" smtClean="0"/>
              <a:pPr/>
              <a:t>22-04-2012</a:t>
            </a:fld>
            <a:endParaRPr lang="pt-PT"/>
          </a:p>
        </p:txBody>
      </p:sp>
      <p:sp>
        <p:nvSpPr>
          <p:cNvPr id="3" name="Marcador de Posição do Rodapé 2"/>
          <p:cNvSpPr>
            <a:spLocks noGrp="1"/>
          </p:cNvSpPr>
          <p:nvPr>
            <p:ph type="ftr" sz="quarter" idx="11"/>
          </p:nvPr>
        </p:nvSpPr>
        <p:spPr/>
        <p:txBody>
          <a:bodyPr/>
          <a:lstStyle>
            <a:extLst/>
          </a:lstStyle>
          <a:p>
            <a:endParaRPr lang="pt-PT"/>
          </a:p>
        </p:txBody>
      </p:sp>
      <p:sp>
        <p:nvSpPr>
          <p:cNvPr id="4" name="Marcador de Posição do Número do Diapositivo 3"/>
          <p:cNvSpPr>
            <a:spLocks noGrp="1"/>
          </p:cNvSpPr>
          <p:nvPr>
            <p:ph type="sldNum" sz="quarter" idx="12"/>
          </p:nvPr>
        </p:nvSpPr>
        <p:spPr/>
        <p:txBody>
          <a:bodyPr/>
          <a:lstStyle>
            <a:extLst/>
          </a:lstStyle>
          <a:p>
            <a:fld id="{A74D8FF6-1EDF-4343-9288-9359EE3131F3}"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PT" smtClean="0"/>
              <a:t>Clique para editar o estilo</a:t>
            </a:r>
            <a:endParaRPr kumimoji="0" lang="en-US"/>
          </a:p>
        </p:txBody>
      </p:sp>
      <p:sp>
        <p:nvSpPr>
          <p:cNvPr id="3" name="Marcador de Posição do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PT" smtClean="0"/>
              <a:t>Clique para editar os estilos</a:t>
            </a:r>
          </a:p>
        </p:txBody>
      </p:sp>
      <p:sp>
        <p:nvSpPr>
          <p:cNvPr id="4" name="Marcador de Posição de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5" name="Marcador de Posição da Data 4"/>
          <p:cNvSpPr>
            <a:spLocks noGrp="1"/>
          </p:cNvSpPr>
          <p:nvPr>
            <p:ph type="dt" sz="half" idx="10"/>
          </p:nvPr>
        </p:nvSpPr>
        <p:spPr>
          <a:xfrm>
            <a:off x="6727032" y="6407944"/>
            <a:ext cx="1920240" cy="365760"/>
          </a:xfrm>
        </p:spPr>
        <p:txBody>
          <a:bodyPr/>
          <a:lstStyle>
            <a:extLst/>
          </a:lstStyle>
          <a:p>
            <a:fld id="{7ABBC306-85C4-4D85-A9D3-4C13F8F25E9F}" type="datetimeFigureOut">
              <a:rPr lang="pt-PT" smtClean="0"/>
              <a:pPr/>
              <a:t>22-04-2012</a:t>
            </a:fld>
            <a:endParaRPr lang="pt-PT"/>
          </a:p>
        </p:txBody>
      </p:sp>
      <p:sp>
        <p:nvSpPr>
          <p:cNvPr id="6" name="Marcador de Posição do Rodapé 5"/>
          <p:cNvSpPr>
            <a:spLocks noGrp="1"/>
          </p:cNvSpPr>
          <p:nvPr>
            <p:ph type="ftr" sz="quarter" idx="11"/>
          </p:nvPr>
        </p:nvSpPr>
        <p:spPr/>
        <p:txBody>
          <a:bodyPr/>
          <a:lstStyle>
            <a:extLst/>
          </a:lstStyle>
          <a:p>
            <a:endParaRPr lang="pt-PT"/>
          </a:p>
        </p:txBody>
      </p:sp>
      <p:sp>
        <p:nvSpPr>
          <p:cNvPr id="7" name="Marcador de Posição do Número do Diapositivo 6"/>
          <p:cNvSpPr>
            <a:spLocks noGrp="1"/>
          </p:cNvSpPr>
          <p:nvPr>
            <p:ph type="sldNum" sz="quarter" idx="12"/>
          </p:nvPr>
        </p:nvSpPr>
        <p:spPr/>
        <p:txBody>
          <a:bodyPr/>
          <a:lstStyle>
            <a:extLst/>
          </a:lstStyle>
          <a:p>
            <a:fld id="{A74D8FF6-1EDF-4343-9288-9359EE3131F3}" type="slidenum">
              <a:rPr lang="pt-PT" smtClean="0"/>
              <a:pPr/>
              <a:t>‹nº›</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Marcador de Posição do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PT" smtClean="0"/>
              <a:t>Clique para editar os estilos</a:t>
            </a:r>
          </a:p>
        </p:txBody>
      </p:sp>
      <p:sp>
        <p:nvSpPr>
          <p:cNvPr id="3" name="Marcador de Posição d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PT" smtClean="0"/>
              <a:t>Clique no ícone para adicionar uma imagem</a:t>
            </a:r>
            <a:endParaRPr kumimoji="0" lang="en-US" dirty="0"/>
          </a:p>
        </p:txBody>
      </p:sp>
      <p:sp>
        <p:nvSpPr>
          <p:cNvPr id="5" name="Marcador de Posição da Data 4"/>
          <p:cNvSpPr>
            <a:spLocks noGrp="1"/>
          </p:cNvSpPr>
          <p:nvPr>
            <p:ph type="dt" sz="half" idx="10"/>
          </p:nvPr>
        </p:nvSpPr>
        <p:spPr/>
        <p:txBody>
          <a:bodyPr/>
          <a:lstStyle>
            <a:lvl1pPr>
              <a:defRPr>
                <a:solidFill>
                  <a:schemeClr val="tx1"/>
                </a:solidFill>
              </a:defRPr>
            </a:lvl1pPr>
            <a:extLst/>
          </a:lstStyle>
          <a:p>
            <a:fld id="{7ABBC306-85C4-4D85-A9D3-4C13F8F25E9F}" type="datetimeFigureOut">
              <a:rPr lang="pt-PT" smtClean="0"/>
              <a:pPr/>
              <a:t>22-04-2012</a:t>
            </a:fld>
            <a:endParaRPr lang="pt-PT"/>
          </a:p>
        </p:txBody>
      </p:sp>
      <p:sp>
        <p:nvSpPr>
          <p:cNvPr id="6" name="Marcador de Posição do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PT"/>
          </a:p>
        </p:txBody>
      </p:sp>
      <p:sp>
        <p:nvSpPr>
          <p:cNvPr id="7" name="Marcador de Posição do Número do Diapositivo 6"/>
          <p:cNvSpPr>
            <a:spLocks noGrp="1"/>
          </p:cNvSpPr>
          <p:nvPr>
            <p:ph type="sldNum" sz="quarter" idx="12"/>
          </p:nvPr>
        </p:nvSpPr>
        <p:spPr/>
        <p:txBody>
          <a:bodyPr/>
          <a:lstStyle>
            <a:lvl1pPr>
              <a:defRPr>
                <a:solidFill>
                  <a:schemeClr val="tx1"/>
                </a:solidFill>
              </a:defRPr>
            </a:lvl1pPr>
            <a:extLst/>
          </a:lstStyle>
          <a:p>
            <a:fld id="{A74D8FF6-1EDF-4343-9288-9359EE3131F3}" type="slidenum">
              <a:rPr lang="pt-PT" smtClean="0"/>
              <a:pPr/>
              <a:t>‹nº›</a:t>
            </a:fld>
            <a:endParaRPr lang="pt-PT"/>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PT" smtClean="0"/>
              <a:t>Clique para editar o estilo</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ctângulo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xão recta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ctângu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xão rect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Marcador de Posição do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PT" smtClean="0"/>
              <a:t>Clique para editar o estilo</a:t>
            </a:r>
            <a:endParaRPr kumimoji="0" lang="en-US"/>
          </a:p>
        </p:txBody>
      </p:sp>
      <p:sp>
        <p:nvSpPr>
          <p:cNvPr id="30" name="Marcador de Posição do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0" name="Marcador de Posição d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BBC306-85C4-4D85-A9D3-4C13F8F25E9F}" type="datetimeFigureOut">
              <a:rPr lang="pt-PT" smtClean="0"/>
              <a:pPr/>
              <a:t>22-04-2012</a:t>
            </a:fld>
            <a:endParaRPr lang="pt-PT"/>
          </a:p>
        </p:txBody>
      </p:sp>
      <p:sp>
        <p:nvSpPr>
          <p:cNvPr id="22" name="Marcador de Posição do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PT"/>
          </a:p>
        </p:txBody>
      </p:sp>
      <p:sp>
        <p:nvSpPr>
          <p:cNvPr id="18" name="Marcador de Posição do Número do Diapositivo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74D8FF6-1EDF-4343-9288-9359EE3131F3}"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Documento_do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0040" y="2483550"/>
            <a:ext cx="7772400" cy="1233482"/>
          </a:xfrm>
        </p:spPr>
        <p:txBody>
          <a:bodyPr>
            <a:normAutofit/>
          </a:bodyPr>
          <a:lstStyle/>
          <a:p>
            <a:pPr algn="ctr"/>
            <a:r>
              <a:rPr lang="pt-PT" sz="5400" dirty="0" smtClean="0"/>
              <a:t>Variações Patrimoniais</a:t>
            </a:r>
            <a:endParaRPr lang="pt-PT" sz="5400" dirty="0"/>
          </a:p>
        </p:txBody>
      </p:sp>
      <p:sp>
        <p:nvSpPr>
          <p:cNvPr id="3" name="Subtítulo 2"/>
          <p:cNvSpPr>
            <a:spLocks noGrp="1"/>
          </p:cNvSpPr>
          <p:nvPr>
            <p:ph type="subTitle" idx="1"/>
          </p:nvPr>
        </p:nvSpPr>
        <p:spPr>
          <a:xfrm>
            <a:off x="323528" y="5973712"/>
            <a:ext cx="8424936" cy="1199704"/>
          </a:xfrm>
        </p:spPr>
        <p:txBody>
          <a:bodyPr>
            <a:normAutofit/>
          </a:bodyPr>
          <a:lstStyle/>
          <a:p>
            <a:pPr algn="ctr"/>
            <a:r>
              <a:rPr lang="pt-PT" sz="2000" b="1" dirty="0" err="1" smtClean="0">
                <a:solidFill>
                  <a:schemeClr val="tx1"/>
                </a:solidFill>
              </a:rPr>
              <a:t>Anna</a:t>
            </a:r>
            <a:r>
              <a:rPr lang="pt-PT" sz="2000" b="1" dirty="0" smtClean="0">
                <a:solidFill>
                  <a:schemeClr val="tx1"/>
                </a:solidFill>
              </a:rPr>
              <a:t> </a:t>
            </a:r>
            <a:r>
              <a:rPr lang="pt-PT" sz="2000" b="1" dirty="0" err="1" smtClean="0">
                <a:solidFill>
                  <a:schemeClr val="tx1"/>
                </a:solidFill>
              </a:rPr>
              <a:t>Kasyan</a:t>
            </a:r>
            <a:r>
              <a:rPr lang="pt-PT" sz="2000" b="1" dirty="0" smtClean="0">
                <a:solidFill>
                  <a:schemeClr val="tx1"/>
                </a:solidFill>
              </a:rPr>
              <a:t> | Carolina Pestana | Cátia Fernandes</a:t>
            </a:r>
          </a:p>
          <a:p>
            <a:pPr algn="ctr"/>
            <a:r>
              <a:rPr lang="pt-PT" sz="2000" b="1" dirty="0" smtClean="0">
                <a:solidFill>
                  <a:schemeClr val="tx1"/>
                </a:solidFill>
              </a:rPr>
              <a:t>Jennifer Henriques | Joana Abreu</a:t>
            </a:r>
          </a:p>
          <a:p>
            <a:pPr algn="ctr"/>
            <a:endParaRPr lang="pt-PT" sz="2000" b="1" dirty="0">
              <a:solidFill>
                <a:schemeClr val="tx1"/>
              </a:solidFill>
            </a:endParaRPr>
          </a:p>
        </p:txBody>
      </p:sp>
      <p:pic>
        <p:nvPicPr>
          <p:cNvPr id="1026" name="Picture 2"/>
          <p:cNvPicPr>
            <a:picLocks noChangeAspect="1" noChangeArrowheads="1"/>
          </p:cNvPicPr>
          <p:nvPr/>
        </p:nvPicPr>
        <p:blipFill>
          <a:blip r:embed="rId2" cstate="print"/>
          <a:srcRect/>
          <a:stretch>
            <a:fillRect/>
          </a:stretch>
        </p:blipFill>
        <p:spPr bwMode="auto">
          <a:xfrm>
            <a:off x="1259632" y="116632"/>
            <a:ext cx="6465750" cy="1540830"/>
          </a:xfrm>
          <a:prstGeom prst="rect">
            <a:avLst/>
          </a:prstGeom>
          <a:noFill/>
          <a:ln w="9525">
            <a:noFill/>
            <a:miter lim="800000"/>
            <a:headEnd/>
            <a:tailEnd/>
          </a:ln>
        </p:spPr>
      </p:pic>
      <p:sp>
        <p:nvSpPr>
          <p:cNvPr id="5" name="Subtítulo 2"/>
          <p:cNvSpPr txBox="1">
            <a:spLocks/>
          </p:cNvSpPr>
          <p:nvPr/>
        </p:nvSpPr>
        <p:spPr>
          <a:xfrm>
            <a:off x="2259360" y="5589240"/>
            <a:ext cx="3968824" cy="648072"/>
          </a:xfrm>
          <a:prstGeom prst="rect">
            <a:avLst/>
          </a:prstGeom>
        </p:spPr>
        <p:txBody>
          <a:bodyPr vert="horz" lIns="45720" rIns="45720">
            <a:normAutofit/>
          </a:bodyPr>
          <a:lstStyle/>
          <a:p>
            <a:pPr marL="0" marR="64008" lvl="0" indent="0" algn="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lang="pt-PT" sz="2000" b="1" dirty="0" smtClean="0">
                <a:solidFill>
                  <a:schemeClr val="tx1">
                    <a:lumMod val="85000"/>
                    <a:lumOff val="15000"/>
                  </a:schemeClr>
                </a:solidFill>
              </a:rPr>
              <a:t>Docente :Margarida Pereira</a:t>
            </a:r>
            <a:endParaRPr kumimoji="0" lang="pt-PT" sz="2000" b="1" i="0" u="none" strike="noStrike" kern="1200" cap="none" spc="0" normalizeH="0" baseline="0" noProof="0" dirty="0">
              <a:ln>
                <a:noFill/>
              </a:ln>
              <a:solidFill>
                <a:schemeClr val="tx1">
                  <a:lumMod val="85000"/>
                  <a:lumOff val="15000"/>
                </a:schemeClr>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Posição de Conteúdo 3"/>
          <p:cNvPicPr>
            <a:picLocks noGrp="1"/>
          </p:cNvPicPr>
          <p:nvPr>
            <p:ph idx="1"/>
          </p:nvPr>
        </p:nvPicPr>
        <p:blipFill>
          <a:blip r:embed="rId2" cstate="print">
            <a:lum contrast="30000"/>
          </a:blip>
          <a:srcRect/>
          <a:stretch>
            <a:fillRect/>
          </a:stretch>
        </p:blipFill>
        <p:spPr bwMode="auto">
          <a:xfrm>
            <a:off x="1370898" y="1700808"/>
            <a:ext cx="6729494" cy="347869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ítulo 2"/>
          <p:cNvSpPr>
            <a:spLocks noGrp="1"/>
          </p:cNvSpPr>
          <p:nvPr>
            <p:ph type="title"/>
          </p:nvPr>
        </p:nvSpPr>
        <p:spPr>
          <a:xfrm>
            <a:off x="457200" y="274638"/>
            <a:ext cx="8229600" cy="1143000"/>
          </a:xfrm>
        </p:spPr>
        <p:txBody>
          <a:bodyPr>
            <a:normAutofit/>
          </a:bodyPr>
          <a:lstStyle/>
          <a:p>
            <a:pPr algn="ctr"/>
            <a:r>
              <a:rPr lang="pt-PT" sz="3000" dirty="0" smtClean="0"/>
              <a:t>Variações Patrimoniais Positivas</a:t>
            </a:r>
            <a:endParaRPr lang="pt-PT" sz="3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pPr algn="ctr"/>
            <a:r>
              <a:rPr lang="pt-PT" sz="3000" dirty="0" smtClean="0"/>
              <a:t>Artigo 21º do CIRC</a:t>
            </a:r>
            <a:endParaRPr lang="pt-PT" sz="3000" dirty="0"/>
          </a:p>
        </p:txBody>
      </p:sp>
      <p:sp>
        <p:nvSpPr>
          <p:cNvPr id="4" name="Marcador de Posição de Conteúdo 2"/>
          <p:cNvSpPr>
            <a:spLocks noGrp="1"/>
          </p:cNvSpPr>
          <p:nvPr>
            <p:ph idx="1"/>
          </p:nvPr>
        </p:nvSpPr>
        <p:spPr>
          <a:xfrm>
            <a:off x="457200" y="1268760"/>
            <a:ext cx="8219256" cy="4738531"/>
          </a:xfrm>
        </p:spPr>
        <p:txBody>
          <a:bodyPr>
            <a:noAutofit/>
          </a:bodyPr>
          <a:lstStyle/>
          <a:p>
            <a:pPr algn="just">
              <a:buNone/>
            </a:pPr>
            <a:r>
              <a:rPr lang="pt-PT" sz="1600" dirty="0" smtClean="0"/>
              <a:t>		São </a:t>
            </a:r>
            <a:r>
              <a:rPr lang="pt-PT" sz="1600" dirty="0"/>
              <a:t>inseridas no valor do lucro </a:t>
            </a:r>
            <a:r>
              <a:rPr lang="pt-PT" sz="1600" dirty="0" smtClean="0"/>
              <a:t>tributável, todas as variações </a:t>
            </a:r>
            <a:r>
              <a:rPr lang="pt-PT" sz="1600" dirty="0"/>
              <a:t>patrimoniais positivas não </a:t>
            </a:r>
            <a:r>
              <a:rPr lang="pt-PT" sz="1600" dirty="0" err="1"/>
              <a:t>reflectidas</a:t>
            </a:r>
            <a:r>
              <a:rPr lang="pt-PT" sz="1600" dirty="0"/>
              <a:t> no resultado líquido do exercício, </a:t>
            </a:r>
            <a:r>
              <a:rPr lang="pt-PT" sz="1600" dirty="0" err="1"/>
              <a:t>excepto</a:t>
            </a:r>
            <a:r>
              <a:rPr lang="pt-PT" sz="1600" dirty="0"/>
              <a:t>:</a:t>
            </a:r>
          </a:p>
          <a:p>
            <a:pPr marL="725488" indent="-363538" algn="just"/>
            <a:r>
              <a:rPr lang="pt-PT" sz="1600" b="1" dirty="0" smtClean="0"/>
              <a:t>Entradas </a:t>
            </a:r>
            <a:r>
              <a:rPr lang="pt-PT" sz="1600" b="1" dirty="0"/>
              <a:t>de capital </a:t>
            </a:r>
            <a:r>
              <a:rPr lang="pt-PT" sz="1600" dirty="0"/>
              <a:t>(conta 51) incluindo os valores referentes aos </a:t>
            </a:r>
            <a:r>
              <a:rPr lang="pt-PT" sz="1600" b="1" dirty="0"/>
              <a:t>prémios de emissão de </a:t>
            </a:r>
            <a:r>
              <a:rPr lang="pt-PT" sz="1600" b="1" dirty="0" err="1"/>
              <a:t>acções</a:t>
            </a:r>
            <a:r>
              <a:rPr lang="pt-PT" sz="1600" dirty="0"/>
              <a:t> (conta 54) e </a:t>
            </a:r>
            <a:r>
              <a:rPr lang="pt-PT" sz="1600" dirty="0" smtClean="0"/>
              <a:t>as </a:t>
            </a:r>
            <a:r>
              <a:rPr lang="pt-PT" sz="1600" b="1" dirty="0" smtClean="0"/>
              <a:t>coberturas de prejuízos</a:t>
            </a:r>
            <a:r>
              <a:rPr lang="pt-PT" sz="1600" dirty="0" smtClean="0"/>
              <a:t>, </a:t>
            </a:r>
            <a:r>
              <a:rPr lang="pt-PT" sz="1600" dirty="0"/>
              <a:t>a qualquer título, feitas pelos titulares do capital, bem como outras variações patrimoniais positivas que decorram de operações sobre capital próprio da entidade emitente, incluindo as que resultem da atribuição de instrumentos financeiros derivados que devem ser reconhecidos como instrumentos de capital próprio</a:t>
            </a:r>
            <a:r>
              <a:rPr lang="pt-PT" sz="1600" dirty="0" smtClean="0"/>
              <a:t>;</a:t>
            </a:r>
            <a:endParaRPr lang="pt-PT" sz="1600" dirty="0"/>
          </a:p>
          <a:p>
            <a:pPr marL="725488" indent="-363538" algn="just"/>
            <a:r>
              <a:rPr lang="pt-PT" sz="1600" b="1" dirty="0" smtClean="0"/>
              <a:t>As </a:t>
            </a:r>
            <a:r>
              <a:rPr lang="pt-PT" sz="1600" b="1" dirty="0"/>
              <a:t>mais-valias potenciais ou latentes</a:t>
            </a:r>
            <a:r>
              <a:rPr lang="pt-PT" sz="1600" dirty="0"/>
              <a:t>, ainda que expressas na contabilidade, </a:t>
            </a:r>
            <a:r>
              <a:rPr lang="pt-PT" sz="1600" dirty="0" err="1"/>
              <a:t>incluíndo</a:t>
            </a:r>
            <a:r>
              <a:rPr lang="pt-PT" sz="1600" dirty="0"/>
              <a:t> </a:t>
            </a:r>
            <a:r>
              <a:rPr lang="pt-PT" sz="1600" b="1" dirty="0"/>
              <a:t>as reservas de reavaliação </a:t>
            </a:r>
            <a:r>
              <a:rPr lang="pt-PT" sz="1600" dirty="0"/>
              <a:t>( conta 56)  ao abrigo de legislação de carácter fiscal;</a:t>
            </a:r>
          </a:p>
          <a:p>
            <a:pPr marL="725488" indent="-363538" algn="just"/>
            <a:r>
              <a:rPr lang="pt-PT" sz="1600" b="1" dirty="0" smtClean="0"/>
              <a:t>As </a:t>
            </a:r>
            <a:r>
              <a:rPr lang="pt-PT" sz="1600" b="1" dirty="0"/>
              <a:t>contribuições</a:t>
            </a:r>
            <a:r>
              <a:rPr lang="pt-PT" sz="1600" dirty="0"/>
              <a:t>, incluindo a participação nas perdas, do associado ao associante, no âmbito da associação em participação e da associação à </a:t>
            </a:r>
            <a:r>
              <a:rPr lang="pt-PT" sz="1600" dirty="0" smtClean="0"/>
              <a:t>quota;</a:t>
            </a:r>
          </a:p>
          <a:p>
            <a:pPr marL="725488" indent="-363538" algn="just"/>
            <a:r>
              <a:rPr lang="pt-PT" sz="1600" dirty="0" smtClean="0"/>
              <a:t>As </a:t>
            </a:r>
            <a:r>
              <a:rPr lang="pt-PT" sz="1600" dirty="0"/>
              <a:t>relativas a </a:t>
            </a:r>
            <a:r>
              <a:rPr lang="pt-PT" sz="1600" b="1" dirty="0"/>
              <a:t>impostos sobre o rendimento</a:t>
            </a:r>
            <a:r>
              <a:rPr lang="pt-PT" sz="1600" b="1" dirty="0" smtClean="0"/>
              <a:t> </a:t>
            </a:r>
          </a:p>
          <a:p>
            <a:pPr algn="just"/>
            <a:endParaRPr lang="pt-PT" sz="1600" dirty="0"/>
          </a:p>
          <a:p>
            <a:pPr algn="just">
              <a:buNone/>
            </a:pPr>
            <a:r>
              <a:rPr lang="pt-PT" sz="16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e Conteúdo 1"/>
          <p:cNvSpPr>
            <a:spLocks noGrp="1"/>
          </p:cNvSpPr>
          <p:nvPr>
            <p:ph idx="1"/>
          </p:nvPr>
        </p:nvSpPr>
        <p:spPr>
          <a:xfrm>
            <a:off x="457200" y="1985384"/>
            <a:ext cx="8229600" cy="3531848"/>
          </a:xfrm>
        </p:spPr>
        <p:txBody>
          <a:bodyPr>
            <a:normAutofit/>
          </a:bodyPr>
          <a:lstStyle/>
          <a:p>
            <a:pPr lvl="0">
              <a:lnSpc>
                <a:spcPct val="150000"/>
              </a:lnSpc>
            </a:pPr>
            <a:r>
              <a:rPr lang="pt-PT" sz="2000" dirty="0" smtClean="0"/>
              <a:t>Venda de quotas próprias;</a:t>
            </a:r>
          </a:p>
          <a:p>
            <a:pPr lvl="0">
              <a:lnSpc>
                <a:spcPct val="150000"/>
              </a:lnSpc>
            </a:pPr>
            <a:r>
              <a:rPr lang="pt-PT" sz="2000" dirty="0" smtClean="0"/>
              <a:t>Subsídios recebidos, não destinados a investimentos amortizáveis nem à exploração (conta 575);</a:t>
            </a:r>
          </a:p>
          <a:p>
            <a:pPr lvl="0">
              <a:lnSpc>
                <a:spcPct val="150000"/>
              </a:lnSpc>
            </a:pPr>
            <a:r>
              <a:rPr lang="pt-PT" sz="2000" dirty="0" smtClean="0"/>
              <a:t>Doações que a empresa seja beneficiária (conta 576);</a:t>
            </a:r>
          </a:p>
          <a:p>
            <a:pPr lvl="0">
              <a:lnSpc>
                <a:spcPct val="150000"/>
              </a:lnSpc>
            </a:pPr>
            <a:r>
              <a:rPr lang="pt-PT" sz="2000" dirty="0" smtClean="0"/>
              <a:t>Qualquer registo </a:t>
            </a:r>
            <a:r>
              <a:rPr lang="pt-PT" sz="2000" dirty="0" err="1" smtClean="0"/>
              <a:t>efectuado</a:t>
            </a:r>
            <a:r>
              <a:rPr lang="pt-PT" sz="2000" dirty="0" smtClean="0"/>
              <a:t> na conta de Resultados Transitados desde que oriundo de proveitos.</a:t>
            </a:r>
          </a:p>
          <a:p>
            <a:pPr>
              <a:lnSpc>
                <a:spcPct val="150000"/>
              </a:lnSpc>
            </a:pPr>
            <a:endParaRPr lang="pt-PT" sz="2000" dirty="0"/>
          </a:p>
        </p:txBody>
      </p:sp>
      <p:sp>
        <p:nvSpPr>
          <p:cNvPr id="3" name="Título 2"/>
          <p:cNvSpPr>
            <a:spLocks noGrp="1"/>
          </p:cNvSpPr>
          <p:nvPr>
            <p:ph type="title"/>
          </p:nvPr>
        </p:nvSpPr>
        <p:spPr>
          <a:xfrm>
            <a:off x="457200" y="274638"/>
            <a:ext cx="8229600" cy="1426170"/>
          </a:xfrm>
        </p:spPr>
        <p:txBody>
          <a:bodyPr>
            <a:normAutofit fontScale="90000"/>
          </a:bodyPr>
          <a:lstStyle/>
          <a:p>
            <a:pPr algn="ctr"/>
            <a:r>
              <a:rPr lang="pt-PT" sz="3000" dirty="0" smtClean="0"/>
              <a:t>Variações Patrimoniais Positivas</a:t>
            </a:r>
            <a:br>
              <a:rPr lang="pt-PT" sz="3000" dirty="0" smtClean="0"/>
            </a:br>
            <a:r>
              <a:rPr lang="pt-PT" sz="3000" dirty="0" smtClean="0"/>
              <a:t/>
            </a:r>
            <a:br>
              <a:rPr lang="pt-PT" sz="3000" dirty="0" smtClean="0"/>
            </a:br>
            <a:r>
              <a:rPr lang="pt-PT" sz="3000" dirty="0" smtClean="0"/>
              <a:t>Exemplos</a:t>
            </a:r>
            <a:endParaRPr lang="pt-PT" sz="3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e Conteúdo 1"/>
          <p:cNvSpPr>
            <a:spLocks noGrp="1"/>
          </p:cNvSpPr>
          <p:nvPr>
            <p:ph idx="1"/>
          </p:nvPr>
        </p:nvSpPr>
        <p:spPr>
          <a:xfrm>
            <a:off x="467544" y="1844824"/>
            <a:ext cx="8229600" cy="3243816"/>
          </a:xfrm>
        </p:spPr>
        <p:txBody>
          <a:bodyPr>
            <a:normAutofit/>
          </a:bodyPr>
          <a:lstStyle/>
          <a:p>
            <a:pPr algn="just">
              <a:lnSpc>
                <a:spcPct val="150000"/>
              </a:lnSpc>
            </a:pPr>
            <a:r>
              <a:rPr lang="pt-PT" sz="2000" dirty="0" smtClean="0"/>
              <a:t> Para efeitos da determinação do lucro tributável, considera-se como valor de aquisição dos incrementos patrimoniais obtidos a título gratuito o seu valor de  mercado, não podendo ser inferior ao que resultar da aplicação das regras de determinação do valor tributável previstas no Código do Imposto do Selo. </a:t>
            </a:r>
            <a:endParaRPr lang="pt-PT" sz="2000" dirty="0"/>
          </a:p>
        </p:txBody>
      </p:sp>
      <p:sp>
        <p:nvSpPr>
          <p:cNvPr id="3" name="Título 2"/>
          <p:cNvSpPr>
            <a:spLocks noGrp="1"/>
          </p:cNvSpPr>
          <p:nvPr>
            <p:ph type="title"/>
          </p:nvPr>
        </p:nvSpPr>
        <p:spPr/>
        <p:txBody>
          <a:bodyPr>
            <a:normAutofit fontScale="90000"/>
          </a:bodyPr>
          <a:lstStyle/>
          <a:p>
            <a:pPr algn="ctr"/>
            <a:r>
              <a:rPr lang="pt-PT" sz="3000" dirty="0" smtClean="0"/>
              <a:t>Doações de que a empresa seja beneficiária:</a:t>
            </a:r>
            <a:br>
              <a:rPr lang="pt-PT" sz="3000" dirty="0" smtClean="0"/>
            </a:br>
            <a:r>
              <a:rPr lang="pt-PT" sz="3000" dirty="0" smtClean="0">
                <a:solidFill>
                  <a:schemeClr val="tx1">
                    <a:lumMod val="85000"/>
                    <a:lumOff val="15000"/>
                  </a:schemeClr>
                </a:solidFill>
              </a:rPr>
              <a:t>nº2,artº21ºCIRC</a:t>
            </a:r>
            <a:endParaRPr lang="pt-PT" sz="3000" dirty="0">
              <a:solidFill>
                <a:schemeClr val="tx1">
                  <a:lumMod val="85000"/>
                  <a:lumOff val="1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pPr algn="ctr"/>
            <a:r>
              <a:rPr lang="pt-PT" sz="3000" u="sng" dirty="0" smtClean="0"/>
              <a:t>S</a:t>
            </a:r>
            <a:r>
              <a:rPr lang="pt-PT" sz="3000" dirty="0" smtClean="0"/>
              <a:t>ubsídios  do Governo não reembolsáveis:</a:t>
            </a:r>
            <a:br>
              <a:rPr lang="pt-PT" sz="3000" dirty="0" smtClean="0"/>
            </a:br>
            <a:r>
              <a:rPr lang="pt-PT" sz="3000" dirty="0" smtClean="0">
                <a:solidFill>
                  <a:schemeClr val="tx1">
                    <a:lumMod val="85000"/>
                    <a:lumOff val="15000"/>
                  </a:schemeClr>
                </a:solidFill>
              </a:rPr>
              <a:t>Artº22º CIRC</a:t>
            </a:r>
            <a:endParaRPr lang="pt-PT" sz="3000" dirty="0">
              <a:solidFill>
                <a:schemeClr val="tx1">
                  <a:lumMod val="85000"/>
                  <a:lumOff val="15000"/>
                </a:schemeClr>
              </a:solidFill>
            </a:endParaRPr>
          </a:p>
        </p:txBody>
      </p:sp>
      <p:sp>
        <p:nvSpPr>
          <p:cNvPr id="4" name="Marcador de Posição de Conteúdo 2"/>
          <p:cNvSpPr>
            <a:spLocks noGrp="1"/>
          </p:cNvSpPr>
          <p:nvPr>
            <p:ph idx="1"/>
          </p:nvPr>
        </p:nvSpPr>
        <p:spPr>
          <a:xfrm>
            <a:off x="457200" y="1700808"/>
            <a:ext cx="8229600" cy="4525963"/>
          </a:xfrm>
        </p:spPr>
        <p:txBody>
          <a:bodyPr>
            <a:normAutofit fontScale="92500"/>
          </a:bodyPr>
          <a:lstStyle/>
          <a:p>
            <a:pPr lvl="0" algn="just">
              <a:lnSpc>
                <a:spcPct val="120000"/>
              </a:lnSpc>
            </a:pPr>
            <a:r>
              <a:rPr lang="pt-PT" sz="2600" dirty="0"/>
              <a:t>Quando o subsídio respeitar a </a:t>
            </a:r>
            <a:r>
              <a:rPr lang="pt-PT" sz="2600" dirty="0" err="1"/>
              <a:t>activos</a:t>
            </a:r>
            <a:r>
              <a:rPr lang="pt-PT" sz="2600" dirty="0"/>
              <a:t> depreciáveis ou </a:t>
            </a:r>
            <a:r>
              <a:rPr lang="pt-PT" sz="2600" dirty="0" smtClean="0"/>
              <a:t>amortizáveis, o </a:t>
            </a:r>
            <a:r>
              <a:rPr lang="pt-PT" sz="2600" dirty="0"/>
              <a:t>subsídio concorre para a formação do lucro tributável na mesma proporção da depreciação ou </a:t>
            </a:r>
            <a:r>
              <a:rPr lang="pt-PT" sz="2600" dirty="0" smtClean="0"/>
              <a:t>amortização.</a:t>
            </a:r>
          </a:p>
          <a:p>
            <a:pPr lvl="0" algn="just">
              <a:lnSpc>
                <a:spcPct val="120000"/>
              </a:lnSpc>
            </a:pPr>
            <a:endParaRPr lang="pt-PT" sz="2600" dirty="0"/>
          </a:p>
          <a:p>
            <a:pPr lvl="0" algn="just">
              <a:lnSpc>
                <a:spcPct val="120000"/>
              </a:lnSpc>
            </a:pPr>
            <a:r>
              <a:rPr lang="pt-PT" sz="2600" dirty="0"/>
              <a:t>No caso particular de </a:t>
            </a:r>
            <a:r>
              <a:rPr lang="pt-PT" sz="2600" dirty="0" err="1"/>
              <a:t>activos</a:t>
            </a:r>
            <a:r>
              <a:rPr lang="pt-PT" sz="2600" dirty="0"/>
              <a:t> fixos tangíveis não depreciáveis e </a:t>
            </a:r>
            <a:r>
              <a:rPr lang="pt-PT" sz="2600" dirty="0" err="1"/>
              <a:t>activos</a:t>
            </a:r>
            <a:r>
              <a:rPr lang="pt-PT" sz="2600" dirty="0"/>
              <a:t> intangíveis, com vida útil indefinida, </a:t>
            </a:r>
            <a:r>
              <a:rPr lang="pt-PT" sz="2600" dirty="0" smtClean="0"/>
              <a:t>o subsídio é tributável em </a:t>
            </a:r>
            <a:r>
              <a:rPr lang="pt-PT" sz="2600" dirty="0" err="1"/>
              <a:t>fracções</a:t>
            </a:r>
            <a:r>
              <a:rPr lang="pt-PT" sz="2600" dirty="0"/>
              <a:t> </a:t>
            </a:r>
            <a:r>
              <a:rPr lang="pt-PT" sz="2600" dirty="0" smtClean="0"/>
              <a:t>iguais.</a:t>
            </a:r>
            <a:endParaRPr lang="pt-PT" sz="2600" dirty="0"/>
          </a:p>
          <a:p>
            <a:pPr algn="just"/>
            <a:endParaRPr lang="pt-P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683568" y="476672"/>
            <a:ext cx="7920880" cy="1542033"/>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PT" sz="35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Variações Patrimoniais </a:t>
            </a:r>
            <a:r>
              <a:rPr lang="pt-PT" sz="3500" b="1" dirty="0" smtClean="0">
                <a:solidFill>
                  <a:schemeClr val="tx2"/>
                </a:solidFill>
                <a:effectLst>
                  <a:outerShdw blurRad="31750" dist="25400" dir="5400000" algn="tl" rotWithShape="0">
                    <a:srgbClr val="000000">
                      <a:alpha val="25000"/>
                    </a:srgbClr>
                  </a:outerShdw>
                </a:effectLst>
                <a:latin typeface="+mj-lt"/>
                <a:ea typeface="+mj-ea"/>
                <a:cs typeface="+mj-cs"/>
              </a:rPr>
              <a:t>N</a:t>
            </a:r>
            <a:r>
              <a:rPr kumimoji="0" lang="pt-PT" sz="35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egativas</a:t>
            </a:r>
            <a:r>
              <a:rPr kumimoji="0" lang="pt-PT" sz="35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r>
            <a:br>
              <a:rPr kumimoji="0" lang="pt-PT" sz="35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br>
            <a:endParaRPr kumimoji="0" lang="pt-PT" sz="35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5" name="Subtítulo 2"/>
          <p:cNvSpPr txBox="1">
            <a:spLocks/>
          </p:cNvSpPr>
          <p:nvPr/>
        </p:nvSpPr>
        <p:spPr>
          <a:xfrm>
            <a:off x="539552" y="1988840"/>
            <a:ext cx="8064896" cy="1752600"/>
          </a:xfrm>
          <a:prstGeom prst="rect">
            <a:avLst/>
          </a:prstGeom>
        </p:spPr>
        <p:txBody>
          <a:bodyPr vert="horz">
            <a:normAutofit/>
          </a:bodyPr>
          <a:lstStyle/>
          <a:p>
            <a:pPr marL="365760" marR="0" lvl="0" indent="-256032" algn="just" defTabSz="914400" rtl="0" eaLnBrk="1" fontAlgn="auto" latinLnBrk="0" hangingPunct="1">
              <a:lnSpc>
                <a:spcPct val="100000"/>
              </a:lnSpc>
              <a:spcBef>
                <a:spcPts val="400"/>
              </a:spcBef>
              <a:spcAft>
                <a:spcPts val="0"/>
              </a:spcAft>
              <a:buClr>
                <a:schemeClr val="accent1"/>
              </a:buClr>
              <a:buSzPct val="68000"/>
              <a:tabLst/>
              <a:defRPr/>
            </a:pPr>
            <a:r>
              <a:rPr kumimoji="0" lang="pt-PT" sz="2000" b="0" i="0" u="none" strike="noStrike" kern="1200" cap="none" spc="0" normalizeH="0" baseline="0" noProof="0" dirty="0" smtClean="0">
                <a:ln>
                  <a:noFill/>
                </a:ln>
                <a:solidFill>
                  <a:schemeClr val="tx1"/>
                </a:solidFill>
                <a:effectLst/>
                <a:uLnTx/>
                <a:uFillTx/>
                <a:latin typeface="+mn-lt"/>
                <a:ea typeface="+mn-ea"/>
                <a:cs typeface="+mn-cs"/>
              </a:rPr>
              <a:t>		Todas as alterações que diminuem o património de uma empresa, movimentando-se apenas contas da classe 5</a:t>
            </a:r>
            <a:endParaRPr kumimoji="0" lang="pt-PT"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ubtítulo 2"/>
          <p:cNvSpPr txBox="1">
            <a:spLocks/>
          </p:cNvSpPr>
          <p:nvPr/>
        </p:nvSpPr>
        <p:spPr>
          <a:xfrm>
            <a:off x="1547664" y="3861048"/>
            <a:ext cx="6328792" cy="117653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pt-PT" sz="3200" b="0" i="0" u="none" strike="noStrike" kern="1200" cap="none" spc="0" normalizeH="0" baseline="0" noProof="0" dirty="0" smtClean="0">
                <a:ln>
                  <a:noFill/>
                </a:ln>
                <a:solidFill>
                  <a:schemeClr val="tx1">
                    <a:tint val="75000"/>
                  </a:schemeClr>
                </a:solidFill>
                <a:effectLst/>
                <a:uLnTx/>
                <a:uFillTx/>
                <a:latin typeface="+mn-lt"/>
                <a:ea typeface="+mn-ea"/>
                <a:cs typeface="+mn-cs"/>
              </a:rPr>
              <a:t>Não são</a:t>
            </a:r>
            <a:r>
              <a:rPr kumimoji="0" lang="pt-PT" sz="3200" b="0" i="0" u="none" strike="noStrike" kern="1200" cap="none" spc="0" normalizeH="0" noProof="0" dirty="0" smtClean="0">
                <a:ln>
                  <a:noFill/>
                </a:ln>
                <a:solidFill>
                  <a:schemeClr val="tx1">
                    <a:tint val="75000"/>
                  </a:schemeClr>
                </a:solidFill>
                <a:effectLst/>
                <a:uLnTx/>
                <a:uFillTx/>
                <a:latin typeface="+mn-lt"/>
                <a:ea typeface="+mn-ea"/>
                <a:cs typeface="+mn-cs"/>
              </a:rPr>
              <a:t> deduzidas ao resultado do exercício</a:t>
            </a:r>
            <a:endParaRPr kumimoji="0" lang="pt-PT"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7" name="Seta para baixo 6"/>
          <p:cNvSpPr/>
          <p:nvPr/>
        </p:nvSpPr>
        <p:spPr>
          <a:xfrm>
            <a:off x="4283968" y="2924944"/>
            <a:ext cx="576064"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Rectângulo 7"/>
          <p:cNvSpPr/>
          <p:nvPr/>
        </p:nvSpPr>
        <p:spPr>
          <a:xfrm>
            <a:off x="4644008" y="5589240"/>
            <a:ext cx="4139952" cy="923330"/>
          </a:xfrm>
          <a:prstGeom prst="rect">
            <a:avLst/>
          </a:prstGeom>
        </p:spPr>
        <p:txBody>
          <a:bodyPr wrap="square">
            <a:spAutoFit/>
          </a:bodyPr>
          <a:lstStyle/>
          <a:p>
            <a:pPr algn="just"/>
            <a:r>
              <a:rPr lang="pt-PT" dirty="0" smtClean="0"/>
              <a:t>Exemplo: gratificação de balanco atribuída de forma </a:t>
            </a:r>
            <a:r>
              <a:rPr lang="pt-PT" dirty="0" err="1" smtClean="0"/>
              <a:t>excepcional</a:t>
            </a:r>
            <a:r>
              <a:rPr lang="pt-PT" dirty="0" smtClean="0"/>
              <a:t> e não prevista</a:t>
            </a:r>
            <a:endParaRPr lang="pt-P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274638"/>
            <a:ext cx="8229600" cy="1143000"/>
          </a:xfrm>
        </p:spPr>
        <p:txBody>
          <a:bodyPr>
            <a:normAutofit/>
          </a:bodyPr>
          <a:lstStyle/>
          <a:p>
            <a:pPr algn="ctr"/>
            <a:r>
              <a:rPr lang="pt-PT" sz="3600" dirty="0" smtClean="0">
                <a:effectLst>
                  <a:outerShdw blurRad="38100" dist="38100" dir="2700000" algn="tl">
                    <a:srgbClr val="000000">
                      <a:alpha val="43137"/>
                    </a:srgbClr>
                  </a:outerShdw>
                </a:effectLst>
              </a:rPr>
              <a:t>Artigo 24º CIRC</a:t>
            </a:r>
            <a:endParaRPr lang="pt-PT" sz="3600" dirty="0">
              <a:effectLst>
                <a:outerShdw blurRad="38100" dist="38100" dir="2700000" algn="tl">
                  <a:srgbClr val="000000">
                    <a:alpha val="43137"/>
                  </a:srgbClr>
                </a:outerShdw>
              </a:effectLst>
            </a:endParaRPr>
          </a:p>
        </p:txBody>
      </p:sp>
      <p:sp>
        <p:nvSpPr>
          <p:cNvPr id="5" name="Marcador de Posição de Conteúdo 2"/>
          <p:cNvSpPr>
            <a:spLocks noGrp="1"/>
          </p:cNvSpPr>
          <p:nvPr>
            <p:ph idx="1"/>
          </p:nvPr>
        </p:nvSpPr>
        <p:spPr>
          <a:xfrm>
            <a:off x="323528" y="1412776"/>
            <a:ext cx="8424936" cy="4525963"/>
          </a:xfrm>
        </p:spPr>
        <p:txBody>
          <a:bodyPr>
            <a:noAutofit/>
          </a:bodyPr>
          <a:lstStyle/>
          <a:p>
            <a:pPr marL="365125" indent="-365125" algn="just">
              <a:buNone/>
            </a:pPr>
            <a:r>
              <a:rPr lang="pt-PT" sz="1800" dirty="0" smtClean="0"/>
              <a:t>		Concorrem </a:t>
            </a:r>
            <a:r>
              <a:rPr lang="pt-PT" sz="1800" dirty="0"/>
              <a:t>ainda para a formação do lucro tributável as variações patrimoniais negativas não reflectidas no resultado líquido do período de tributação, </a:t>
            </a:r>
            <a:r>
              <a:rPr lang="pt-PT" sz="1800" dirty="0" err="1"/>
              <a:t>excepto</a:t>
            </a:r>
            <a:r>
              <a:rPr lang="pt-PT" sz="1800" dirty="0" smtClean="0"/>
              <a:t>:</a:t>
            </a:r>
          </a:p>
          <a:p>
            <a:pPr marL="365125" indent="-365125" algn="just">
              <a:buNone/>
            </a:pPr>
            <a:r>
              <a:rPr lang="pt-PT" sz="1800" dirty="0" smtClean="0"/>
              <a:t>a) As </a:t>
            </a:r>
            <a:r>
              <a:rPr lang="pt-PT" sz="1800" dirty="0"/>
              <a:t>que consistam em liberalidades ou </a:t>
            </a:r>
            <a:r>
              <a:rPr lang="pt-PT" sz="1800" b="1" dirty="0"/>
              <a:t>não estejam relacionadas com a actividade </a:t>
            </a:r>
            <a:r>
              <a:rPr lang="pt-PT" sz="1800" dirty="0"/>
              <a:t>do contribuinte sujeita a </a:t>
            </a:r>
            <a:r>
              <a:rPr lang="pt-PT" sz="1800" dirty="0" smtClean="0"/>
              <a:t>IRC;</a:t>
            </a:r>
            <a:endParaRPr lang="pt-PT" sz="1800" dirty="0"/>
          </a:p>
          <a:p>
            <a:pPr marL="365125" indent="-365125" algn="just">
              <a:buNone/>
            </a:pPr>
            <a:r>
              <a:rPr lang="pt-PT" sz="1800" dirty="0" smtClean="0"/>
              <a:t>b) As </a:t>
            </a:r>
            <a:r>
              <a:rPr lang="pt-PT" sz="1800" b="1" dirty="0"/>
              <a:t>menos-valias potenciais ou latentes</a:t>
            </a:r>
            <a:r>
              <a:rPr lang="pt-PT" sz="1800" dirty="0"/>
              <a:t>, ainda que expressas na contabilidade</a:t>
            </a:r>
            <a:r>
              <a:rPr lang="pt-PT" sz="1800" dirty="0" smtClean="0"/>
              <a:t>;</a:t>
            </a:r>
          </a:p>
          <a:p>
            <a:pPr marL="365125" indent="-365125" algn="just">
              <a:buNone/>
            </a:pPr>
            <a:r>
              <a:rPr lang="pt-PT" sz="1800" dirty="0" smtClean="0"/>
              <a:t>c) </a:t>
            </a:r>
            <a:r>
              <a:rPr lang="pt-PT" sz="1800" b="1" dirty="0" smtClean="0"/>
              <a:t>As </a:t>
            </a:r>
            <a:r>
              <a:rPr lang="pt-PT" sz="1800" b="1" dirty="0"/>
              <a:t>saídas, em dinheiro ou em espécie, em favor dos titulares do capital, a título de remuneração ou de redução do mesmo</a:t>
            </a:r>
            <a:r>
              <a:rPr lang="pt-PT" sz="1800" dirty="0"/>
              <a:t>, ou de partilha do património, bem como outras variações patrimoniais negativas que decorram de </a:t>
            </a:r>
            <a:r>
              <a:rPr lang="pt-PT" sz="1800" b="1" dirty="0"/>
              <a:t>operações sobre instrumentos de capital próprio da entidade emitente ou da sua reclassificação</a:t>
            </a:r>
            <a:r>
              <a:rPr lang="pt-PT" sz="1800" dirty="0" smtClean="0"/>
              <a:t>;</a:t>
            </a:r>
          </a:p>
          <a:p>
            <a:pPr marL="365125" indent="-365125" algn="just">
              <a:buNone/>
            </a:pPr>
            <a:r>
              <a:rPr lang="pt-PT" sz="1800" dirty="0" smtClean="0"/>
              <a:t>d</a:t>
            </a:r>
            <a:r>
              <a:rPr lang="pt-PT" sz="1800" dirty="0"/>
              <a:t>) As </a:t>
            </a:r>
            <a:r>
              <a:rPr lang="pt-PT" sz="1800" b="1" dirty="0"/>
              <a:t>prestações do associante ao associado</a:t>
            </a:r>
            <a:r>
              <a:rPr lang="pt-PT" sz="1800" dirty="0"/>
              <a:t>, no âmbito da associação em participação</a:t>
            </a:r>
            <a:r>
              <a:rPr lang="pt-PT" sz="1800" dirty="0" smtClean="0"/>
              <a:t>.</a:t>
            </a:r>
          </a:p>
          <a:p>
            <a:pPr marL="365125" indent="-365125" algn="just">
              <a:buNone/>
            </a:pPr>
            <a:r>
              <a:rPr lang="pt-PT" sz="1800" dirty="0" smtClean="0"/>
              <a:t>e</a:t>
            </a:r>
            <a:r>
              <a:rPr lang="pt-PT" sz="1800" dirty="0"/>
              <a:t>) </a:t>
            </a:r>
            <a:r>
              <a:rPr lang="pt-PT" sz="1800" dirty="0" smtClean="0"/>
              <a:t> As </a:t>
            </a:r>
            <a:r>
              <a:rPr lang="pt-PT" sz="1800" dirty="0"/>
              <a:t>relativas a </a:t>
            </a:r>
            <a:r>
              <a:rPr lang="pt-PT" sz="1800" b="1" dirty="0"/>
              <a:t>impostos sobre o rendimento</a:t>
            </a:r>
            <a:r>
              <a:rPr lang="pt-PT" sz="1800" dirty="0"/>
              <a:t>. </a:t>
            </a:r>
          </a:p>
          <a:p>
            <a:pPr algn="just">
              <a:buNone/>
            </a:pPr>
            <a:endParaRPr lang="pt-PT"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67544" y="260648"/>
            <a:ext cx="8229600" cy="1143000"/>
          </a:xfrm>
        </p:spPr>
        <p:txBody>
          <a:bodyPr>
            <a:normAutofit/>
          </a:bodyPr>
          <a:lstStyle/>
          <a:p>
            <a:pPr algn="ctr"/>
            <a:r>
              <a:rPr lang="pt-PT" sz="3600" dirty="0" smtClean="0"/>
              <a:t>Gratificações </a:t>
            </a:r>
            <a:endParaRPr lang="pt-PT" sz="3600" dirty="0"/>
          </a:p>
        </p:txBody>
      </p:sp>
      <p:sp>
        <p:nvSpPr>
          <p:cNvPr id="5" name="Marcador de Posição de Conteúdo 2"/>
          <p:cNvSpPr>
            <a:spLocks noGrp="1"/>
          </p:cNvSpPr>
          <p:nvPr>
            <p:ph idx="1"/>
          </p:nvPr>
        </p:nvSpPr>
        <p:spPr>
          <a:xfrm>
            <a:off x="395536" y="1600200"/>
            <a:ext cx="8229600" cy="4525963"/>
          </a:xfrm>
        </p:spPr>
        <p:txBody>
          <a:bodyPr>
            <a:normAutofit/>
          </a:bodyPr>
          <a:lstStyle/>
          <a:p>
            <a:pPr algn="ctr">
              <a:buNone/>
            </a:pPr>
            <a:r>
              <a:rPr lang="pt-PT" sz="2000" dirty="0" smtClean="0"/>
              <a:t>Alterações no CIRC</a:t>
            </a:r>
          </a:p>
          <a:p>
            <a:pPr algn="ctr">
              <a:buNone/>
            </a:pPr>
            <a:endParaRPr lang="pt-PT" sz="2000" dirty="0" smtClean="0"/>
          </a:p>
          <a:p>
            <a:pPr algn="ctr">
              <a:buNone/>
            </a:pPr>
            <a:r>
              <a:rPr lang="pt-PT" sz="2000" b="1" strike="sngStrike" dirty="0" smtClean="0"/>
              <a:t>POC  </a:t>
            </a:r>
            <a:r>
              <a:rPr lang="pt-PT" sz="2000" b="1" dirty="0" smtClean="0"/>
              <a:t>                                 SNC</a:t>
            </a:r>
          </a:p>
          <a:p>
            <a:pPr>
              <a:buNone/>
            </a:pPr>
            <a:endParaRPr lang="pt-PT" sz="2000" dirty="0" smtClean="0"/>
          </a:p>
          <a:p>
            <a:pPr>
              <a:buNone/>
            </a:pPr>
            <a:endParaRPr lang="pt-PT" sz="2000" dirty="0" smtClean="0"/>
          </a:p>
          <a:p>
            <a:pPr>
              <a:buNone/>
            </a:pPr>
            <a:endParaRPr lang="pt-PT" sz="2000" dirty="0" smtClean="0"/>
          </a:p>
          <a:p>
            <a:pPr algn="ctr">
              <a:buNone/>
            </a:pPr>
            <a:r>
              <a:rPr lang="pt-PT" sz="2000" dirty="0" smtClean="0"/>
              <a:t>Passam a ser consideradas Gastos com o Pessoal</a:t>
            </a:r>
          </a:p>
          <a:p>
            <a:pPr algn="ctr">
              <a:buNone/>
            </a:pPr>
            <a:r>
              <a:rPr lang="pt-PT" sz="2000" u="sng" dirty="0" smtClean="0"/>
              <a:t>Artigo 23º do CIRC n1 alínea d)</a:t>
            </a:r>
          </a:p>
        </p:txBody>
      </p:sp>
      <p:sp>
        <p:nvSpPr>
          <p:cNvPr id="9" name="Seta para a direita 8"/>
          <p:cNvSpPr/>
          <p:nvPr/>
        </p:nvSpPr>
        <p:spPr>
          <a:xfrm>
            <a:off x="3851920" y="2420888"/>
            <a:ext cx="144016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57200" y="274638"/>
            <a:ext cx="8229600" cy="1498178"/>
          </a:xfrm>
        </p:spPr>
        <p:txBody>
          <a:bodyPr>
            <a:normAutofit/>
          </a:bodyPr>
          <a:lstStyle/>
          <a:p>
            <a:r>
              <a:rPr lang="pt-PT" dirty="0" smtClean="0"/>
              <a:t>Exercícios:</a:t>
            </a:r>
            <a:endParaRPr lang="pt-PT" dirty="0"/>
          </a:p>
        </p:txBody>
      </p:sp>
      <p:sp>
        <p:nvSpPr>
          <p:cNvPr id="8" name="Rectângulo 7"/>
          <p:cNvSpPr/>
          <p:nvPr/>
        </p:nvSpPr>
        <p:spPr>
          <a:xfrm>
            <a:off x="467544" y="1628800"/>
            <a:ext cx="8136904" cy="2923877"/>
          </a:xfrm>
          <a:prstGeom prst="rect">
            <a:avLst/>
          </a:prstGeom>
        </p:spPr>
        <p:txBody>
          <a:bodyPr wrap="square">
            <a:spAutoFit/>
          </a:bodyPr>
          <a:lstStyle/>
          <a:p>
            <a:pPr algn="just"/>
            <a:r>
              <a:rPr lang="pt-PT" b="1" dirty="0" smtClean="0"/>
              <a:t>A empresa ABC, Lda., é uma sociedade por quotas com sede no Porto, que se decida ao sector do calçado.</a:t>
            </a:r>
          </a:p>
          <a:p>
            <a:pPr algn="just"/>
            <a:r>
              <a:rPr lang="pt-PT" b="1" dirty="0" smtClean="0"/>
              <a:t/>
            </a:r>
            <a:br>
              <a:rPr lang="pt-PT" b="1" dirty="0" smtClean="0"/>
            </a:br>
            <a:r>
              <a:rPr lang="pt-PT" b="1" dirty="0" smtClean="0"/>
              <a:t>Tendo por referência o seu balancete do razão em 31/12/2011, que apresenta um resultado líquido de 750.000, sabe-se ainda a seguinte informação:</a:t>
            </a:r>
          </a:p>
          <a:p>
            <a:pPr algn="just"/>
            <a:endParaRPr lang="pt-PT" b="1" dirty="0" smtClean="0"/>
          </a:p>
          <a:p>
            <a:pPr algn="just"/>
            <a:endParaRPr lang="pt-PT" b="1" dirty="0" smtClean="0"/>
          </a:p>
          <a:p>
            <a:pPr algn="just"/>
            <a:r>
              <a:rPr lang="pt-PT" sz="2000" dirty="0" smtClean="0"/>
              <a:t>1 ) Contabilização de um donativo recebido, no valor </a:t>
            </a:r>
            <a:r>
              <a:rPr lang="pt-PT" sz="2000" smtClean="0"/>
              <a:t>de  50.000€.</a:t>
            </a:r>
            <a:endParaRPr lang="pt-PT"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3"/>
          <p:cNvSpPr/>
          <p:nvPr/>
        </p:nvSpPr>
        <p:spPr>
          <a:xfrm>
            <a:off x="539552" y="980728"/>
            <a:ext cx="8136904" cy="3285515"/>
          </a:xfrm>
          <a:prstGeom prst="rect">
            <a:avLst/>
          </a:prstGeom>
        </p:spPr>
        <p:txBody>
          <a:bodyPr wrap="square">
            <a:spAutoFit/>
          </a:bodyPr>
          <a:lstStyle/>
          <a:p>
            <a:pPr algn="just">
              <a:lnSpc>
                <a:spcPct val="150000"/>
              </a:lnSpc>
            </a:pPr>
            <a:r>
              <a:rPr lang="pt-PT" sz="2000" dirty="0" smtClean="0"/>
              <a:t>2 ) Pagamento em Fevereiro de 2012 de gratificações aos trabalhadores por participação nos resultados do exercício de 2011, no valor de 100.000€, aprovados em Assembleia Geral de 30 de Março de 2012. Estas gratificações não foram reconhecidas como gasto do exercício nos termos do disposto na NCFR 28, uma vez que não se encontravam previstos nos critérios de reconhecimento e mensuração.</a:t>
            </a:r>
            <a:endParaRPr lang="pt-PT"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normAutofit/>
          </a:bodyPr>
          <a:lstStyle/>
          <a:p>
            <a:pPr algn="ctr"/>
            <a:r>
              <a:rPr lang="pt-PT" sz="3000" dirty="0" smtClean="0"/>
              <a:t>Variações Patrimoniais</a:t>
            </a:r>
            <a:endParaRPr lang="pt-PT" sz="3000" dirty="0"/>
          </a:p>
        </p:txBody>
      </p:sp>
      <p:sp>
        <p:nvSpPr>
          <p:cNvPr id="3" name="Content Placeholder 2"/>
          <p:cNvSpPr>
            <a:spLocks noGrp="1"/>
          </p:cNvSpPr>
          <p:nvPr>
            <p:ph idx="1"/>
          </p:nvPr>
        </p:nvSpPr>
        <p:spPr>
          <a:xfrm>
            <a:off x="467544" y="2564904"/>
            <a:ext cx="8229600" cy="723536"/>
          </a:xfrm>
        </p:spPr>
        <p:txBody>
          <a:bodyPr>
            <a:noAutofit/>
          </a:bodyPr>
          <a:lstStyle/>
          <a:p>
            <a:pPr marL="0" indent="0" algn="just"/>
            <a:r>
              <a:rPr lang="pt-PT" sz="2400" dirty="0" smtClean="0"/>
              <a:t> Factos </a:t>
            </a:r>
            <a:r>
              <a:rPr lang="pt-PT" sz="2400" dirty="0"/>
              <a:t>que implicam alterações na composição e/ou no valor do património (capital próprio ou situação líquida</a:t>
            </a:r>
            <a:r>
              <a:rPr lang="pt-PT" sz="2400" dirty="0" smtClean="0"/>
              <a:t>)</a:t>
            </a:r>
            <a:endParaRPr lang="en-US" sz="2400" dirty="0"/>
          </a:p>
        </p:txBody>
      </p:sp>
    </p:spTree>
    <p:extLst>
      <p:ext uri="{BB962C8B-B14F-4D97-AF65-F5344CB8AC3E}">
        <p14:creationId xmlns:p14="http://schemas.microsoft.com/office/powerpoint/2010/main" xmlns="" val="748555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e Conteúdo 1"/>
          <p:cNvSpPr>
            <a:spLocks noGrp="1"/>
          </p:cNvSpPr>
          <p:nvPr>
            <p:ph idx="1"/>
          </p:nvPr>
        </p:nvSpPr>
        <p:spPr>
          <a:xfrm>
            <a:off x="457200" y="1124744"/>
            <a:ext cx="8229600" cy="4525963"/>
          </a:xfrm>
        </p:spPr>
        <p:txBody>
          <a:bodyPr/>
          <a:lstStyle/>
          <a:p>
            <a:pPr algn="just">
              <a:lnSpc>
                <a:spcPct val="150000"/>
              </a:lnSpc>
              <a:buNone/>
            </a:pPr>
            <a:r>
              <a:rPr lang="pt-PT" sz="2000" dirty="0" smtClean="0"/>
              <a:t>	3) A Empresa procedeu, em 2011, ao aumento do Capital Social em 250.000€ tendo sido 175.000€ através de incorporação de Reservas de Reavaliação e 75.000€ por entrada em dinheiro dos </a:t>
            </a:r>
            <a:r>
              <a:rPr lang="pt-PT" sz="2000" dirty="0" err="1" smtClean="0"/>
              <a:t>accionistas</a:t>
            </a:r>
            <a:r>
              <a:rPr lang="pt-PT" sz="2000" dirty="0" smtClean="0"/>
              <a:t>.</a:t>
            </a:r>
          </a:p>
          <a:p>
            <a:pPr algn="just">
              <a:lnSpc>
                <a:spcPct val="150000"/>
              </a:lnSpc>
              <a:buNone/>
            </a:pPr>
            <a:endParaRPr lang="pt-P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e Conteúdo 1"/>
          <p:cNvSpPr>
            <a:spLocks noGrp="1"/>
          </p:cNvSpPr>
          <p:nvPr>
            <p:ph idx="1"/>
          </p:nvPr>
        </p:nvSpPr>
        <p:spPr>
          <a:xfrm>
            <a:off x="457200" y="764704"/>
            <a:ext cx="8229600" cy="4525963"/>
          </a:xfrm>
        </p:spPr>
        <p:txBody>
          <a:bodyPr>
            <a:normAutofit/>
          </a:bodyPr>
          <a:lstStyle/>
          <a:p>
            <a:pPr algn="just">
              <a:lnSpc>
                <a:spcPct val="150000"/>
              </a:lnSpc>
              <a:buNone/>
            </a:pPr>
            <a:r>
              <a:rPr lang="pt-PT" sz="2000" dirty="0" smtClean="0"/>
              <a:t>   4) A empresa reconheceu na rubrica de resultados transitados o valor de 200.000€ relativos a uma indemnização que teve de pagar a um colaborador, cuja decisão judicial apenas foi conhecida no decurso de 2011, mas o despedimento respeita ao ano de 2008.</a:t>
            </a:r>
            <a:endParaRPr lang="pt-PT"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e Conteúdo 1"/>
          <p:cNvSpPr>
            <a:spLocks noGrp="1"/>
          </p:cNvSpPr>
          <p:nvPr>
            <p:ph idx="1"/>
          </p:nvPr>
        </p:nvSpPr>
        <p:spPr>
          <a:xfrm>
            <a:off x="457200" y="1052736"/>
            <a:ext cx="8229600" cy="1587631"/>
          </a:xfrm>
        </p:spPr>
        <p:txBody>
          <a:bodyPr>
            <a:normAutofit/>
          </a:bodyPr>
          <a:lstStyle/>
          <a:p>
            <a:pPr algn="just">
              <a:lnSpc>
                <a:spcPct val="150000"/>
              </a:lnSpc>
              <a:buNone/>
            </a:pPr>
            <a:r>
              <a:rPr lang="pt-PT" sz="2000" dirty="0" smtClean="0"/>
              <a:t>   5) Reconheceu igualmente em resultados transitados um gasto com uma liquidação adicional de IRC no valor total de 22.400€.</a:t>
            </a:r>
            <a:endParaRPr lang="pt-PT"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685800" y="735143"/>
            <a:ext cx="7772400" cy="1829761"/>
          </a:xfrm>
        </p:spPr>
        <p:txBody>
          <a:bodyPr>
            <a:normAutofit/>
          </a:bodyPr>
          <a:lstStyle/>
          <a:p>
            <a:pPr algn="ctr"/>
            <a:r>
              <a:rPr lang="pt-PT" sz="4000" dirty="0" smtClean="0"/>
              <a:t>23 de Abril de 2012</a:t>
            </a:r>
            <a:endParaRPr lang="pt-PT" sz="4000" dirty="0"/>
          </a:p>
        </p:txBody>
      </p:sp>
      <p:sp>
        <p:nvSpPr>
          <p:cNvPr id="5" name="Subtítulo 4"/>
          <p:cNvSpPr>
            <a:spLocks noGrp="1"/>
          </p:cNvSpPr>
          <p:nvPr>
            <p:ph type="subTitle" idx="1"/>
          </p:nvPr>
        </p:nvSpPr>
        <p:spPr>
          <a:xfrm>
            <a:off x="323528" y="2675503"/>
            <a:ext cx="8307030" cy="2121649"/>
          </a:xfrm>
        </p:spPr>
        <p:txBody>
          <a:bodyPr>
            <a:normAutofit fontScale="77500" lnSpcReduction="20000"/>
          </a:bodyPr>
          <a:lstStyle/>
          <a:p>
            <a:pPr algn="ctr">
              <a:lnSpc>
                <a:spcPct val="170000"/>
              </a:lnSpc>
            </a:pPr>
            <a:r>
              <a:rPr lang="pt-PT" dirty="0" err="1" smtClean="0"/>
              <a:t>Anna</a:t>
            </a:r>
            <a:r>
              <a:rPr lang="pt-PT" dirty="0" smtClean="0"/>
              <a:t> </a:t>
            </a:r>
            <a:r>
              <a:rPr lang="pt-PT" dirty="0" err="1" smtClean="0"/>
              <a:t>Kasyan</a:t>
            </a:r>
            <a:r>
              <a:rPr lang="pt-PT" dirty="0" smtClean="0"/>
              <a:t> | Carolina Pestana</a:t>
            </a:r>
          </a:p>
          <a:p>
            <a:pPr algn="ctr">
              <a:lnSpc>
                <a:spcPct val="170000"/>
              </a:lnSpc>
            </a:pPr>
            <a:r>
              <a:rPr lang="pt-PT" dirty="0" smtClean="0"/>
              <a:t>Cátia Fernandes | Jennifer Henriques | Joana Abreu</a:t>
            </a:r>
          </a:p>
          <a:p>
            <a:pPr algn="ctr"/>
            <a:endParaRPr lang="pt-PT" dirty="0" smtClean="0"/>
          </a:p>
          <a:p>
            <a:pPr algn="ctr"/>
            <a:endParaRPr lang="pt-PT" dirty="0" smtClean="0"/>
          </a:p>
          <a:p>
            <a:pPr algn="ctr"/>
            <a:r>
              <a:rPr lang="pt-PT" b="1" dirty="0" smtClean="0"/>
              <a:t>GB1</a:t>
            </a:r>
            <a:endParaRPr lang="pt-PT"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xmlns="" val="3063523088"/>
              </p:ext>
            </p:extLst>
          </p:nvPr>
        </p:nvGraphicFramePr>
        <p:xfrm>
          <a:off x="457201" y="1600200"/>
          <a:ext cx="4330823" cy="4133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Content Placeholder 9"/>
          <p:cNvGraphicFramePr>
            <a:graphicFrameLocks/>
          </p:cNvGraphicFramePr>
          <p:nvPr>
            <p:extLst>
              <p:ext uri="{D42A27DB-BD31-4B8C-83A1-F6EECF244321}">
                <p14:modId xmlns:p14="http://schemas.microsoft.com/office/powerpoint/2010/main" xmlns="" val="2781864640"/>
              </p:ext>
            </p:extLst>
          </p:nvPr>
        </p:nvGraphicFramePr>
        <p:xfrm>
          <a:off x="4577208" y="1628800"/>
          <a:ext cx="4566792" cy="414997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Title 1"/>
          <p:cNvSpPr>
            <a:spLocks noGrp="1"/>
          </p:cNvSpPr>
          <p:nvPr>
            <p:ph type="title"/>
          </p:nvPr>
        </p:nvSpPr>
        <p:spPr>
          <a:xfrm>
            <a:off x="457200" y="485800"/>
            <a:ext cx="8229600" cy="1143000"/>
          </a:xfrm>
        </p:spPr>
        <p:txBody>
          <a:bodyPr>
            <a:normAutofit/>
          </a:bodyPr>
          <a:lstStyle/>
          <a:p>
            <a:pPr algn="ctr"/>
            <a:r>
              <a:rPr lang="pt-PT" sz="3000" dirty="0" smtClean="0"/>
              <a:t>Variações Patrimoniais</a:t>
            </a:r>
            <a:endParaRPr lang="pt-PT" sz="3000" dirty="0"/>
          </a:p>
        </p:txBody>
      </p:sp>
    </p:spTree>
    <p:extLst>
      <p:ext uri="{BB962C8B-B14F-4D97-AF65-F5344CB8AC3E}">
        <p14:creationId xmlns:p14="http://schemas.microsoft.com/office/powerpoint/2010/main" xmlns="" val="2623404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err="1" smtClean="0"/>
              <a:t>Modificativas</a:t>
            </a:r>
            <a:endParaRPr lang="en-US" sz="3000" dirty="0"/>
          </a:p>
        </p:txBody>
      </p:sp>
      <p:sp>
        <p:nvSpPr>
          <p:cNvPr id="3" name="Content Placeholder 2"/>
          <p:cNvSpPr>
            <a:spLocks noGrp="1"/>
          </p:cNvSpPr>
          <p:nvPr>
            <p:ph idx="1"/>
          </p:nvPr>
        </p:nvSpPr>
        <p:spPr>
          <a:xfrm>
            <a:off x="457200" y="1600200"/>
            <a:ext cx="8229600" cy="5257800"/>
          </a:xfrm>
        </p:spPr>
        <p:txBody>
          <a:bodyPr>
            <a:normAutofit/>
          </a:bodyPr>
          <a:lstStyle/>
          <a:p>
            <a:r>
              <a:rPr lang="pt-PT" sz="2400" dirty="0"/>
              <a:t>vendas de mercadorias a prazo</a:t>
            </a:r>
            <a:r>
              <a:rPr lang="pt-PT" sz="2400" dirty="0" smtClean="0">
                <a:effectLst/>
              </a:rPr>
              <a:t> </a:t>
            </a:r>
          </a:p>
          <a:p>
            <a:pPr marL="0" indent="0">
              <a:buNone/>
            </a:pPr>
            <a:endParaRPr lang="pt-PT" sz="2400" dirty="0" smtClean="0">
              <a:effectLst/>
            </a:endParaRPr>
          </a:p>
          <a:p>
            <a:pPr marL="0" indent="0">
              <a:buNone/>
            </a:pPr>
            <a:endParaRPr lang="pt-PT" sz="2400" dirty="0" smtClean="0">
              <a:effectLst/>
            </a:endParaRPr>
          </a:p>
          <a:p>
            <a:pPr marL="0" indent="0">
              <a:buNone/>
            </a:pPr>
            <a:endParaRPr lang="pt-PT" sz="2400" dirty="0" smtClean="0">
              <a:effectLst/>
            </a:endParaRPr>
          </a:p>
          <a:p>
            <a:endParaRPr lang="pt-PT" sz="2400" dirty="0" smtClean="0"/>
          </a:p>
          <a:p>
            <a:endParaRPr lang="pt-PT" sz="2400" dirty="0" smtClean="0"/>
          </a:p>
          <a:p>
            <a:r>
              <a:rPr lang="pt-PT" sz="2400" dirty="0" smtClean="0"/>
              <a:t>subscrição </a:t>
            </a:r>
            <a:r>
              <a:rPr lang="pt-PT" sz="2400" dirty="0"/>
              <a:t>de aumento de capital em numerário</a:t>
            </a:r>
            <a:r>
              <a:rPr lang="pt-PT" sz="2400" dirty="0" smtClean="0">
                <a:effectLst/>
              </a:rPr>
              <a:t> </a:t>
            </a:r>
          </a:p>
          <a:p>
            <a:pPr marL="0" indent="0">
              <a:buNone/>
            </a:pPr>
            <a:endParaRPr lang="pt-PT" sz="2400" dirty="0" smtClean="0">
              <a:effectLst/>
            </a:endParaRPr>
          </a:p>
          <a:p>
            <a:pPr marL="0" indent="0">
              <a:buNone/>
            </a:pPr>
            <a:endParaRPr lang="en-US" sz="2400" dirty="0"/>
          </a:p>
        </p:txBody>
      </p:sp>
      <p:cxnSp>
        <p:nvCxnSpPr>
          <p:cNvPr id="5" name="Straight Connector 4"/>
          <p:cNvCxnSpPr/>
          <p:nvPr/>
        </p:nvCxnSpPr>
        <p:spPr>
          <a:xfrm>
            <a:off x="542885" y="2671331"/>
            <a:ext cx="17145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422400" y="2671331"/>
            <a:ext cx="0" cy="968375"/>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3703637" y="2671331"/>
            <a:ext cx="0" cy="968375"/>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8023225" y="2676649"/>
            <a:ext cx="0" cy="96837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5930900" y="2671331"/>
            <a:ext cx="0" cy="968375"/>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5105400" y="2666566"/>
            <a:ext cx="17145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846387" y="2635848"/>
            <a:ext cx="1714500"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1186378" y="2288227"/>
            <a:ext cx="1095375" cy="369332"/>
          </a:xfrm>
          <a:prstGeom prst="rect">
            <a:avLst/>
          </a:prstGeom>
          <a:noFill/>
        </p:spPr>
        <p:txBody>
          <a:bodyPr wrap="square" rtlCol="0">
            <a:spAutoFit/>
          </a:bodyPr>
          <a:lstStyle/>
          <a:p>
            <a:r>
              <a:rPr lang="en-US" dirty="0" smtClean="0"/>
              <a:t>211</a:t>
            </a:r>
            <a:endParaRPr lang="en-US" dirty="0"/>
          </a:p>
        </p:txBody>
      </p:sp>
      <p:sp>
        <p:nvSpPr>
          <p:cNvPr id="17" name="TextBox 16"/>
          <p:cNvSpPr txBox="1"/>
          <p:nvPr/>
        </p:nvSpPr>
        <p:spPr>
          <a:xfrm>
            <a:off x="3343275" y="2307317"/>
            <a:ext cx="1095375" cy="369332"/>
          </a:xfrm>
          <a:prstGeom prst="rect">
            <a:avLst/>
          </a:prstGeom>
          <a:noFill/>
        </p:spPr>
        <p:txBody>
          <a:bodyPr wrap="square" rtlCol="0">
            <a:spAutoFit/>
          </a:bodyPr>
          <a:lstStyle/>
          <a:p>
            <a:r>
              <a:rPr lang="en-US" dirty="0"/>
              <a:t>7</a:t>
            </a:r>
            <a:r>
              <a:rPr lang="en-US" dirty="0" smtClean="0"/>
              <a:t>11</a:t>
            </a:r>
            <a:endParaRPr lang="en-US" dirty="0"/>
          </a:p>
        </p:txBody>
      </p:sp>
      <p:cxnSp>
        <p:nvCxnSpPr>
          <p:cNvPr id="18" name="Straight Connector 17"/>
          <p:cNvCxnSpPr/>
          <p:nvPr/>
        </p:nvCxnSpPr>
        <p:spPr>
          <a:xfrm>
            <a:off x="7223125" y="2657559"/>
            <a:ext cx="1714500" cy="0"/>
          </a:xfrm>
          <a:prstGeom prst="line">
            <a:avLst/>
          </a:prstGeom>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5724525" y="2243259"/>
            <a:ext cx="1095375" cy="369332"/>
          </a:xfrm>
          <a:prstGeom prst="rect">
            <a:avLst/>
          </a:prstGeom>
          <a:noFill/>
        </p:spPr>
        <p:txBody>
          <a:bodyPr wrap="square" rtlCol="0">
            <a:spAutoFit/>
          </a:bodyPr>
          <a:lstStyle/>
          <a:p>
            <a:r>
              <a:rPr lang="en-US" dirty="0" smtClean="0"/>
              <a:t>611</a:t>
            </a:r>
            <a:endParaRPr lang="en-US" dirty="0"/>
          </a:p>
        </p:txBody>
      </p:sp>
      <p:sp>
        <p:nvSpPr>
          <p:cNvPr id="21" name="TextBox 20"/>
          <p:cNvSpPr txBox="1"/>
          <p:nvPr/>
        </p:nvSpPr>
        <p:spPr>
          <a:xfrm>
            <a:off x="7842250" y="2243259"/>
            <a:ext cx="1095375" cy="369332"/>
          </a:xfrm>
          <a:prstGeom prst="rect">
            <a:avLst/>
          </a:prstGeom>
          <a:noFill/>
        </p:spPr>
        <p:txBody>
          <a:bodyPr wrap="square" rtlCol="0">
            <a:spAutoFit/>
          </a:bodyPr>
          <a:lstStyle/>
          <a:p>
            <a:r>
              <a:rPr lang="en-US" dirty="0" smtClean="0"/>
              <a:t>32</a:t>
            </a:r>
            <a:endParaRPr lang="en-US" dirty="0"/>
          </a:p>
        </p:txBody>
      </p:sp>
      <p:sp>
        <p:nvSpPr>
          <p:cNvPr id="23" name="TextBox 22"/>
          <p:cNvSpPr txBox="1"/>
          <p:nvPr/>
        </p:nvSpPr>
        <p:spPr>
          <a:xfrm>
            <a:off x="327025" y="2740660"/>
            <a:ext cx="1095375" cy="369332"/>
          </a:xfrm>
          <a:prstGeom prst="rect">
            <a:avLst/>
          </a:prstGeom>
          <a:noFill/>
        </p:spPr>
        <p:txBody>
          <a:bodyPr wrap="square" rtlCol="0">
            <a:spAutoFit/>
          </a:bodyPr>
          <a:lstStyle/>
          <a:p>
            <a:r>
              <a:rPr lang="en-US" dirty="0" smtClean="0"/>
              <a:t>        X</a:t>
            </a:r>
            <a:endParaRPr lang="en-US" dirty="0"/>
          </a:p>
        </p:txBody>
      </p:sp>
      <p:sp>
        <p:nvSpPr>
          <p:cNvPr id="24" name="TextBox 23"/>
          <p:cNvSpPr txBox="1"/>
          <p:nvPr/>
        </p:nvSpPr>
        <p:spPr>
          <a:xfrm>
            <a:off x="3751778" y="2772926"/>
            <a:ext cx="1095375" cy="369332"/>
          </a:xfrm>
          <a:prstGeom prst="rect">
            <a:avLst/>
          </a:prstGeom>
          <a:noFill/>
        </p:spPr>
        <p:txBody>
          <a:bodyPr wrap="square" rtlCol="0">
            <a:spAutoFit/>
          </a:bodyPr>
          <a:lstStyle/>
          <a:p>
            <a:r>
              <a:rPr lang="en-US" dirty="0" smtClean="0"/>
              <a:t>      X</a:t>
            </a:r>
            <a:endParaRPr lang="en-US" dirty="0"/>
          </a:p>
        </p:txBody>
      </p:sp>
      <p:sp>
        <p:nvSpPr>
          <p:cNvPr id="25" name="TextBox 24"/>
          <p:cNvSpPr txBox="1"/>
          <p:nvPr/>
        </p:nvSpPr>
        <p:spPr>
          <a:xfrm>
            <a:off x="4930775" y="2772926"/>
            <a:ext cx="1095375" cy="369332"/>
          </a:xfrm>
          <a:prstGeom prst="rect">
            <a:avLst/>
          </a:prstGeom>
          <a:noFill/>
        </p:spPr>
        <p:txBody>
          <a:bodyPr wrap="square" rtlCol="0">
            <a:spAutoFit/>
          </a:bodyPr>
          <a:lstStyle/>
          <a:p>
            <a:r>
              <a:rPr lang="en-US" dirty="0" smtClean="0"/>
              <a:t>        X</a:t>
            </a:r>
            <a:endParaRPr lang="en-US" dirty="0"/>
          </a:p>
        </p:txBody>
      </p:sp>
      <p:sp>
        <p:nvSpPr>
          <p:cNvPr id="26" name="TextBox 25"/>
          <p:cNvSpPr txBox="1"/>
          <p:nvPr/>
        </p:nvSpPr>
        <p:spPr>
          <a:xfrm>
            <a:off x="8139112" y="2841620"/>
            <a:ext cx="1095375" cy="369332"/>
          </a:xfrm>
          <a:prstGeom prst="rect">
            <a:avLst/>
          </a:prstGeom>
          <a:noFill/>
        </p:spPr>
        <p:txBody>
          <a:bodyPr wrap="square" rtlCol="0">
            <a:spAutoFit/>
          </a:bodyPr>
          <a:lstStyle/>
          <a:p>
            <a:r>
              <a:rPr lang="en-US" dirty="0" smtClean="0"/>
              <a:t>     X</a:t>
            </a:r>
            <a:endParaRPr lang="en-US" dirty="0"/>
          </a:p>
        </p:txBody>
      </p:sp>
      <p:cxnSp>
        <p:nvCxnSpPr>
          <p:cNvPr id="27" name="Straight Connector 26"/>
          <p:cNvCxnSpPr/>
          <p:nvPr/>
        </p:nvCxnSpPr>
        <p:spPr>
          <a:xfrm>
            <a:off x="4981228" y="5022468"/>
            <a:ext cx="17145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677726" y="5022468"/>
            <a:ext cx="17145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569941" y="5022468"/>
            <a:ext cx="0" cy="968375"/>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5838478" y="5022468"/>
            <a:ext cx="0" cy="968375"/>
          </a:xfrm>
          <a:prstGeom prst="line">
            <a:avLst/>
          </a:prstGeom>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296851" y="4658414"/>
            <a:ext cx="1095375" cy="369332"/>
          </a:xfrm>
          <a:prstGeom prst="rect">
            <a:avLst/>
          </a:prstGeom>
          <a:noFill/>
        </p:spPr>
        <p:txBody>
          <a:bodyPr wrap="square" rtlCol="0">
            <a:spAutoFit/>
          </a:bodyPr>
          <a:lstStyle/>
          <a:p>
            <a:r>
              <a:rPr lang="en-US" dirty="0" smtClean="0"/>
              <a:t>261</a:t>
            </a:r>
            <a:endParaRPr lang="en-US" dirty="0"/>
          </a:p>
        </p:txBody>
      </p:sp>
      <p:sp>
        <p:nvSpPr>
          <p:cNvPr id="32" name="TextBox 31"/>
          <p:cNvSpPr txBox="1"/>
          <p:nvPr/>
        </p:nvSpPr>
        <p:spPr>
          <a:xfrm>
            <a:off x="5600353" y="4653136"/>
            <a:ext cx="1095375" cy="369332"/>
          </a:xfrm>
          <a:prstGeom prst="rect">
            <a:avLst/>
          </a:prstGeom>
          <a:noFill/>
        </p:spPr>
        <p:txBody>
          <a:bodyPr wrap="square" rtlCol="0">
            <a:spAutoFit/>
          </a:bodyPr>
          <a:lstStyle/>
          <a:p>
            <a:r>
              <a:rPr lang="en-US" dirty="0"/>
              <a:t>5</a:t>
            </a:r>
            <a:r>
              <a:rPr lang="en-US" dirty="0" smtClean="0"/>
              <a:t>1</a:t>
            </a:r>
            <a:endParaRPr lang="en-US" dirty="0"/>
          </a:p>
        </p:txBody>
      </p:sp>
      <p:sp>
        <p:nvSpPr>
          <p:cNvPr id="33" name="TextBox 32"/>
          <p:cNvSpPr txBox="1"/>
          <p:nvPr/>
        </p:nvSpPr>
        <p:spPr>
          <a:xfrm>
            <a:off x="2506276" y="5161532"/>
            <a:ext cx="1095375" cy="369332"/>
          </a:xfrm>
          <a:prstGeom prst="rect">
            <a:avLst/>
          </a:prstGeom>
          <a:noFill/>
        </p:spPr>
        <p:txBody>
          <a:bodyPr wrap="square" rtlCol="0">
            <a:spAutoFit/>
          </a:bodyPr>
          <a:lstStyle/>
          <a:p>
            <a:r>
              <a:rPr lang="en-US" dirty="0" smtClean="0"/>
              <a:t>        X</a:t>
            </a:r>
            <a:endParaRPr lang="en-US" dirty="0"/>
          </a:p>
        </p:txBody>
      </p:sp>
      <p:sp>
        <p:nvSpPr>
          <p:cNvPr id="34" name="TextBox 33"/>
          <p:cNvSpPr txBox="1"/>
          <p:nvPr/>
        </p:nvSpPr>
        <p:spPr>
          <a:xfrm>
            <a:off x="5636865" y="5161532"/>
            <a:ext cx="1095375" cy="369332"/>
          </a:xfrm>
          <a:prstGeom prst="rect">
            <a:avLst/>
          </a:prstGeom>
          <a:noFill/>
        </p:spPr>
        <p:txBody>
          <a:bodyPr wrap="square" rtlCol="0">
            <a:spAutoFit/>
          </a:bodyPr>
          <a:lstStyle/>
          <a:p>
            <a:r>
              <a:rPr lang="en-US" dirty="0" smtClean="0"/>
              <a:t>        X</a:t>
            </a:r>
            <a:endParaRPr lang="en-US" dirty="0"/>
          </a:p>
        </p:txBody>
      </p:sp>
    </p:spTree>
    <p:extLst>
      <p:ext uri="{BB962C8B-B14F-4D97-AF65-F5344CB8AC3E}">
        <p14:creationId xmlns:p14="http://schemas.microsoft.com/office/powerpoint/2010/main" xmlns="" val="1188221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smtClean="0"/>
              <a:t>Permutativas</a:t>
            </a:r>
            <a:endParaRPr lang="en-US" sz="3000" dirty="0"/>
          </a:p>
        </p:txBody>
      </p:sp>
      <p:sp>
        <p:nvSpPr>
          <p:cNvPr id="3" name="Content Placeholder 2"/>
          <p:cNvSpPr>
            <a:spLocks noGrp="1"/>
          </p:cNvSpPr>
          <p:nvPr>
            <p:ph idx="1"/>
          </p:nvPr>
        </p:nvSpPr>
        <p:spPr/>
        <p:txBody>
          <a:bodyPr>
            <a:normAutofit/>
          </a:bodyPr>
          <a:lstStyle/>
          <a:p>
            <a:r>
              <a:rPr lang="pt-PT" sz="2400" dirty="0"/>
              <a:t>depósito </a:t>
            </a:r>
            <a:r>
              <a:rPr lang="pt-PT" sz="2400" dirty="0" smtClean="0"/>
              <a:t>bancário</a:t>
            </a:r>
          </a:p>
          <a:p>
            <a:endParaRPr lang="pt-PT" sz="2400" dirty="0"/>
          </a:p>
          <a:p>
            <a:endParaRPr lang="pt-PT" sz="2400" dirty="0" smtClean="0"/>
          </a:p>
          <a:p>
            <a:endParaRPr lang="pt-PT" sz="2400" dirty="0" smtClean="0"/>
          </a:p>
          <a:p>
            <a:endParaRPr lang="pt-PT" sz="2400" dirty="0" smtClean="0"/>
          </a:p>
          <a:p>
            <a:endParaRPr lang="pt-PT" sz="2400" dirty="0" smtClean="0"/>
          </a:p>
          <a:p>
            <a:r>
              <a:rPr lang="pt-PT" sz="2400" dirty="0" smtClean="0"/>
              <a:t>pagamento </a:t>
            </a:r>
            <a:r>
              <a:rPr lang="pt-PT" sz="2400" dirty="0"/>
              <a:t>a fornecedores</a:t>
            </a:r>
            <a:r>
              <a:rPr lang="pt-PT" sz="2400" dirty="0" smtClean="0">
                <a:effectLst/>
              </a:rPr>
              <a:t> </a:t>
            </a:r>
            <a:endParaRPr lang="en-US" sz="2400" dirty="0"/>
          </a:p>
        </p:txBody>
      </p:sp>
      <p:cxnSp>
        <p:nvCxnSpPr>
          <p:cNvPr id="4" name="Straight Connector 3"/>
          <p:cNvCxnSpPr/>
          <p:nvPr/>
        </p:nvCxnSpPr>
        <p:spPr>
          <a:xfrm>
            <a:off x="2347744" y="2509571"/>
            <a:ext cx="17145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4994106" y="2509571"/>
            <a:ext cx="17145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4873724" y="5232424"/>
            <a:ext cx="17145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2301974" y="5232424"/>
            <a:ext cx="17145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095457" y="2509571"/>
            <a:ext cx="0" cy="968375"/>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776744" y="2509571"/>
            <a:ext cx="0" cy="968375"/>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040162" y="5232424"/>
            <a:ext cx="0" cy="968375"/>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5730974" y="5268937"/>
            <a:ext cx="0" cy="968375"/>
          </a:xfrm>
          <a:prstGeom prst="line">
            <a:avLst/>
          </a:prstGeom>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5613231" y="2132856"/>
            <a:ext cx="1095375" cy="369332"/>
          </a:xfrm>
          <a:prstGeom prst="rect">
            <a:avLst/>
          </a:prstGeom>
          <a:noFill/>
        </p:spPr>
        <p:txBody>
          <a:bodyPr wrap="square" rtlCol="0">
            <a:spAutoFit/>
          </a:bodyPr>
          <a:lstStyle/>
          <a:p>
            <a:r>
              <a:rPr lang="en-US" dirty="0" smtClean="0"/>
              <a:t>11</a:t>
            </a:r>
            <a:endParaRPr lang="en-US" dirty="0"/>
          </a:p>
        </p:txBody>
      </p:sp>
      <p:sp>
        <p:nvSpPr>
          <p:cNvPr id="18" name="TextBox 17"/>
          <p:cNvSpPr txBox="1"/>
          <p:nvPr/>
        </p:nvSpPr>
        <p:spPr>
          <a:xfrm>
            <a:off x="2833111" y="4852535"/>
            <a:ext cx="1095375" cy="369332"/>
          </a:xfrm>
          <a:prstGeom prst="rect">
            <a:avLst/>
          </a:prstGeom>
          <a:noFill/>
        </p:spPr>
        <p:txBody>
          <a:bodyPr wrap="square" rtlCol="0">
            <a:spAutoFit/>
          </a:bodyPr>
          <a:lstStyle/>
          <a:p>
            <a:r>
              <a:rPr lang="en-US" dirty="0" smtClean="0"/>
              <a:t>11/12</a:t>
            </a:r>
            <a:endParaRPr lang="en-US" dirty="0"/>
          </a:p>
        </p:txBody>
      </p:sp>
      <p:sp>
        <p:nvSpPr>
          <p:cNvPr id="19" name="TextBox 18"/>
          <p:cNvSpPr txBox="1"/>
          <p:nvPr/>
        </p:nvSpPr>
        <p:spPr>
          <a:xfrm>
            <a:off x="5360411" y="4863092"/>
            <a:ext cx="1095375" cy="369332"/>
          </a:xfrm>
          <a:prstGeom prst="rect">
            <a:avLst/>
          </a:prstGeom>
          <a:noFill/>
        </p:spPr>
        <p:txBody>
          <a:bodyPr wrap="square" rtlCol="0">
            <a:spAutoFit/>
          </a:bodyPr>
          <a:lstStyle/>
          <a:p>
            <a:r>
              <a:rPr lang="en-US" dirty="0" smtClean="0"/>
              <a:t>221</a:t>
            </a:r>
            <a:endParaRPr lang="en-US" dirty="0"/>
          </a:p>
        </p:txBody>
      </p:sp>
      <p:sp>
        <p:nvSpPr>
          <p:cNvPr id="20" name="TextBox 19"/>
          <p:cNvSpPr txBox="1"/>
          <p:nvPr/>
        </p:nvSpPr>
        <p:spPr>
          <a:xfrm>
            <a:off x="2538244" y="2687370"/>
            <a:ext cx="1095375" cy="369332"/>
          </a:xfrm>
          <a:prstGeom prst="rect">
            <a:avLst/>
          </a:prstGeom>
          <a:noFill/>
        </p:spPr>
        <p:txBody>
          <a:bodyPr wrap="square" rtlCol="0">
            <a:spAutoFit/>
          </a:bodyPr>
          <a:lstStyle/>
          <a:p>
            <a:r>
              <a:rPr lang="en-US" dirty="0" smtClean="0"/>
              <a:t>X</a:t>
            </a:r>
            <a:endParaRPr lang="en-US" dirty="0"/>
          </a:p>
        </p:txBody>
      </p:sp>
      <p:sp>
        <p:nvSpPr>
          <p:cNvPr id="21" name="TextBox 20"/>
          <p:cNvSpPr txBox="1"/>
          <p:nvPr/>
        </p:nvSpPr>
        <p:spPr>
          <a:xfrm>
            <a:off x="5924897" y="2684194"/>
            <a:ext cx="1095375" cy="369332"/>
          </a:xfrm>
          <a:prstGeom prst="rect">
            <a:avLst/>
          </a:prstGeom>
          <a:noFill/>
        </p:spPr>
        <p:txBody>
          <a:bodyPr wrap="square" rtlCol="0">
            <a:spAutoFit/>
          </a:bodyPr>
          <a:lstStyle/>
          <a:p>
            <a:r>
              <a:rPr lang="en-US" dirty="0" smtClean="0"/>
              <a:t>X</a:t>
            </a:r>
            <a:endParaRPr lang="en-US" dirty="0"/>
          </a:p>
        </p:txBody>
      </p:sp>
      <p:sp>
        <p:nvSpPr>
          <p:cNvPr id="22" name="TextBox 21"/>
          <p:cNvSpPr txBox="1"/>
          <p:nvPr/>
        </p:nvSpPr>
        <p:spPr>
          <a:xfrm>
            <a:off x="3067149" y="5327118"/>
            <a:ext cx="1095375" cy="369332"/>
          </a:xfrm>
          <a:prstGeom prst="rect">
            <a:avLst/>
          </a:prstGeom>
          <a:noFill/>
        </p:spPr>
        <p:txBody>
          <a:bodyPr wrap="square" rtlCol="0">
            <a:spAutoFit/>
          </a:bodyPr>
          <a:lstStyle/>
          <a:p>
            <a:r>
              <a:rPr lang="en-US" dirty="0" smtClean="0"/>
              <a:t>X</a:t>
            </a:r>
            <a:endParaRPr lang="en-US" dirty="0"/>
          </a:p>
        </p:txBody>
      </p:sp>
      <p:sp>
        <p:nvSpPr>
          <p:cNvPr id="23" name="TextBox 22"/>
          <p:cNvSpPr txBox="1"/>
          <p:nvPr/>
        </p:nvSpPr>
        <p:spPr>
          <a:xfrm>
            <a:off x="5044101" y="5327118"/>
            <a:ext cx="1095375" cy="369332"/>
          </a:xfrm>
          <a:prstGeom prst="rect">
            <a:avLst/>
          </a:prstGeom>
          <a:noFill/>
        </p:spPr>
        <p:txBody>
          <a:bodyPr wrap="square" rtlCol="0">
            <a:spAutoFit/>
          </a:bodyPr>
          <a:lstStyle/>
          <a:p>
            <a:r>
              <a:rPr lang="en-US" dirty="0" smtClean="0"/>
              <a:t>X</a:t>
            </a:r>
            <a:endParaRPr lang="en-US" dirty="0"/>
          </a:p>
        </p:txBody>
      </p:sp>
      <p:sp>
        <p:nvSpPr>
          <p:cNvPr id="24" name="TextBox 23"/>
          <p:cNvSpPr txBox="1"/>
          <p:nvPr/>
        </p:nvSpPr>
        <p:spPr>
          <a:xfrm>
            <a:off x="2849910" y="2132856"/>
            <a:ext cx="1095375" cy="369332"/>
          </a:xfrm>
          <a:prstGeom prst="rect">
            <a:avLst/>
          </a:prstGeom>
          <a:noFill/>
        </p:spPr>
        <p:txBody>
          <a:bodyPr wrap="square" rtlCol="0">
            <a:spAutoFit/>
          </a:bodyPr>
          <a:lstStyle/>
          <a:p>
            <a:r>
              <a:rPr lang="en-US" dirty="0" smtClean="0"/>
              <a:t>12</a:t>
            </a:r>
            <a:endParaRPr lang="en-US" dirty="0"/>
          </a:p>
        </p:txBody>
      </p:sp>
    </p:spTree>
    <p:extLst>
      <p:ext uri="{BB962C8B-B14F-4D97-AF65-F5344CB8AC3E}">
        <p14:creationId xmlns:p14="http://schemas.microsoft.com/office/powerpoint/2010/main" xmlns="" val="19183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54000"/>
            <a:ext cx="8229600" cy="1143000"/>
          </a:xfrm>
          <a:prstGeom prst="rightArrow">
            <a:avLst/>
          </a:prstGeom>
        </p:spPr>
        <p:txBody>
          <a:bodyPr>
            <a:normAutofit/>
          </a:bodyPr>
          <a:lstStyle/>
          <a:p>
            <a:pPr algn="ctr"/>
            <a:r>
              <a:rPr lang="pt-PT" sz="3000" dirty="0" smtClean="0"/>
              <a:t>Variações Patrimoniais</a:t>
            </a:r>
            <a:endParaRPr lang="pt-PT" sz="3000" dirty="0"/>
          </a:p>
        </p:txBody>
      </p:sp>
      <p:sp>
        <p:nvSpPr>
          <p:cNvPr id="2" name="TextBox 1"/>
          <p:cNvSpPr txBox="1"/>
          <p:nvPr/>
        </p:nvSpPr>
        <p:spPr>
          <a:xfrm>
            <a:off x="1015999" y="1340768"/>
            <a:ext cx="7540625" cy="646331"/>
          </a:xfrm>
          <a:prstGeom prst="rect">
            <a:avLst/>
          </a:prstGeom>
          <a:noFill/>
        </p:spPr>
        <p:txBody>
          <a:bodyPr wrap="square" rtlCol="0">
            <a:spAutoFit/>
          </a:bodyPr>
          <a:lstStyle/>
          <a:p>
            <a:r>
              <a:rPr lang="en-US" sz="3600" b="1" u="sng" dirty="0" smtClean="0"/>
              <a:t>CIRC</a:t>
            </a:r>
            <a:endParaRPr lang="en-US" sz="3600" b="1" u="sng" dirty="0"/>
          </a:p>
        </p:txBody>
      </p:sp>
      <p:sp>
        <p:nvSpPr>
          <p:cNvPr id="3" name="Right Arrow 2"/>
          <p:cNvSpPr/>
          <p:nvPr/>
        </p:nvSpPr>
        <p:spPr>
          <a:xfrm>
            <a:off x="2222500" y="1451894"/>
            <a:ext cx="666750" cy="25820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2936875" y="1268760"/>
            <a:ext cx="4572000" cy="923330"/>
          </a:xfrm>
          <a:prstGeom prst="rect">
            <a:avLst/>
          </a:prstGeom>
        </p:spPr>
        <p:txBody>
          <a:bodyPr>
            <a:spAutoFit/>
          </a:bodyPr>
          <a:lstStyle/>
          <a:p>
            <a:r>
              <a:rPr lang="pt-PT" dirty="0"/>
              <a:t>as variações patrimoniais  relevam para a constituição do lucro tributável nos termos do </a:t>
            </a:r>
            <a:r>
              <a:rPr lang="pt-PT" dirty="0" smtClean="0"/>
              <a:t>art.º 17.º</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xmlns="" val="1989452089"/>
              </p:ext>
            </p:extLst>
          </p:nvPr>
        </p:nvGraphicFramePr>
        <p:xfrm>
          <a:off x="1331640" y="2295538"/>
          <a:ext cx="7200800" cy="4372534"/>
        </p:xfrm>
        <a:graphic>
          <a:graphicData uri="http://schemas.openxmlformats.org/presentationml/2006/ole">
            <p:oleObj spid="_x0000_s2050" name="Document" r:id="rId3" imgW="5270306" imgH="3200282" progId="Word.Document.12">
              <p:embed/>
            </p:oleObj>
          </a:graphicData>
        </a:graphic>
      </p:graphicFrame>
    </p:spTree>
    <p:extLst>
      <p:ext uri="{BB962C8B-B14F-4D97-AF65-F5344CB8AC3E}">
        <p14:creationId xmlns:p14="http://schemas.microsoft.com/office/powerpoint/2010/main" xmlns="" val="4028174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lstStyle/>
          <a:p>
            <a:pPr marL="0" indent="0">
              <a:buNone/>
            </a:pPr>
            <a:endParaRPr lang="en-US" dirty="0" smtClean="0"/>
          </a:p>
          <a:p>
            <a:pPr marL="0" indent="0">
              <a:buNone/>
            </a:pPr>
            <a:r>
              <a:rPr lang="en-US" b="1" u="sng" dirty="0" smtClean="0"/>
              <a:t>CIRC</a:t>
            </a:r>
            <a:endParaRPr lang="en-US" b="1" u="sng" dirty="0"/>
          </a:p>
        </p:txBody>
      </p:sp>
      <p:sp>
        <p:nvSpPr>
          <p:cNvPr id="4" name="Right Arrow 3"/>
          <p:cNvSpPr/>
          <p:nvPr/>
        </p:nvSpPr>
        <p:spPr>
          <a:xfrm>
            <a:off x="1905000" y="2480706"/>
            <a:ext cx="666750" cy="25820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2794000" y="2081687"/>
            <a:ext cx="5254625" cy="2862323"/>
          </a:xfrm>
          <a:prstGeom prst="rect">
            <a:avLst/>
          </a:prstGeom>
          <a:noFill/>
        </p:spPr>
        <p:txBody>
          <a:bodyPr wrap="square" rtlCol="0">
            <a:spAutoFit/>
          </a:bodyPr>
          <a:lstStyle/>
          <a:p>
            <a:r>
              <a:rPr lang="pt-PT" dirty="0" smtClean="0"/>
              <a:t>O art.º </a:t>
            </a:r>
            <a:r>
              <a:rPr lang="pt-PT" dirty="0"/>
              <a:t>3.º, n.º 2 do CIRC (teoria do acréscimo patrimonial), </a:t>
            </a:r>
            <a:r>
              <a:rPr lang="pt-PT" dirty="0" err="1"/>
              <a:t>direcciona-nos</a:t>
            </a:r>
            <a:r>
              <a:rPr lang="pt-PT" dirty="0"/>
              <a:t> também para o conceito de resultado fiscal em IRC ao determinar que</a:t>
            </a:r>
            <a:r>
              <a:rPr lang="pt-PT" dirty="0" smtClean="0"/>
              <a:t>:</a:t>
            </a:r>
          </a:p>
          <a:p>
            <a:endParaRPr lang="pt-PT" dirty="0"/>
          </a:p>
          <a:p>
            <a:pPr lvl="1" algn="ctr"/>
            <a:r>
              <a:rPr lang="pt-PT" i="1" dirty="0" smtClean="0"/>
              <a:t> “</a:t>
            </a:r>
            <a:r>
              <a:rPr lang="pt-PT" i="1" dirty="0"/>
              <a:t>...o lucro consiste na diferença entre os valores do património líquido no fim e no início do período de tributação, com as </a:t>
            </a:r>
            <a:r>
              <a:rPr lang="pt-PT" i="1" dirty="0" err="1"/>
              <a:t>correcções</a:t>
            </a:r>
            <a:r>
              <a:rPr lang="pt-PT" i="1" dirty="0"/>
              <a:t> estabelecidas neste Código.”.</a:t>
            </a:r>
            <a:endParaRPr lang="pt-PT" dirty="0"/>
          </a:p>
          <a:p>
            <a:pPr lvl="1"/>
            <a:endParaRPr lang="pt-PT" dirty="0"/>
          </a:p>
          <a:p>
            <a:endParaRPr lang="en-US" dirty="0"/>
          </a:p>
        </p:txBody>
      </p:sp>
      <p:sp>
        <p:nvSpPr>
          <p:cNvPr id="7" name="Title 1"/>
          <p:cNvSpPr>
            <a:spLocks noGrp="1"/>
          </p:cNvSpPr>
          <p:nvPr>
            <p:ph type="title"/>
          </p:nvPr>
        </p:nvSpPr>
        <p:spPr>
          <a:prstGeom prst="rightArrow">
            <a:avLst/>
          </a:prstGeom>
        </p:spPr>
        <p:txBody>
          <a:bodyPr>
            <a:normAutofit fontScale="90000"/>
          </a:bodyPr>
          <a:lstStyle/>
          <a:p>
            <a:r>
              <a:rPr lang="pt-PT" dirty="0" smtClean="0"/>
              <a:t>Variações Patrimoniais</a:t>
            </a:r>
            <a:endParaRPr lang="pt-PT" dirty="0"/>
          </a:p>
        </p:txBody>
      </p:sp>
    </p:spTree>
    <p:extLst>
      <p:ext uri="{BB962C8B-B14F-4D97-AF65-F5344CB8AC3E}">
        <p14:creationId xmlns:p14="http://schemas.microsoft.com/office/powerpoint/2010/main" xmlns="" val="1782808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05279956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prstGeom prst="rightArrow">
            <a:avLst/>
          </a:prstGeom>
        </p:spPr>
        <p:txBody>
          <a:bodyPr>
            <a:normAutofit/>
          </a:bodyPr>
          <a:lstStyle/>
          <a:p>
            <a:pPr algn="ctr"/>
            <a:r>
              <a:rPr lang="pt-PT" sz="3000" dirty="0" smtClean="0"/>
              <a:t>Variações Patrimoniais</a:t>
            </a:r>
            <a:endParaRPr lang="pt-PT" sz="3000" dirty="0"/>
          </a:p>
        </p:txBody>
      </p:sp>
      <p:sp>
        <p:nvSpPr>
          <p:cNvPr id="6" name="TextBox 5"/>
          <p:cNvSpPr txBox="1"/>
          <p:nvPr/>
        </p:nvSpPr>
        <p:spPr>
          <a:xfrm>
            <a:off x="3222625" y="1825625"/>
            <a:ext cx="2873375" cy="400110"/>
          </a:xfrm>
          <a:prstGeom prst="rect">
            <a:avLst/>
          </a:prstGeom>
          <a:noFill/>
        </p:spPr>
        <p:txBody>
          <a:bodyPr wrap="square" rtlCol="0">
            <a:spAutoFit/>
          </a:bodyPr>
          <a:lstStyle/>
          <a:p>
            <a:pPr algn="ctr"/>
            <a:r>
              <a:rPr lang="pt-PT" sz="2000" b="1" dirty="0" smtClean="0"/>
              <a:t>Regra generalizada</a:t>
            </a:r>
            <a:endParaRPr lang="en-US" sz="2000" b="1" dirty="0"/>
          </a:p>
        </p:txBody>
      </p:sp>
    </p:spTree>
    <p:extLst>
      <p:ext uri="{BB962C8B-B14F-4D97-AF65-F5344CB8AC3E}">
        <p14:creationId xmlns:p14="http://schemas.microsoft.com/office/powerpoint/2010/main" xmlns="" val="3805777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e Conteúdo 1"/>
          <p:cNvSpPr>
            <a:spLocks noGrp="1"/>
          </p:cNvSpPr>
          <p:nvPr>
            <p:ph idx="1"/>
          </p:nvPr>
        </p:nvSpPr>
        <p:spPr/>
        <p:txBody>
          <a:bodyPr>
            <a:normAutofit/>
          </a:bodyPr>
          <a:lstStyle/>
          <a:p>
            <a:pPr algn="just">
              <a:lnSpc>
                <a:spcPct val="150000"/>
              </a:lnSpc>
            </a:pPr>
            <a:endParaRPr lang="pt-PT" sz="2000" dirty="0" smtClean="0"/>
          </a:p>
          <a:p>
            <a:pPr algn="just">
              <a:lnSpc>
                <a:spcPct val="150000"/>
              </a:lnSpc>
            </a:pPr>
            <a:r>
              <a:rPr lang="pt-PT" sz="2000" dirty="0" smtClean="0"/>
              <a:t>Operações realizadas que aumentam valor do património de uma empresa, mas que não se encontram presentes no resultado líquido da mesma.</a:t>
            </a:r>
            <a:endParaRPr lang="pt-PT" sz="2000" dirty="0"/>
          </a:p>
        </p:txBody>
      </p:sp>
      <p:sp>
        <p:nvSpPr>
          <p:cNvPr id="3" name="Título 2"/>
          <p:cNvSpPr>
            <a:spLocks noGrp="1"/>
          </p:cNvSpPr>
          <p:nvPr>
            <p:ph type="title"/>
          </p:nvPr>
        </p:nvSpPr>
        <p:spPr>
          <a:xfrm>
            <a:off x="457200" y="485800"/>
            <a:ext cx="8229600" cy="1143000"/>
          </a:xfrm>
        </p:spPr>
        <p:txBody>
          <a:bodyPr>
            <a:normAutofit/>
          </a:bodyPr>
          <a:lstStyle/>
          <a:p>
            <a:pPr algn="ctr"/>
            <a:r>
              <a:rPr lang="pt-PT" sz="3000" dirty="0" smtClean="0"/>
              <a:t>Variações Patrimoniais Positivas</a:t>
            </a:r>
            <a:endParaRPr lang="pt-PT" sz="3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fluência">
  <a:themeElements>
    <a:clrScheme name="Origem">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Confluê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fluê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243</TotalTime>
  <Words>658</Words>
  <Application>Microsoft Office PowerPoint</Application>
  <PresentationFormat>Apresentação no Ecrã (4:3)</PresentationFormat>
  <Paragraphs>119</Paragraphs>
  <Slides>23</Slides>
  <Notes>0</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23</vt:i4>
      </vt:variant>
    </vt:vector>
  </HeadingPairs>
  <TitlesOfParts>
    <vt:vector size="25" baseType="lpstr">
      <vt:lpstr>Confluência</vt:lpstr>
      <vt:lpstr>Document</vt:lpstr>
      <vt:lpstr>Variações Patrimoniais</vt:lpstr>
      <vt:lpstr>Variações Patrimoniais</vt:lpstr>
      <vt:lpstr>Variações Patrimoniais</vt:lpstr>
      <vt:lpstr>Modificativas</vt:lpstr>
      <vt:lpstr>Permutativas</vt:lpstr>
      <vt:lpstr>Variações Patrimoniais</vt:lpstr>
      <vt:lpstr>Variações Patrimoniais</vt:lpstr>
      <vt:lpstr>Variações Patrimoniais</vt:lpstr>
      <vt:lpstr>Variações Patrimoniais Positivas</vt:lpstr>
      <vt:lpstr>Variações Patrimoniais Positivas</vt:lpstr>
      <vt:lpstr>Artigo 21º do CIRC</vt:lpstr>
      <vt:lpstr>Variações Patrimoniais Positivas  Exemplos</vt:lpstr>
      <vt:lpstr>Doações de que a empresa seja beneficiária: nº2,artº21ºCIRC</vt:lpstr>
      <vt:lpstr>Subsídios  do Governo não reembolsáveis: Artº22º CIRC</vt:lpstr>
      <vt:lpstr>Diapositivo 15</vt:lpstr>
      <vt:lpstr>Artigo 24º CIRC</vt:lpstr>
      <vt:lpstr>Gratificações </vt:lpstr>
      <vt:lpstr>Exercícios:</vt:lpstr>
      <vt:lpstr>Diapositivo 19</vt:lpstr>
      <vt:lpstr>Diapositivo 20</vt:lpstr>
      <vt:lpstr>Diapositivo 21</vt:lpstr>
      <vt:lpstr>Diapositivo 22</vt:lpstr>
      <vt:lpstr>23 de Abril de 2012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Variações Patrimoniais</dc:title>
  <dc:creator>Carolina</dc:creator>
  <cp:lastModifiedBy>Carolina</cp:lastModifiedBy>
  <cp:revision>8</cp:revision>
  <dcterms:created xsi:type="dcterms:W3CDTF">2012-04-21T10:26:22Z</dcterms:created>
  <dcterms:modified xsi:type="dcterms:W3CDTF">2012-04-22T21:08:39Z</dcterms:modified>
</cp:coreProperties>
</file>