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74" r:id="rId8"/>
    <p:sldId id="263" r:id="rId9"/>
    <p:sldId id="264" r:id="rId10"/>
    <p:sldId id="266" r:id="rId11"/>
    <p:sldId id="268" r:id="rId12"/>
    <p:sldId id="267" r:id="rId13"/>
    <p:sldId id="269" r:id="rId14"/>
    <p:sldId id="270" r:id="rId15"/>
    <p:sldId id="271" r:id="rId16"/>
    <p:sldId id="275" r:id="rId17"/>
    <p:sldId id="272" r:id="rId18"/>
    <p:sldId id="273" r:id="rId1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65" autoAdjust="0"/>
  </p:normalViewPr>
  <p:slideViewPr>
    <p:cSldViewPr>
      <p:cViewPr>
        <p:scale>
          <a:sx n="60" d="100"/>
          <a:sy n="60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6B818-3827-4C32-8153-798448684144}" type="datetimeFigureOut">
              <a:rPr lang="pt-PT" smtClean="0"/>
              <a:pPr/>
              <a:t>17-05-2012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D936A-805A-434B-A687-E6DC6A412BD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algn="just">
              <a:lnSpc>
                <a:spcPct val="115000"/>
              </a:lnSpc>
              <a:spcAft>
                <a:spcPts val="0"/>
              </a:spcAft>
            </a:pPr>
            <a:r>
              <a:rPr lang="pt-PT" sz="12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jurídica</a:t>
            </a:r>
            <a:r>
              <a:rPr lang="pt-PT" sz="1200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 – Sociedade Comercial por Quotas</a:t>
            </a:r>
            <a:endParaRPr lang="pt-PT" sz="1100" dirty="0" smtClean="0">
              <a:solidFill>
                <a:srgbClr val="000000"/>
              </a:solidFill>
              <a:latin typeface="+mn-lt"/>
              <a:ea typeface="Calibri"/>
              <a:cs typeface="Calibri"/>
            </a:endParaRPr>
          </a:p>
          <a:p>
            <a:pPr marL="457200" indent="457200" algn="just">
              <a:lnSpc>
                <a:spcPct val="115000"/>
              </a:lnSpc>
              <a:spcAft>
                <a:spcPts val="0"/>
              </a:spcAft>
            </a:pPr>
            <a:r>
              <a:rPr lang="pt-PT" sz="12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b. Firma</a:t>
            </a:r>
            <a:r>
              <a:rPr lang="pt-PT" sz="1200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 – </a:t>
            </a:r>
            <a:r>
              <a:rPr lang="pt-PT" sz="1100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SHOTGUN – Comércio de cartuchos para caça, </a:t>
            </a:r>
            <a:r>
              <a:rPr lang="pt-PT" sz="1100" dirty="0" err="1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Lda</a:t>
            </a:r>
            <a:r>
              <a:rPr lang="pt-PT" sz="12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 </a:t>
            </a:r>
            <a:endParaRPr lang="pt-PT" sz="1100" dirty="0" smtClean="0">
              <a:solidFill>
                <a:srgbClr val="000000"/>
              </a:solidFill>
              <a:latin typeface="+mn-lt"/>
              <a:ea typeface="Calibri"/>
              <a:cs typeface="Calibri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D936A-805A-434B-A687-E6DC6A412BDD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Art.2º - </a:t>
            </a:r>
            <a:r>
              <a:rPr lang="pt-PT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simples deliberação da gerência, pode a sede ser deslocada dentro do mesmo concelho ou para concelho limítrofe, podendo deliberar abrir sucursais, delegações ou outras formas legais de representação no território nacional, quando entender conveniente.</a:t>
            </a:r>
          </a:p>
          <a:p>
            <a:endParaRPr lang="pt-PT" dirty="0" smtClean="0"/>
          </a:p>
          <a:p>
            <a:r>
              <a:rPr lang="pt-PT" dirty="0" smtClean="0"/>
              <a:t>Art.3º - </a:t>
            </a:r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sociedade pode adquirir participações em sociedades com objeto semelhante daquele que exerce, ou em sociedades reguladas por leis especiais, e integrar agrupamentos complementares de empresas.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D936A-805A-434B-A687-E6DC6A412BDD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0ABB-CC15-40F2-A2C7-A5812D7DB61F}" type="datetimeFigureOut">
              <a:rPr lang="pt-PT" smtClean="0"/>
              <a:pPr/>
              <a:t>17-05-2012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53A6-7298-4C9A-B3E2-5D2127DE2D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0ABB-CC15-40F2-A2C7-A5812D7DB61F}" type="datetimeFigureOut">
              <a:rPr lang="pt-PT" smtClean="0"/>
              <a:pPr/>
              <a:t>17-05-2012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53A6-7298-4C9A-B3E2-5D2127DE2D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0ABB-CC15-40F2-A2C7-A5812D7DB61F}" type="datetimeFigureOut">
              <a:rPr lang="pt-PT" smtClean="0"/>
              <a:pPr/>
              <a:t>17-05-2012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53A6-7298-4C9A-B3E2-5D2127DE2D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0ABB-CC15-40F2-A2C7-A5812D7DB61F}" type="datetimeFigureOut">
              <a:rPr lang="pt-PT" smtClean="0"/>
              <a:pPr/>
              <a:t>17-05-2012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53A6-7298-4C9A-B3E2-5D2127DE2D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0ABB-CC15-40F2-A2C7-A5812D7DB61F}" type="datetimeFigureOut">
              <a:rPr lang="pt-PT" smtClean="0"/>
              <a:pPr/>
              <a:t>17-05-2012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53A6-7298-4C9A-B3E2-5D2127DE2D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0ABB-CC15-40F2-A2C7-A5812D7DB61F}" type="datetimeFigureOut">
              <a:rPr lang="pt-PT" smtClean="0"/>
              <a:pPr/>
              <a:t>17-05-2012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53A6-7298-4C9A-B3E2-5D2127DE2D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0ABB-CC15-40F2-A2C7-A5812D7DB61F}" type="datetimeFigureOut">
              <a:rPr lang="pt-PT" smtClean="0"/>
              <a:pPr/>
              <a:t>17-05-2012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53A6-7298-4C9A-B3E2-5D2127DE2D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0ABB-CC15-40F2-A2C7-A5812D7DB61F}" type="datetimeFigureOut">
              <a:rPr lang="pt-PT" smtClean="0"/>
              <a:pPr/>
              <a:t>17-05-2012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53A6-7298-4C9A-B3E2-5D2127DE2D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0ABB-CC15-40F2-A2C7-A5812D7DB61F}" type="datetimeFigureOut">
              <a:rPr lang="pt-PT" smtClean="0"/>
              <a:pPr/>
              <a:t>17-05-2012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53A6-7298-4C9A-B3E2-5D2127DE2D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0ABB-CC15-40F2-A2C7-A5812D7DB61F}" type="datetimeFigureOut">
              <a:rPr lang="pt-PT" smtClean="0"/>
              <a:pPr/>
              <a:t>17-05-2012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53A6-7298-4C9A-B3E2-5D2127DE2D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0ABB-CC15-40F2-A2C7-A5812D7DB61F}" type="datetimeFigureOut">
              <a:rPr lang="pt-PT" smtClean="0"/>
              <a:pPr/>
              <a:t>17-05-2012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53A6-7298-4C9A-B3E2-5D2127DE2D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E0ABB-CC15-40F2-A2C7-A5812D7DB61F}" type="datetimeFigureOut">
              <a:rPr lang="pt-PT" smtClean="0"/>
              <a:pPr/>
              <a:t>17-05-2012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53A6-7298-4C9A-B3E2-5D2127DE2D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@n!e1\Desktop\anuncio%20shotgun.wm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j.gov.pt/" TargetMode="External"/><Relationship Id="rId2" Type="http://schemas.openxmlformats.org/officeDocument/2006/relationships/hyperlink" Target="http://www.empresanahora.mj.p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n.mj.p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3312368" cy="87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021288"/>
            <a:ext cx="9144000" cy="83497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889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700" b="1" dirty="0" smtClean="0"/>
              <a:t>Bernardo Fernandes, nº 54589 </a:t>
            </a:r>
            <a:r>
              <a:rPr lang="pt-PT" sz="1700" b="1" dirty="0" smtClean="0">
                <a:sym typeface="Wingdings"/>
              </a:rPr>
              <a:t> </a:t>
            </a:r>
            <a:r>
              <a:rPr lang="pt-PT" sz="1700" b="1" dirty="0" smtClean="0"/>
              <a:t>Daniel Espadinha, nº 54524 </a:t>
            </a:r>
            <a:r>
              <a:rPr lang="pt-PT" sz="1700" b="1" dirty="0" smtClean="0">
                <a:sym typeface="Wingdings"/>
              </a:rPr>
              <a:t> </a:t>
            </a:r>
            <a:r>
              <a:rPr lang="pt-PT" sz="1700" b="1" dirty="0" smtClean="0"/>
              <a:t>Daniela Cerejo, nº 54481 </a:t>
            </a:r>
          </a:p>
          <a:p>
            <a:pPr algn="ctr">
              <a:lnSpc>
                <a:spcPct val="150000"/>
              </a:lnSpc>
            </a:pPr>
            <a:r>
              <a:rPr lang="pt-PT" sz="1700" b="1" dirty="0" smtClean="0"/>
              <a:t>David Machado, nº 54607 </a:t>
            </a:r>
            <a:r>
              <a:rPr lang="pt-PT" sz="1700" b="1" dirty="0" smtClean="0">
                <a:sym typeface="Wingdings"/>
              </a:rPr>
              <a:t> </a:t>
            </a:r>
            <a:r>
              <a:rPr lang="pt-PT" sz="1700" b="1" dirty="0" smtClean="0"/>
              <a:t>Rui Ribeiro, nº 54580</a:t>
            </a:r>
            <a:r>
              <a:rPr lang="pt-PT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589240"/>
            <a:ext cx="9144000" cy="38472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pt-PT" sz="1900" b="1" dirty="0" smtClean="0"/>
              <a:t>Direito das Sociedades Comerciais </a:t>
            </a:r>
            <a:r>
              <a:rPr lang="pt-PT" sz="1900" b="1" dirty="0" smtClean="0">
                <a:sym typeface="Wingdings"/>
              </a:rPr>
              <a:t> </a:t>
            </a:r>
            <a:r>
              <a:rPr lang="pt-PT" sz="1900" b="1" dirty="0" smtClean="0"/>
              <a:t>Prof. Ricardo </a:t>
            </a:r>
            <a:r>
              <a:rPr lang="pt-PT" sz="1900" b="1" dirty="0" err="1" smtClean="0"/>
              <a:t>Gouvêa</a:t>
            </a:r>
            <a:r>
              <a:rPr lang="pt-PT" sz="1900" b="1" dirty="0" smtClean="0"/>
              <a:t> Pinto </a:t>
            </a:r>
            <a:r>
              <a:rPr lang="pt-PT" sz="1900" b="1" dirty="0" smtClean="0">
                <a:sym typeface="Wingdings"/>
              </a:rPr>
              <a:t> 17</a:t>
            </a:r>
            <a:r>
              <a:rPr lang="pt-PT" sz="1900" b="1" dirty="0" smtClean="0"/>
              <a:t> de Maio de 2012</a:t>
            </a:r>
            <a:endParaRPr lang="pt-PT" sz="1900" b="1" dirty="0"/>
          </a:p>
        </p:txBody>
      </p:sp>
      <p:cxnSp>
        <p:nvCxnSpPr>
          <p:cNvPr id="7" name="Conexão recta 6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628800"/>
            <a:ext cx="5904656" cy="3820659"/>
          </a:xfrm>
          <a:prstGeom prst="rect">
            <a:avLst/>
          </a:prstGeom>
          <a:noFill/>
        </p:spPr>
      </p:pic>
      <p:cxnSp>
        <p:nvCxnSpPr>
          <p:cNvPr id="9" name="Conexão recta 8"/>
          <p:cNvCxnSpPr/>
          <p:nvPr/>
        </p:nvCxnSpPr>
        <p:spPr>
          <a:xfrm>
            <a:off x="-36512" y="5589240"/>
            <a:ext cx="9180512" cy="0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36512" y="119675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900" b="1" i="0" u="none" strike="noStrike" cap="none" normalizeH="0" baseline="0" dirty="0" smtClean="0">
                <a:ln>
                  <a:noFill/>
                </a:ln>
                <a:solidFill>
                  <a:srgbClr val="4623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SHOTGUN – Comércio de cartuchos para caça, LDA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95936" y="148570"/>
            <a:ext cx="500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b="1" dirty="0" smtClean="0">
                <a:solidFill>
                  <a:srgbClr val="663300"/>
                </a:solidFill>
              </a:rPr>
              <a:t>Dossiê sobre Sociedades Comerciais</a:t>
            </a:r>
            <a:endParaRPr lang="pt-PT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23528" y="1508006"/>
            <a:ext cx="8496944" cy="4801314"/>
          </a:xfrm>
          <a:prstGeom prst="rect">
            <a:avLst/>
          </a:prstGeom>
          <a:solidFill>
            <a:schemeClr val="bg1">
              <a:alpha val="47000"/>
            </a:schemeClr>
          </a:solidFill>
          <a:ln w="635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u="sng" dirty="0" smtClean="0"/>
              <a:t>Artigo NONO</a:t>
            </a:r>
          </a:p>
          <a:p>
            <a:pPr algn="ctr"/>
            <a:r>
              <a:rPr lang="pt-PT" b="1" dirty="0" smtClean="0"/>
              <a:t>(Montante da reserva legal)</a:t>
            </a:r>
          </a:p>
          <a:p>
            <a:pPr algn="just"/>
            <a:r>
              <a:rPr lang="pt-PT" dirty="0" smtClean="0"/>
              <a:t>1.	Uma percentagem não inferior à vigésima parte dos lucros da sociedade é destinada à constituição da reserva legal e, sendo caso disso, à sua reintegração, até que aquela represente a quinta parte do capital social. No contrato de sociedade podem fixar-se percentagem e montante mínimo mais elevados para a reserva legal. </a:t>
            </a:r>
          </a:p>
          <a:p>
            <a:pPr algn="just"/>
            <a:r>
              <a:rPr lang="pt-PT" dirty="0" smtClean="0"/>
              <a:t>2.	Ficam sujeitas ao regime da reserva legal as reservas constituídas pelos seguintes valores:</a:t>
            </a:r>
          </a:p>
          <a:p>
            <a:pPr algn="just"/>
            <a:r>
              <a:rPr lang="pt-PT" dirty="0" smtClean="0"/>
              <a:t>             a)  Ágios obtidos na emissão de ações, obrigações com direito a subscrição de ações, ou obrigações convertíveis em ações, em troca destas por ações e em entradas em espécie; </a:t>
            </a:r>
          </a:p>
          <a:p>
            <a:pPr algn="just"/>
            <a:r>
              <a:rPr lang="pt-PT" dirty="0" smtClean="0"/>
              <a:t>             b) Saldos positivos de reavaliações monetárias que forem consentidas por lei, na medida em que não forem necessários para cobrir prejuízos já acusados no balanço;</a:t>
            </a:r>
          </a:p>
          <a:p>
            <a:pPr algn="just"/>
            <a:r>
              <a:rPr lang="pt-PT" dirty="0" smtClean="0"/>
              <a:t>             c) Importâncias correspondentes a bens obtidos a título gratuito, quando não lhes tenha sido imposto destino diferente, bem como acessões e prémios que venham a ser atribuídos a títulos pertencentes à sociedade.</a:t>
            </a:r>
          </a:p>
          <a:p>
            <a:pPr marL="457200" indent="-457200" algn="just"/>
            <a:endParaRPr lang="pt-PT" dirty="0" smtClean="0"/>
          </a:p>
        </p:txBody>
      </p:sp>
      <p:cxnSp>
        <p:nvCxnSpPr>
          <p:cNvPr id="8" name="Conexão recta 7"/>
          <p:cNvCxnSpPr/>
          <p:nvPr/>
        </p:nvCxnSpPr>
        <p:spPr>
          <a:xfrm>
            <a:off x="-244152" y="836712"/>
            <a:ext cx="10260632" cy="0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0" y="12882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/>
              <a:t>Cláusulas do Contrato Social - </a:t>
            </a:r>
            <a:r>
              <a:rPr lang="pt-PT" sz="3500" b="1" dirty="0" smtClean="0"/>
              <a:t>FACULTATIVAS</a:t>
            </a:r>
            <a:endParaRPr lang="pt-PT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>
            <a:off x="-244152" y="836712"/>
            <a:ext cx="10260632" cy="0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323528" y="1124744"/>
            <a:ext cx="8496944" cy="2031325"/>
          </a:xfrm>
          <a:prstGeom prst="rect">
            <a:avLst/>
          </a:prstGeom>
          <a:solidFill>
            <a:schemeClr val="bg1">
              <a:alpha val="47000"/>
            </a:schemeClr>
          </a:solidFill>
          <a:ln w="635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PT" b="1" u="sng" dirty="0" smtClean="0"/>
              <a:t>Artigo DÉCIMO</a:t>
            </a:r>
            <a:endParaRPr lang="pt-PT" dirty="0" smtClean="0"/>
          </a:p>
          <a:p>
            <a:pPr algn="ctr">
              <a:buNone/>
            </a:pPr>
            <a:r>
              <a:rPr lang="pt-PT" b="1" dirty="0" smtClean="0"/>
              <a:t>   (Aplicações de Resultados)</a:t>
            </a:r>
            <a:endParaRPr lang="pt-PT" dirty="0" smtClean="0"/>
          </a:p>
          <a:p>
            <a:pPr algn="just"/>
            <a:r>
              <a:rPr lang="pt-PT" dirty="0" smtClean="0"/>
              <a:t>1.	Aos lucros líquidos anualmente apurados, após a cobertura dos resultados transitados negativos, sempre que os haja, e depois de deduzida a importância necessária para o fundo de reserva legal, sendo obrigatório que no mínimo 5% dos lucros constitua ou reintegre esta, será dado o destino que vier a ser deliberado em Assembleia Geral, por maioria simples dos votos expressos.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3528" y="4843026"/>
            <a:ext cx="8496944" cy="1754326"/>
          </a:xfrm>
          <a:prstGeom prst="rect">
            <a:avLst/>
          </a:prstGeom>
          <a:solidFill>
            <a:schemeClr val="bg1">
              <a:alpha val="47000"/>
            </a:schemeClr>
          </a:solidFill>
          <a:ln w="635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PT" b="1" u="sng" dirty="0" smtClean="0"/>
              <a:t>Artigo DÉCIMO PRIMEIRO</a:t>
            </a:r>
            <a:endParaRPr lang="pt-PT" dirty="0" smtClean="0"/>
          </a:p>
          <a:p>
            <a:pPr algn="ctr">
              <a:buNone/>
            </a:pPr>
            <a:r>
              <a:rPr lang="pt-PT" b="1" dirty="0" smtClean="0"/>
              <a:t>(Alteração do Contrato)</a:t>
            </a:r>
            <a:endParaRPr lang="pt-PT" dirty="0" smtClean="0"/>
          </a:p>
          <a:p>
            <a:pPr algn="just"/>
            <a:r>
              <a:rPr lang="pt-PT" dirty="0" smtClean="0"/>
              <a:t>1.	As deliberações de alteração do contrato só podem ser tomadas por maioria de três quartos dos votos correspondentes ao capital social ou por um número mais elevado, 80% dos votos, quando se trate de aumento ou redução de capital social.</a:t>
            </a:r>
          </a:p>
          <a:p>
            <a:endParaRPr lang="pt-PT" dirty="0"/>
          </a:p>
        </p:txBody>
      </p:sp>
      <p:pic>
        <p:nvPicPr>
          <p:cNvPr id="9218" name="Picture 2" descr="http://static.freepik.com/fotos-gratis/barra-de-cor_2109463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75425"/>
          <a:stretch>
            <a:fillRect/>
          </a:stretch>
        </p:blipFill>
        <p:spPr bwMode="auto">
          <a:xfrm>
            <a:off x="0" y="3627576"/>
            <a:ext cx="9144000" cy="737528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0" y="12882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/>
              <a:t>Cláusulas do Contrato Social - </a:t>
            </a:r>
            <a:r>
              <a:rPr lang="pt-PT" sz="3500" b="1" dirty="0" smtClean="0"/>
              <a:t>FACULTATIVAS</a:t>
            </a:r>
            <a:endParaRPr lang="pt-PT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148064" y="1500300"/>
            <a:ext cx="3672408" cy="3785652"/>
          </a:xfrm>
          <a:prstGeom prst="rect">
            <a:avLst/>
          </a:prstGeom>
          <a:solidFill>
            <a:srgbClr val="FFFFCC">
              <a:alpha val="49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Pedido de admissão da firma ao Registo Nacional de Pessoas Coletivas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2040" cy="697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93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5611" y="0"/>
            <a:ext cx="44649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60032" y="2243480"/>
            <a:ext cx="4283968" cy="1938992"/>
          </a:xfrm>
          <a:prstGeom prst="rect">
            <a:avLst/>
          </a:prstGeom>
          <a:solidFill>
            <a:srgbClr val="FFFFCC">
              <a:alpha val="49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Pedido </a:t>
            </a:r>
            <a:r>
              <a:rPr kumimoji="0" lang="pt-PT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do Registo Comercial da Sociedade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39762"/>
            <a:ext cx="8075240" cy="796950"/>
          </a:xfrm>
        </p:spPr>
        <p:txBody>
          <a:bodyPr>
            <a:normAutofit fontScale="90000"/>
          </a:bodyPr>
          <a:lstStyle/>
          <a:p>
            <a:pPr algn="l"/>
            <a:r>
              <a:rPr lang="pt-PT" sz="4000" b="1" dirty="0" smtClean="0">
                <a:latin typeface="+mn-lt"/>
                <a:ea typeface="+mn-ea"/>
                <a:cs typeface="+mn-cs"/>
              </a:rPr>
              <a:t>Convocatória para a Assembleia Geral</a:t>
            </a:r>
            <a:endParaRPr lang="pt-PT" sz="4000" b="1" dirty="0">
              <a:latin typeface="+mn-lt"/>
              <a:ea typeface="+mn-ea"/>
              <a:cs typeface="+mn-cs"/>
            </a:endParaRPr>
          </a:p>
        </p:txBody>
      </p:sp>
      <p:cxnSp>
        <p:nvCxnSpPr>
          <p:cNvPr id="6" name="Conexão recta 5"/>
          <p:cNvCxnSpPr/>
          <p:nvPr/>
        </p:nvCxnSpPr>
        <p:spPr>
          <a:xfrm>
            <a:off x="-244152" y="836712"/>
            <a:ext cx="10260632" cy="0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11560" y="1340768"/>
            <a:ext cx="5688632" cy="1823576"/>
          </a:xfrm>
          <a:prstGeom prst="rect">
            <a:avLst/>
          </a:prstGeom>
          <a:solidFill>
            <a:schemeClr val="bg1">
              <a:alpha val="47000"/>
            </a:schemeClr>
          </a:solidFill>
          <a:ln w="635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buClr>
                <a:srgbClr val="663300"/>
              </a:buClr>
              <a:buFont typeface="Arial" pitchFamily="34" charset="0"/>
              <a:buChar char="•"/>
              <a:defRPr/>
            </a:pPr>
            <a:r>
              <a:rPr lang="pt-PT" sz="2500" b="1" dirty="0" smtClean="0">
                <a:latin typeface="+mj-lt"/>
                <a:ea typeface="Calibri" pitchFamily="34" charset="0"/>
                <a:cs typeface="Segoe UI" pitchFamily="34" charset="0"/>
              </a:rPr>
              <a:t> Identificação da empresa</a:t>
            </a:r>
            <a:endParaRPr lang="pt-PT" sz="2500" b="1" dirty="0" smtClean="0">
              <a:latin typeface="+mj-lt"/>
              <a:cs typeface="Segoe UI" pitchFamily="34" charset="0"/>
            </a:endParaRPr>
          </a:p>
          <a:p>
            <a:pPr eaLnBrk="0" hangingPunct="0">
              <a:lnSpc>
                <a:spcPct val="150000"/>
              </a:lnSpc>
              <a:buClr>
                <a:srgbClr val="663300"/>
              </a:buClr>
              <a:buFont typeface="Arial" pitchFamily="34" charset="0"/>
              <a:buChar char="•"/>
              <a:defRPr/>
            </a:pPr>
            <a:r>
              <a:rPr lang="pt-PT" sz="2500" b="1" dirty="0" smtClean="0">
                <a:latin typeface="+mj-lt"/>
                <a:ea typeface="Calibri" pitchFamily="34" charset="0"/>
                <a:cs typeface="Segoe UI" pitchFamily="34" charset="0"/>
              </a:rPr>
              <a:t> Destinatários</a:t>
            </a:r>
            <a:endParaRPr lang="pt-PT" sz="2500" b="1" dirty="0" smtClean="0">
              <a:latin typeface="+mj-lt"/>
              <a:cs typeface="Segoe UI" pitchFamily="34" charset="0"/>
            </a:endParaRPr>
          </a:p>
          <a:p>
            <a:pPr eaLnBrk="0" hangingPunct="0">
              <a:lnSpc>
                <a:spcPct val="150000"/>
              </a:lnSpc>
              <a:buClr>
                <a:srgbClr val="663300"/>
              </a:buClr>
              <a:buFont typeface="Arial" pitchFamily="34" charset="0"/>
              <a:buChar char="•"/>
              <a:defRPr/>
            </a:pPr>
            <a:r>
              <a:rPr lang="pt-PT" sz="2500" b="1" dirty="0" smtClean="0">
                <a:latin typeface="+mj-lt"/>
                <a:ea typeface="Calibri" pitchFamily="34" charset="0"/>
                <a:cs typeface="Segoe UI" pitchFamily="34" charset="0"/>
              </a:rPr>
              <a:t> Lugar, dia e </a:t>
            </a:r>
            <a:r>
              <a:rPr lang="pt-PT" sz="2500" b="1" dirty="0" smtClean="0">
                <a:latin typeface="+mj-lt"/>
                <a:ea typeface="Calibri" pitchFamily="34" charset="0"/>
                <a:cs typeface="Segoe UI" pitchFamily="34" charset="0"/>
              </a:rPr>
              <a:t>hora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 b="23423"/>
          <a:stretch>
            <a:fillRect/>
          </a:stretch>
        </p:blipFill>
        <p:spPr bwMode="auto">
          <a:xfrm>
            <a:off x="6660232" y="1052736"/>
            <a:ext cx="2074018" cy="2448272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467544" y="3717032"/>
            <a:ext cx="8352928" cy="2970044"/>
          </a:xfrm>
          <a:prstGeom prst="rect">
            <a:avLst/>
          </a:prstGeom>
          <a:solidFill>
            <a:schemeClr val="bg1">
              <a:alpha val="49000"/>
            </a:schemeClr>
          </a:solidFill>
          <a:ln w="635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663300"/>
              </a:buClr>
              <a:buFont typeface="Arial" pitchFamily="34" charset="0"/>
              <a:buChar char="•"/>
            </a:pPr>
            <a:r>
              <a:rPr lang="pt-PT" sz="2500" b="1" dirty="0" smtClean="0">
                <a:latin typeface="+mj-lt"/>
                <a:ea typeface="Calibri" pitchFamily="34" charset="0"/>
                <a:cs typeface="Segoe UI" pitchFamily="34" charset="0"/>
              </a:rPr>
              <a:t> Ordem </a:t>
            </a:r>
            <a:r>
              <a:rPr lang="pt-PT" sz="2500" b="1" dirty="0" smtClean="0">
                <a:latin typeface="+mj-lt"/>
                <a:ea typeface="Calibri" pitchFamily="34" charset="0"/>
                <a:cs typeface="Segoe UI" pitchFamily="34" charset="0"/>
              </a:rPr>
              <a:t>dos </a:t>
            </a:r>
            <a:r>
              <a:rPr lang="pt-PT" sz="2500" b="1" dirty="0" smtClean="0">
                <a:latin typeface="+mj-lt"/>
                <a:ea typeface="Calibri" pitchFamily="34" charset="0"/>
                <a:cs typeface="Segoe UI" pitchFamily="34" charset="0"/>
              </a:rPr>
              <a:t>trabalhos:</a:t>
            </a:r>
          </a:p>
          <a:p>
            <a:pPr marL="800100" lvl="1" indent="-342900" algn="just">
              <a:lnSpc>
                <a:spcPct val="150000"/>
              </a:lnSpc>
              <a:buClr>
                <a:srgbClr val="663300"/>
              </a:buClr>
              <a:buFont typeface="+mj-lt"/>
              <a:buAutoNum type="arabicPeriod"/>
            </a:pPr>
            <a:r>
              <a:rPr lang="pt-PT" dirty="0" smtClean="0"/>
              <a:t>Apresentação </a:t>
            </a:r>
            <a:r>
              <a:rPr lang="pt-PT" dirty="0" smtClean="0"/>
              <a:t>e aprovação do Relatório de Gestão e de Contas, referentes ao primeiro ano de atividade</a:t>
            </a:r>
            <a:r>
              <a:rPr lang="pt-PT" dirty="0" smtClean="0"/>
              <a:t>;</a:t>
            </a:r>
          </a:p>
          <a:p>
            <a:pPr marL="800100" lvl="1" indent="-342900" algn="just">
              <a:lnSpc>
                <a:spcPct val="150000"/>
              </a:lnSpc>
              <a:buClr>
                <a:srgbClr val="663300"/>
              </a:buClr>
              <a:buFont typeface="+mj-lt"/>
              <a:buAutoNum type="arabicPeriod"/>
            </a:pPr>
            <a:r>
              <a:rPr lang="pt-PT" dirty="0" smtClean="0"/>
              <a:t>Deliberação </a:t>
            </a:r>
            <a:r>
              <a:rPr lang="pt-PT" dirty="0" smtClean="0"/>
              <a:t>sobre a proposta do Conselho de Administração de aplicação dos resultados no atual ano de </a:t>
            </a:r>
            <a:r>
              <a:rPr lang="pt-PT" dirty="0" smtClean="0"/>
              <a:t>exercício;</a:t>
            </a:r>
          </a:p>
          <a:p>
            <a:pPr marL="800100" lvl="1" indent="-342900" algn="just">
              <a:lnSpc>
                <a:spcPct val="150000"/>
              </a:lnSpc>
              <a:buClr>
                <a:srgbClr val="663300"/>
              </a:buClr>
              <a:buFont typeface="+mj-lt"/>
              <a:buAutoNum type="arabicPeriod"/>
            </a:pPr>
            <a:r>
              <a:rPr lang="pt-PT" dirty="0" smtClean="0"/>
              <a:t>Revisão/Alteração </a:t>
            </a:r>
            <a:r>
              <a:rPr lang="pt-PT" dirty="0" smtClean="0"/>
              <a:t>do Contrato de Sociedade quanto à obrigação de prestações suplementares.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400600" cy="706090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 smtClean="0">
                <a:latin typeface="+mn-lt"/>
                <a:ea typeface="+mn-ea"/>
                <a:cs typeface="+mn-cs"/>
              </a:rPr>
              <a:t>ATA da Assembleia Geral</a:t>
            </a:r>
            <a:endParaRPr lang="pt-PT" sz="4000" b="1" dirty="0">
              <a:latin typeface="+mn-lt"/>
              <a:ea typeface="+mn-ea"/>
              <a:cs typeface="+mn-cs"/>
            </a:endParaRPr>
          </a:p>
        </p:txBody>
      </p:sp>
      <p:cxnSp>
        <p:nvCxnSpPr>
          <p:cNvPr id="6" name="Conexão recta 5"/>
          <p:cNvCxnSpPr/>
          <p:nvPr/>
        </p:nvCxnSpPr>
        <p:spPr>
          <a:xfrm>
            <a:off x="-244152" y="836712"/>
            <a:ext cx="10260632" cy="0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39552" y="1268760"/>
            <a:ext cx="5328592" cy="1823576"/>
          </a:xfrm>
          <a:prstGeom prst="rect">
            <a:avLst/>
          </a:prstGeom>
          <a:solidFill>
            <a:schemeClr val="bg1">
              <a:alpha val="47000"/>
            </a:schemeClr>
          </a:solidFill>
          <a:ln w="635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buClr>
                <a:srgbClr val="663300"/>
              </a:buClr>
              <a:buFont typeface="Arial" pitchFamily="34" charset="0"/>
              <a:buChar char="•"/>
              <a:defRPr/>
            </a:pPr>
            <a:r>
              <a:rPr lang="pt-PT" sz="2500" b="1" dirty="0" smtClean="0">
                <a:latin typeface="+mj-lt"/>
                <a:ea typeface="Calibri" pitchFamily="34" charset="0"/>
                <a:cs typeface="Segoe UI" pitchFamily="34" charset="0"/>
              </a:rPr>
              <a:t> Identificação </a:t>
            </a:r>
            <a:r>
              <a:rPr lang="pt-PT" sz="2500" b="1" dirty="0" smtClean="0">
                <a:latin typeface="+mj-lt"/>
                <a:ea typeface="Calibri" pitchFamily="34" charset="0"/>
                <a:cs typeface="Segoe UI" pitchFamily="34" charset="0"/>
              </a:rPr>
              <a:t>da ata</a:t>
            </a:r>
            <a:endParaRPr lang="pt-PT" sz="2500" b="1" dirty="0" smtClean="0">
              <a:latin typeface="+mj-lt"/>
              <a:cs typeface="Segoe UI" pitchFamily="34" charset="0"/>
            </a:endParaRPr>
          </a:p>
          <a:p>
            <a:pPr eaLnBrk="0" hangingPunct="0">
              <a:lnSpc>
                <a:spcPct val="150000"/>
              </a:lnSpc>
              <a:buClr>
                <a:srgbClr val="663300"/>
              </a:buClr>
              <a:buFont typeface="Arial" pitchFamily="34" charset="0"/>
              <a:buChar char="•"/>
              <a:defRPr/>
            </a:pPr>
            <a:r>
              <a:rPr lang="pt-PT" sz="2500" b="1" dirty="0" smtClean="0">
                <a:latin typeface="+mj-lt"/>
                <a:ea typeface="Calibri" pitchFamily="34" charset="0"/>
                <a:cs typeface="Segoe UI" pitchFamily="34" charset="0"/>
              </a:rPr>
              <a:t> </a:t>
            </a:r>
            <a:r>
              <a:rPr lang="pt-PT" sz="2500" b="1" dirty="0" smtClean="0">
                <a:latin typeface="+mj-lt"/>
                <a:ea typeface="Calibri" pitchFamily="34" charset="0"/>
                <a:cs typeface="Segoe UI" pitchFamily="34" charset="0"/>
              </a:rPr>
              <a:t>Dia, hora e local</a:t>
            </a:r>
            <a:endParaRPr lang="pt-PT" sz="2500" b="1" dirty="0" smtClean="0">
              <a:latin typeface="+mj-lt"/>
              <a:cs typeface="Segoe UI" pitchFamily="34" charset="0"/>
            </a:endParaRPr>
          </a:p>
          <a:p>
            <a:pPr eaLnBrk="0" hangingPunct="0">
              <a:lnSpc>
                <a:spcPct val="150000"/>
              </a:lnSpc>
              <a:buClr>
                <a:srgbClr val="663300"/>
              </a:buClr>
              <a:buFont typeface="Arial" pitchFamily="34" charset="0"/>
              <a:buChar char="•"/>
              <a:defRPr/>
            </a:pPr>
            <a:r>
              <a:rPr lang="pt-PT" sz="2500" b="1" dirty="0" smtClean="0">
                <a:latin typeface="+mj-lt"/>
                <a:ea typeface="Calibri" pitchFamily="34" charset="0"/>
                <a:cs typeface="Segoe UI" pitchFamily="34" charset="0"/>
              </a:rPr>
              <a:t> </a:t>
            </a:r>
            <a:r>
              <a:rPr lang="pt-PT" sz="2500" b="1" dirty="0" smtClean="0">
                <a:latin typeface="+mj-lt"/>
                <a:ea typeface="Calibri" pitchFamily="34" charset="0"/>
                <a:cs typeface="Segoe UI" pitchFamily="34" charset="0"/>
              </a:rPr>
              <a:t>Presenças</a:t>
            </a:r>
            <a:endParaRPr lang="pt-PT" sz="2500" b="1" dirty="0" smtClean="0">
              <a:latin typeface="+mj-lt"/>
              <a:ea typeface="Calibri" pitchFamily="34" charset="0"/>
              <a:cs typeface="Segoe UI" pitchFamily="34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467544" y="3717032"/>
            <a:ext cx="8352928" cy="2970044"/>
          </a:xfrm>
          <a:prstGeom prst="rect">
            <a:avLst/>
          </a:prstGeom>
          <a:solidFill>
            <a:schemeClr val="bg1">
              <a:alpha val="49000"/>
            </a:schemeClr>
          </a:solidFill>
          <a:ln w="635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663300"/>
              </a:buClr>
              <a:buFont typeface="Arial" pitchFamily="34" charset="0"/>
              <a:buChar char="•"/>
            </a:pPr>
            <a:r>
              <a:rPr lang="pt-PT" sz="2500" b="1" dirty="0" smtClean="0">
                <a:latin typeface="+mj-lt"/>
                <a:ea typeface="Calibri" pitchFamily="34" charset="0"/>
                <a:cs typeface="Segoe UI" pitchFamily="34" charset="0"/>
              </a:rPr>
              <a:t> Ordem </a:t>
            </a:r>
            <a:r>
              <a:rPr lang="pt-PT" sz="2500" b="1" dirty="0" smtClean="0">
                <a:latin typeface="+mj-lt"/>
                <a:ea typeface="Calibri" pitchFamily="34" charset="0"/>
                <a:cs typeface="Segoe UI" pitchFamily="34" charset="0"/>
              </a:rPr>
              <a:t>dos </a:t>
            </a:r>
            <a:r>
              <a:rPr lang="pt-PT" sz="2500" b="1" dirty="0" smtClean="0">
                <a:latin typeface="+mj-lt"/>
                <a:ea typeface="Calibri" pitchFamily="34" charset="0"/>
                <a:cs typeface="Segoe UI" pitchFamily="34" charset="0"/>
              </a:rPr>
              <a:t>trabalhos:</a:t>
            </a:r>
          </a:p>
          <a:p>
            <a:pPr marL="800100" lvl="1" indent="-342900" algn="just">
              <a:lnSpc>
                <a:spcPct val="150000"/>
              </a:lnSpc>
              <a:buClr>
                <a:srgbClr val="663300"/>
              </a:buClr>
            </a:pPr>
            <a:r>
              <a:rPr lang="pt-PT" b="1" u="sng" dirty="0" smtClean="0">
                <a:solidFill>
                  <a:srgbClr val="663300"/>
                </a:solidFill>
              </a:rPr>
              <a:t>Ponto 1:</a:t>
            </a:r>
            <a:r>
              <a:rPr lang="pt-PT" dirty="0" smtClean="0"/>
              <a:t> Apresentação </a:t>
            </a:r>
            <a:r>
              <a:rPr lang="pt-PT" dirty="0" smtClean="0"/>
              <a:t>e aprovação do Relatório de Gestão e de Contas, referentes ao primeiro ano de atividade</a:t>
            </a:r>
            <a:r>
              <a:rPr lang="pt-PT" dirty="0" smtClean="0"/>
              <a:t>;</a:t>
            </a:r>
          </a:p>
          <a:p>
            <a:pPr marL="800100" lvl="1" indent="-342900" algn="just">
              <a:lnSpc>
                <a:spcPct val="150000"/>
              </a:lnSpc>
              <a:buClr>
                <a:srgbClr val="663300"/>
              </a:buClr>
            </a:pPr>
            <a:r>
              <a:rPr lang="pt-PT" b="1" u="sng" dirty="0" smtClean="0">
                <a:solidFill>
                  <a:srgbClr val="663300"/>
                </a:solidFill>
              </a:rPr>
              <a:t>Ponto </a:t>
            </a:r>
            <a:r>
              <a:rPr lang="pt-PT" b="1" u="sng" dirty="0" smtClean="0">
                <a:solidFill>
                  <a:srgbClr val="663300"/>
                </a:solidFill>
              </a:rPr>
              <a:t>2:</a:t>
            </a:r>
            <a:r>
              <a:rPr lang="pt-PT" b="1" dirty="0" smtClean="0">
                <a:solidFill>
                  <a:srgbClr val="663300"/>
                </a:solidFill>
              </a:rPr>
              <a:t> </a:t>
            </a:r>
            <a:r>
              <a:rPr lang="pt-PT" dirty="0" smtClean="0"/>
              <a:t>Deliberação </a:t>
            </a:r>
            <a:r>
              <a:rPr lang="pt-PT" dirty="0" smtClean="0"/>
              <a:t>sobre a proposta do Conselho de Administração de aplicação dos resultados no atual ano de </a:t>
            </a:r>
            <a:r>
              <a:rPr lang="pt-PT" dirty="0" smtClean="0"/>
              <a:t>exercício;</a:t>
            </a:r>
          </a:p>
          <a:p>
            <a:pPr marL="800100" lvl="1" indent="-342900" algn="just">
              <a:lnSpc>
                <a:spcPct val="150000"/>
              </a:lnSpc>
              <a:buClr>
                <a:srgbClr val="663300"/>
              </a:buClr>
            </a:pPr>
            <a:r>
              <a:rPr lang="pt-PT" b="1" u="sng" dirty="0" smtClean="0">
                <a:solidFill>
                  <a:srgbClr val="663300"/>
                </a:solidFill>
              </a:rPr>
              <a:t>Ponto </a:t>
            </a:r>
            <a:r>
              <a:rPr lang="pt-PT" b="1" u="sng" dirty="0" smtClean="0">
                <a:solidFill>
                  <a:srgbClr val="663300"/>
                </a:solidFill>
              </a:rPr>
              <a:t>3:</a:t>
            </a:r>
            <a:r>
              <a:rPr lang="pt-PT" dirty="0" smtClean="0"/>
              <a:t> </a:t>
            </a:r>
            <a:r>
              <a:rPr lang="pt-PT" dirty="0" smtClean="0"/>
              <a:t>Revisão/Alteração do Contrato de Sociedade quanto à obrigação de prestações suplementares.</a:t>
            </a:r>
            <a:endParaRPr lang="pt-PT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80728"/>
            <a:ext cx="1952625" cy="2547938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176" y="44624"/>
            <a:ext cx="7643192" cy="796950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 smtClean="0">
                <a:latin typeface="+mn-lt"/>
                <a:ea typeface="+mn-ea"/>
                <a:cs typeface="+mn-cs"/>
              </a:rPr>
              <a:t>Anúncio publicitário</a:t>
            </a:r>
            <a:endParaRPr lang="pt-PT" sz="40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anuncio shotgu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052736"/>
            <a:ext cx="7344816" cy="5508612"/>
          </a:xfrm>
          <a:prstGeom prst="rect">
            <a:avLst/>
          </a:prstGeom>
        </p:spPr>
      </p:pic>
      <p:cxnSp>
        <p:nvCxnSpPr>
          <p:cNvPr id="4" name="Conexão recta 3"/>
          <p:cNvCxnSpPr/>
          <p:nvPr/>
        </p:nvCxnSpPr>
        <p:spPr>
          <a:xfrm>
            <a:off x="-244152" y="836712"/>
            <a:ext cx="10260632" cy="0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oavirtualg15.pbworks.com/f/1161632308/conclusa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47664" y="1010223"/>
            <a:ext cx="6480720" cy="4867049"/>
          </a:xfrm>
          <a:prstGeom prst="rect">
            <a:avLst/>
          </a:prstGeom>
          <a:noFill/>
          <a:ln w="635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7504" y="0"/>
            <a:ext cx="7643192" cy="796950"/>
          </a:xfrm>
        </p:spPr>
        <p:txBody>
          <a:bodyPr/>
          <a:lstStyle/>
          <a:p>
            <a:pPr algn="l"/>
            <a:r>
              <a:rPr lang="pt-PT" sz="4000" b="1" dirty="0" smtClean="0">
                <a:latin typeface="+mn-lt"/>
                <a:ea typeface="+mn-ea"/>
                <a:cs typeface="+mn-cs"/>
              </a:rPr>
              <a:t>Bibliografia</a:t>
            </a:r>
            <a:endParaRPr lang="pt-PT" sz="4000" b="1" dirty="0">
              <a:latin typeface="+mn-lt"/>
              <a:ea typeface="+mn-ea"/>
              <a:cs typeface="+mn-cs"/>
            </a:endParaRPr>
          </a:p>
        </p:txBody>
      </p:sp>
      <p:cxnSp>
        <p:nvCxnSpPr>
          <p:cNvPr id="6" name="Conexão recta 5"/>
          <p:cNvCxnSpPr/>
          <p:nvPr/>
        </p:nvCxnSpPr>
        <p:spPr>
          <a:xfrm>
            <a:off x="-244152" y="836712"/>
            <a:ext cx="10260632" cy="0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 txBox="1">
            <a:spLocks/>
          </p:cNvSpPr>
          <p:nvPr/>
        </p:nvSpPr>
        <p:spPr>
          <a:xfrm>
            <a:off x="107504" y="2808312"/>
            <a:ext cx="7643192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Webgrafia</a:t>
            </a:r>
            <a:endParaRPr kumimoji="0" lang="pt-P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Conexão recta 7"/>
          <p:cNvCxnSpPr/>
          <p:nvPr/>
        </p:nvCxnSpPr>
        <p:spPr>
          <a:xfrm>
            <a:off x="-252536" y="3645024"/>
            <a:ext cx="10260632" cy="0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95536" y="1196752"/>
            <a:ext cx="8496944" cy="1477328"/>
          </a:xfrm>
          <a:prstGeom prst="rect">
            <a:avLst/>
          </a:prstGeom>
          <a:solidFill>
            <a:schemeClr val="bg1">
              <a:alpha val="47000"/>
            </a:schemeClr>
          </a:solidFill>
          <a:ln w="635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pt-PT" dirty="0" smtClean="0"/>
              <a:t> </a:t>
            </a:r>
            <a:r>
              <a:rPr lang="pt-PT" dirty="0" err="1" smtClean="0"/>
              <a:t>Colecção</a:t>
            </a:r>
            <a:r>
              <a:rPr lang="pt-PT" dirty="0" smtClean="0"/>
              <a:t> </a:t>
            </a:r>
            <a:r>
              <a:rPr lang="pt-PT" dirty="0" smtClean="0"/>
              <a:t>Códigos de Bolso - Código das Sociedades Comerciais, Almedina</a:t>
            </a:r>
            <a:endParaRPr lang="pt-PT" b="1" dirty="0" smtClean="0"/>
          </a:p>
          <a:p>
            <a:r>
              <a:rPr lang="pt-PT" dirty="0" smtClean="0"/>
              <a:t> </a:t>
            </a:r>
            <a:endParaRPr lang="pt-PT" b="1" dirty="0" smtClean="0"/>
          </a:p>
          <a:p>
            <a:pPr lvl="0">
              <a:buFont typeface="Arial" pitchFamily="34" charset="0"/>
              <a:buChar char="•"/>
            </a:pPr>
            <a:r>
              <a:rPr lang="pt-PT" dirty="0" smtClean="0"/>
              <a:t> PITA</a:t>
            </a:r>
            <a:r>
              <a:rPr lang="pt-PT" dirty="0" smtClean="0"/>
              <a:t>, Manuel António, Curso Elementar de Direito Comercial, 2ª edição, Áreas Editora</a:t>
            </a:r>
          </a:p>
          <a:p>
            <a:pPr lvl="0"/>
            <a:endParaRPr lang="pt-PT" b="1" dirty="0" smtClean="0"/>
          </a:p>
        </p:txBody>
      </p:sp>
      <p:sp>
        <p:nvSpPr>
          <p:cNvPr id="10" name="CaixaDeTexto 9"/>
          <p:cNvSpPr txBox="1"/>
          <p:nvPr/>
        </p:nvSpPr>
        <p:spPr>
          <a:xfrm>
            <a:off x="395536" y="4133979"/>
            <a:ext cx="8496944" cy="2031325"/>
          </a:xfrm>
          <a:prstGeom prst="rect">
            <a:avLst/>
          </a:prstGeom>
          <a:solidFill>
            <a:schemeClr val="bg1">
              <a:alpha val="47000"/>
            </a:schemeClr>
          </a:solidFill>
          <a:ln w="635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/>
              <a:t> </a:t>
            </a:r>
          </a:p>
          <a:p>
            <a:pPr lvl="0"/>
            <a:r>
              <a:rPr lang="pt-PT" dirty="0" smtClean="0">
                <a:hlinkClick r:id="rId2"/>
              </a:rPr>
              <a:t>http://www.empresanahora.mj.pt</a:t>
            </a:r>
            <a:endParaRPr lang="pt-PT" dirty="0" smtClean="0"/>
          </a:p>
          <a:p>
            <a:r>
              <a:rPr lang="pt-PT" dirty="0" smtClean="0"/>
              <a:t> </a:t>
            </a:r>
          </a:p>
          <a:p>
            <a:pPr lvl="0"/>
            <a:r>
              <a:rPr lang="pt-PT" dirty="0" smtClean="0">
                <a:hlinkClick r:id="rId3"/>
              </a:rPr>
              <a:t>http://www.mj.gov.pt</a:t>
            </a:r>
            <a:endParaRPr lang="pt-PT" dirty="0" smtClean="0"/>
          </a:p>
          <a:p>
            <a:r>
              <a:rPr lang="pt-PT" dirty="0" smtClean="0"/>
              <a:t> </a:t>
            </a:r>
          </a:p>
          <a:p>
            <a:pPr lvl="0"/>
            <a:r>
              <a:rPr lang="pt-PT" dirty="0" smtClean="0">
                <a:hlinkClick r:id="rId4"/>
              </a:rPr>
              <a:t>http://www.irn.mj.pt</a:t>
            </a:r>
            <a:endParaRPr lang="pt-PT" dirty="0" smtClean="0"/>
          </a:p>
          <a:p>
            <a:pPr lvl="0"/>
            <a:endParaRPr lang="pt-PT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nto dobrado 17"/>
          <p:cNvSpPr/>
          <p:nvPr/>
        </p:nvSpPr>
        <p:spPr>
          <a:xfrm>
            <a:off x="792088" y="980728"/>
            <a:ext cx="7740352" cy="5688632"/>
          </a:xfrm>
          <a:prstGeom prst="foldedCorner">
            <a:avLst/>
          </a:prstGeom>
          <a:solidFill>
            <a:srgbClr val="FFFFCC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ângulo 14"/>
          <p:cNvSpPr/>
          <p:nvPr/>
        </p:nvSpPr>
        <p:spPr>
          <a:xfrm>
            <a:off x="5148064" y="3816698"/>
            <a:ext cx="2304256" cy="2808312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ângulo 13"/>
          <p:cNvSpPr/>
          <p:nvPr/>
        </p:nvSpPr>
        <p:spPr>
          <a:xfrm>
            <a:off x="1835696" y="3861048"/>
            <a:ext cx="2397546" cy="2736304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6012160" y="1052736"/>
            <a:ext cx="1800200" cy="2592288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3563888" y="1124744"/>
            <a:ext cx="1872208" cy="252028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1115616" y="1124744"/>
            <a:ext cx="1872208" cy="252028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1558271" cy="2232248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222773"/>
            <a:ext cx="1614208" cy="227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 b="23423"/>
          <a:stretch>
            <a:fillRect/>
          </a:stretch>
        </p:blipFill>
        <p:spPr bwMode="auto">
          <a:xfrm>
            <a:off x="1979712" y="4005064"/>
            <a:ext cx="2074018" cy="2448272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63888" y="-27384"/>
            <a:ext cx="180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Pedido de admissão da firma ao Registo Nacional de Pessoas Coletivas</a:t>
            </a:r>
            <a:endParaRPr kumimoji="0" lang="pt-PT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8515" y="1196752"/>
            <a:ext cx="151982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5679" y="3933056"/>
            <a:ext cx="1952625" cy="2547938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7" name="Rectângulo 16"/>
          <p:cNvSpPr/>
          <p:nvPr/>
        </p:nvSpPr>
        <p:spPr>
          <a:xfrm>
            <a:off x="5940152" y="188640"/>
            <a:ext cx="18722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500" b="1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Pedido de Registo Comercial da Sociedade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2808312" cy="1143000"/>
          </a:xfrm>
        </p:spPr>
        <p:txBody>
          <a:bodyPr>
            <a:normAutofit/>
          </a:bodyPr>
          <a:lstStyle/>
          <a:p>
            <a:pPr algn="l"/>
            <a:r>
              <a:rPr lang="pt-PT" b="1" dirty="0" smtClean="0">
                <a:solidFill>
                  <a:schemeClr val="bg2">
                    <a:lumMod val="10000"/>
                  </a:schemeClr>
                </a:solidFill>
              </a:rPr>
              <a:t>Introdução</a:t>
            </a:r>
            <a:endParaRPr lang="pt-PT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4544" y="12882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Apresentação dos Sócios</a:t>
            </a:r>
            <a:endParaRPr lang="pt-PT" sz="4400" b="1" dirty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512" y="1196752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663300"/>
                </a:solidFill>
              </a:rPr>
              <a:t>Gerentes</a:t>
            </a:r>
            <a:r>
              <a:rPr lang="pt-PT" sz="2400" b="1" dirty="0" smtClean="0">
                <a:solidFill>
                  <a:srgbClr val="66330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pt-PT" sz="2400" dirty="0" smtClean="0"/>
              <a:t> Bernardo Miguel Quaresma Fernandes</a:t>
            </a:r>
          </a:p>
          <a:p>
            <a:pPr>
              <a:buFont typeface="Arial" pitchFamily="34" charset="0"/>
              <a:buChar char="•"/>
            </a:pPr>
            <a:r>
              <a:rPr lang="pt-PT" sz="2400" dirty="0" smtClean="0"/>
              <a:t> Rui Miguel Matos Ribeiro</a:t>
            </a:r>
          </a:p>
          <a:p>
            <a:endParaRPr lang="pt-PT" sz="2400" dirty="0"/>
          </a:p>
          <a:p>
            <a:r>
              <a:rPr lang="pt-PT" sz="2800" b="1" dirty="0" smtClean="0">
                <a:solidFill>
                  <a:srgbClr val="663300"/>
                </a:solidFill>
              </a:rPr>
              <a:t>Restantes Sócios:</a:t>
            </a:r>
          </a:p>
          <a:p>
            <a:pPr>
              <a:buFont typeface="Arial" pitchFamily="34" charset="0"/>
              <a:buChar char="•"/>
            </a:pPr>
            <a:r>
              <a:rPr lang="pt-PT" sz="2400" dirty="0" smtClean="0"/>
              <a:t> Daniel Henrique Gomes Espadinha</a:t>
            </a:r>
          </a:p>
          <a:p>
            <a:pPr>
              <a:buFont typeface="Arial" pitchFamily="34" charset="0"/>
              <a:buChar char="•"/>
            </a:pPr>
            <a:r>
              <a:rPr lang="pt-PT" sz="2400" dirty="0" smtClean="0"/>
              <a:t> Daniela Filipa Cerejo da Silva</a:t>
            </a:r>
          </a:p>
          <a:p>
            <a:pPr>
              <a:buFont typeface="Arial" pitchFamily="34" charset="0"/>
              <a:buChar char="•"/>
            </a:pPr>
            <a:r>
              <a:rPr lang="pt-PT" sz="2400" dirty="0" smtClean="0"/>
              <a:t> David Cândido Leitão Miranda Machado</a:t>
            </a:r>
            <a:endParaRPr lang="pt-PT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64418"/>
            <a:ext cx="19145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6192688" y="3836655"/>
            <a:ext cx="2699792" cy="2400657"/>
          </a:xfrm>
          <a:prstGeom prst="rect">
            <a:avLst/>
          </a:prstGeom>
          <a:noFill/>
          <a:ln w="63500" cmpd="dbl">
            <a:solidFill>
              <a:srgbClr val="66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15000"/>
              <a:buFont typeface="Arial" pitchFamily="34" charset="0"/>
              <a:buChar char="•"/>
            </a:pPr>
            <a:r>
              <a:rPr lang="pt-P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egoe UI" pitchFamily="34" charset="0"/>
              </a:rPr>
              <a:t> Estado Civil</a:t>
            </a:r>
          </a:p>
          <a:p>
            <a:pPr>
              <a:lnSpc>
                <a:spcPct val="150000"/>
              </a:lnSpc>
              <a:buSzPct val="115000"/>
              <a:buFont typeface="Arial" pitchFamily="34" charset="0"/>
              <a:buChar char="•"/>
            </a:pP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egoe UI" pitchFamily="34" charset="0"/>
              </a:rPr>
              <a:t> Nº Cartão de Cidadão</a:t>
            </a:r>
            <a:endParaRPr lang="pt-PT" sz="2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Segoe UI" pitchFamily="34" charset="0"/>
            </a:endParaRPr>
          </a:p>
          <a:p>
            <a:pPr>
              <a:lnSpc>
                <a:spcPct val="150000"/>
              </a:lnSpc>
              <a:buSzPct val="115000"/>
              <a:buFont typeface="Arial" pitchFamily="34" charset="0"/>
              <a:buChar char="•"/>
            </a:pP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egoe UI" pitchFamily="34" charset="0"/>
              </a:rPr>
              <a:t> </a:t>
            </a:r>
            <a:r>
              <a:rPr lang="pt-P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egoe UI" pitchFamily="34" charset="0"/>
              </a:rPr>
              <a:t>Naturalidade </a:t>
            </a:r>
          </a:p>
          <a:p>
            <a:pPr>
              <a:lnSpc>
                <a:spcPct val="150000"/>
              </a:lnSpc>
              <a:buSzPct val="115000"/>
              <a:buFont typeface="Arial" pitchFamily="34" charset="0"/>
              <a:buChar char="•"/>
            </a:pP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egoe UI" pitchFamily="34" charset="0"/>
              </a:rPr>
              <a:t> </a:t>
            </a:r>
            <a:r>
              <a:rPr lang="pt-P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egoe UI" pitchFamily="34" charset="0"/>
              </a:rPr>
              <a:t>Morada </a:t>
            </a:r>
          </a:p>
          <a:p>
            <a:pPr>
              <a:lnSpc>
                <a:spcPct val="150000"/>
              </a:lnSpc>
              <a:buSzPct val="115000"/>
              <a:buFont typeface="Arial" pitchFamily="34" charset="0"/>
              <a:buChar char="•"/>
            </a:pP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egoe UI" pitchFamily="34" charset="0"/>
              </a:rPr>
              <a:t> NIF</a:t>
            </a:r>
            <a:endParaRPr lang="pt-PT" sz="14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0051" r="20171"/>
          <a:stretch>
            <a:fillRect/>
          </a:stretch>
        </p:blipFill>
        <p:spPr bwMode="auto">
          <a:xfrm>
            <a:off x="467544" y="4680520"/>
            <a:ext cx="547260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7286" y="1412776"/>
            <a:ext cx="354921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2882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/>
              <a:t>Cláusulas do Contrato Social - </a:t>
            </a:r>
            <a:r>
              <a:rPr lang="pt-PT" sz="3300" b="1" dirty="0" smtClean="0"/>
              <a:t>OBRIGATÓRIAS</a:t>
            </a:r>
            <a:endParaRPr lang="pt-PT" sz="3300" b="1" dirty="0"/>
          </a:p>
        </p:txBody>
      </p:sp>
      <p:cxnSp>
        <p:nvCxnSpPr>
          <p:cNvPr id="5" name="Conexão recta 4"/>
          <p:cNvCxnSpPr/>
          <p:nvPr/>
        </p:nvCxnSpPr>
        <p:spPr>
          <a:xfrm>
            <a:off x="-396552" y="836712"/>
            <a:ext cx="10260632" cy="0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395536" y="3784972"/>
            <a:ext cx="8424936" cy="2308324"/>
          </a:xfrm>
          <a:prstGeom prst="rect">
            <a:avLst/>
          </a:prstGeom>
          <a:solidFill>
            <a:schemeClr val="bg1">
              <a:alpha val="42000"/>
            </a:schemeClr>
          </a:solidFill>
          <a:ln w="635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u="sng" dirty="0" smtClean="0"/>
              <a:t>Artigo SEGUNDO</a:t>
            </a:r>
          </a:p>
          <a:p>
            <a:pPr algn="ctr"/>
            <a:r>
              <a:rPr lang="pt-PT" b="1" dirty="0" smtClean="0"/>
              <a:t>(Sede)</a:t>
            </a:r>
          </a:p>
          <a:p>
            <a:pPr algn="just"/>
            <a:r>
              <a:rPr lang="pt-PT" dirty="0" smtClean="0"/>
              <a:t>1.	A sociedade tem sede na Rua Professor Vieira de Almeida, nº 7, 4600-282 Lumiar, na freguesia do Lumiar, concelho de Lisboa.</a:t>
            </a:r>
          </a:p>
          <a:p>
            <a:pPr algn="just"/>
            <a:r>
              <a:rPr lang="pt-PT" dirty="0" smtClean="0"/>
              <a:t>2.	Por simples deliberação da gerência, pode a sede ser deslocada dentro do mesmo concelho ou para concelho limítrofe, podendo deliberar abrir sucursais, delegações ou outras formas legais de representação no território nacional, quando entender conveniente.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5536" y="1325667"/>
            <a:ext cx="8424936" cy="2031325"/>
          </a:xfrm>
          <a:prstGeom prst="rect">
            <a:avLst/>
          </a:prstGeom>
          <a:solidFill>
            <a:schemeClr val="bg1">
              <a:alpha val="37000"/>
            </a:schemeClr>
          </a:solidFill>
          <a:ln w="635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u="sng" dirty="0" smtClean="0"/>
              <a:t>Artigo PRIMEIRO</a:t>
            </a:r>
          </a:p>
          <a:p>
            <a:pPr algn="ctr"/>
            <a:r>
              <a:rPr lang="pt-PT" b="1" dirty="0" smtClean="0"/>
              <a:t>(Tipo e Firma)</a:t>
            </a:r>
          </a:p>
          <a:p>
            <a:pPr algn="just"/>
            <a:r>
              <a:rPr lang="pt-PT" dirty="0" smtClean="0"/>
              <a:t>1.	A sociedade é uma sociedade comercial por quotas e a sua firma é constituída pela denominação SHOTGUN – Comércio de cartuchos para caça, LDA.</a:t>
            </a:r>
          </a:p>
          <a:p>
            <a:pPr algn="just"/>
            <a:r>
              <a:rPr lang="pt-PT" dirty="0" smtClean="0"/>
              <a:t>2.	A sociedade tem o número de pessoa coletiva 235865101 e o número de identificação na segurança social 503476278.</a:t>
            </a:r>
          </a:p>
          <a:p>
            <a:pPr algn="ctr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23528" y="1268760"/>
            <a:ext cx="8496944" cy="1754326"/>
          </a:xfrm>
          <a:prstGeom prst="rect">
            <a:avLst/>
          </a:prstGeom>
          <a:solidFill>
            <a:schemeClr val="bg1">
              <a:alpha val="47000"/>
            </a:schemeClr>
          </a:solidFill>
          <a:ln w="635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u="sng" dirty="0" smtClean="0"/>
              <a:t>Artigo TERCEIRO</a:t>
            </a:r>
          </a:p>
          <a:p>
            <a:pPr algn="ctr"/>
            <a:r>
              <a:rPr lang="pt-PT" b="1" dirty="0" smtClean="0"/>
              <a:t>(Objeto)</a:t>
            </a:r>
          </a:p>
          <a:p>
            <a:pPr algn="just"/>
            <a:r>
              <a:rPr lang="pt-PT" dirty="0" smtClean="0"/>
              <a:t>1.	A sociedade tem por objeto a comercialização de cartuchos para caça.</a:t>
            </a:r>
          </a:p>
          <a:p>
            <a:pPr algn="just"/>
            <a:r>
              <a:rPr lang="pt-PT" dirty="0" smtClean="0"/>
              <a:t>2.	A sociedade pode adquirir participações em sociedades com objeto semelhante daquele que exerce, ou em sociedades reguladas por leis especiais, e integrar agrupamentos complementares de empresas. </a:t>
            </a:r>
          </a:p>
        </p:txBody>
      </p:sp>
      <p:cxnSp>
        <p:nvCxnSpPr>
          <p:cNvPr id="6" name="Conexão recta 5"/>
          <p:cNvCxnSpPr/>
          <p:nvPr/>
        </p:nvCxnSpPr>
        <p:spPr>
          <a:xfrm>
            <a:off x="-244152" y="836712"/>
            <a:ext cx="10260632" cy="0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http://www.cbc.com.br/userfiles/img_cartuchos_caca.png"/>
          <p:cNvPicPr>
            <a:picLocks noChangeAspect="1" noChangeArrowheads="1"/>
          </p:cNvPicPr>
          <p:nvPr/>
        </p:nvPicPr>
        <p:blipFill>
          <a:blip r:embed="rId2" cstate="print"/>
          <a:srcRect t="2134" b="8247"/>
          <a:stretch>
            <a:fillRect/>
          </a:stretch>
        </p:blipFill>
        <p:spPr bwMode="auto">
          <a:xfrm>
            <a:off x="1403648" y="3356992"/>
            <a:ext cx="6480720" cy="3024336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0" y="12882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/>
              <a:t>Cláusulas do Contrato Social - </a:t>
            </a:r>
            <a:r>
              <a:rPr lang="pt-PT" sz="3300" b="1" dirty="0" smtClean="0"/>
              <a:t>OBRIGATÓRIAS</a:t>
            </a:r>
            <a:endParaRPr lang="pt-PT" sz="3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23528" y="1030808"/>
            <a:ext cx="8496944" cy="5078313"/>
          </a:xfrm>
          <a:prstGeom prst="rect">
            <a:avLst/>
          </a:prstGeom>
          <a:solidFill>
            <a:schemeClr val="bg1">
              <a:alpha val="47000"/>
            </a:schemeClr>
          </a:solidFill>
          <a:ln w="635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Artigo QUARTO</a:t>
            </a:r>
          </a:p>
          <a:p>
            <a:pPr algn="ctr"/>
            <a:r>
              <a:rPr lang="pt-PT" b="1" dirty="0" smtClean="0"/>
              <a:t>(Capital Social)</a:t>
            </a:r>
          </a:p>
          <a:p>
            <a:pPr algn="just"/>
            <a:r>
              <a:rPr lang="pt-PT" dirty="0" smtClean="0"/>
              <a:t>1.	O capital social total é de 50.000 (cinquenta mil euros), representado pelas seguintes quotas:</a:t>
            </a:r>
          </a:p>
          <a:p>
            <a:pPr algn="just"/>
            <a:r>
              <a:rPr lang="pt-PT" dirty="0" smtClean="0"/>
              <a:t>            a. Uma quota com o valor nominal de 10.000 (dez mil euros), pertencente a Bernardo Miguel Quaresma Fernandes;</a:t>
            </a:r>
          </a:p>
          <a:p>
            <a:pPr algn="just"/>
            <a:r>
              <a:rPr lang="pt-PT" dirty="0" smtClean="0"/>
              <a:t>            b.  Uma quota com o valor nominal de 9.000 euros (nove mil euros), pertencente a Daniel Henrique Gomes Espadinha;</a:t>
            </a:r>
          </a:p>
          <a:p>
            <a:pPr algn="just"/>
            <a:r>
              <a:rPr lang="pt-PT" dirty="0" smtClean="0"/>
              <a:t>            c.	Uma quota com o valor nominal de 8.000 euros (oito mil euros), pertencente a Daniela Filipa Cerejo da Silva;</a:t>
            </a:r>
          </a:p>
          <a:p>
            <a:pPr algn="just"/>
            <a:r>
              <a:rPr lang="pt-PT" dirty="0" smtClean="0"/>
              <a:t>            d.	Uma quota com o valor nominal de 15.000 euros (quinze mil euros), pertencente a David Cândido Miranda Leitão Machado;</a:t>
            </a:r>
          </a:p>
          <a:p>
            <a:pPr algn="just"/>
            <a:r>
              <a:rPr lang="pt-PT" dirty="0" smtClean="0"/>
              <a:t>            e.  Uma quota com o valor nominal de 8.000 euros (oito mil euros), pertencente a Rui Miguel Matos </a:t>
            </a:r>
            <a:r>
              <a:rPr lang="pt-PT" dirty="0" smtClean="0"/>
              <a:t>Ribeiro.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 smtClean="0"/>
          </a:p>
        </p:txBody>
      </p:sp>
      <p:cxnSp>
        <p:nvCxnSpPr>
          <p:cNvPr id="8" name="Conexão recta 7"/>
          <p:cNvCxnSpPr/>
          <p:nvPr/>
        </p:nvCxnSpPr>
        <p:spPr>
          <a:xfrm>
            <a:off x="-244152" y="836712"/>
            <a:ext cx="10260632" cy="0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0" y="12882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/>
              <a:t>Cláusulas do Contrato Social - </a:t>
            </a:r>
            <a:r>
              <a:rPr lang="pt-PT" sz="3300" b="1" dirty="0" smtClean="0"/>
              <a:t>OBRIGATÓRIAS</a:t>
            </a:r>
            <a:endParaRPr lang="pt-PT" sz="3300" b="1" dirty="0"/>
          </a:p>
        </p:txBody>
      </p:sp>
      <p:sp>
        <p:nvSpPr>
          <p:cNvPr id="14338" name="AutoShape 2" descr="data:image/jpeg;base64,/9j/4AAQSkZJRgABAQAAAQABAAD/2wCEAAkGBhQSEBQUERIUFBUUFRUVFhcYFBYQFhUYFRYVFRQUFhcZHCcfFxojHBQUIC8gJCcpLSwsFx4xNTAqNSYrLCkBCQoKDgwOGg8PGiwkHCQsLSkpLCwsKSwsKS8sLCwpLCovLCwsKSwsKSwsLCwsLCwsLCwsLCksLCksLCwsKSksLP/AABEIAOEA4QMBIgACEQEDEQH/xAAcAAABBQEBAQAAAAAAAAAAAAAAAgMEBQYBBwj/xABFEAACAQIDBQUECAQEBQQDAAABAgMAEQQSIQUTMUFRBiJhcZEHMoGxFCNCUqHB0fBygpLhM2Ki8UNTY4OzFZOjshYkNP/EABkBAQADAQEAAAAAAAAAAAAAAAACAwQBBf/EACwRAAMAAgEEAAMHBQAAAAAAAAABAgMRIQQSMUEiUWETMoGhsdHwFEJxkcH/2gAMAwEAAhEDEQA/APcaKKKAKKKKAKKKKAKK5eqbbvbDC4MgYiUKzfYAMjheblVuQg1JY6aUBdVAbbcInEGe8vNFDOV0zAuVBCC33rVLWTMt1INxcHiDfgfEcKzWOi3QWbaGKJs6lIYVaKN3BBQBFLSztcA2LEacNKA0s+IVFLuwVVBLMxCgAcSSeArsMyuoZGDKwBUg3BB1BBHEVgNubYlxDqhUJrnjw7sDbKQfpWNINliS2YRg6ta5J0Gl7I4rD/R1hw029EAVGaxBJIzBuABDakEadOFRVJ+AXtFFFSAUVlu2vbP6EEWOLeyyXsC2RFA+05sT5ADWsjhva3ic4Dw4Xy3rxH1IPyqDuU9MmopraPV6yfbvta+FVYsMA2IkFxcZ1iQaGVhz10Ucz4A1Xx+2DCZTnWRJV9+OwJB8GGjL0NeVYrty88krsrETPnfLfMy8IMOGB0QLqbW4nqa5V8cEpjnk2mw/atJCpSdZMUwJOZbZgST3WIARR0HKt72X7ZRY1TlVo3BsUcrmOg7y5SbjW3LhwrxI7cVwFkO5W1kiiGvxIBJ/lAHnUdrA5kXEnnmztER5d5flVSyNFrxpn0peu1537KO0LSrLFLLIzJlyrKwLKuvA+8w8bnhyr0Sr1Sa2ZqWnoKKKKkcCiiigCiiigCiiigCiiigCm8RiFjUu7KqqLlmIVQOpJ4Cq7tHtz6JCJd2ZBvEQgMqZc7ZQzM2gFyBc9azH01zfKNrC9+6DhHUeAdiQRqRqSfwrjpLywbjD4hXUMjK6ngykMDy0I0NZzt5trEYWGOXDhMolUSs4zhVburdbglSzKCQwI0OovTOC2vOkaxwYIqqiwbEYhFPPUiLOSfSnY9tLMkuFxu5jlZWXKW+qmRwQHjz2LDky8VI8QTFXLekw0YjaHa3GyWR8SI+P+CghduGpLFiLXt3bedY9MfCxZAGDSX4gu0g90szXLaam7cq6cO7LG+9A3cZjfvZcxU2kJlF7DNHxAqw2X2cn3SZMK72BYN3Is2a5JUyMGa97XI1qrl+TE9155PRcB2lLbJw+7a2IcR4UaAlZVskrW4HKqu/SwHWpGF2RDC+f3nIsZpHaWXUXPfYki/QWFYTsnnOKCRlIDPcbyVSZYpEsJYFQ6CR1AuDb3Dx0FbjGdk8TM0aTnDSRpKkmfK4ayHUbo3UlhdT3ra3twrlzeTSXg2xSa2Y7CwxJIw+jZWaWwkxsksyli2VTZEZHvcWNwdQL1rsNMuGxcWHWYyYiZhLiWtdyoGSNFjGkUYzX10CoeJbXQYTsnhYnDx4aFWXUFYwCPEdD41Mw2zI42ZkRFLEliFAZidbsw1bgOPSrpnR3YrMTx43txsOA8eZoubjXnYfof3yp1YbH99APypTpf1BqZwxW1+wQxWMabESExFQFjQlC1gM2d+IW5NlW2nE1lu1XZICUYfA4KKNMuZ5coe/I6togHMknyr1swaAX4C3y/Ssp22eORosIzohndWLO1lUXCquW4Ezu2gQ3GjEg5bVBxvwTVMwnZnsfh90skq52bNlubjLmYg+KkAMOViKt58JgotJBAlxpmKryNiNb2uKn9ouy/wBHhLxYidpAUCB2SRHd3CIhTKLC7Ad21hWg2B2fgji+rZZmuwkm7rtI4ur3YcLG4Cj3bAVn/p6b23waft5S4XJ57LsKHFYcTYYBGYGwBzDTMCNPFb1igzK5jaUhgSLAICLc7WNesbbw4weILmwgnYFjwEUuXLmPLK9hrybj71ec+0PComKVgAQ+psbMpJ4gjhy8ar7XN9r/AAJ7VT3I1nslgJxTmRQ+WMlJMo7puFIPHKSDxHEA163evOvZFs50wzyyAgsxQE6ZlQ6P8a3+arprS0ZcnND166GpkNSw1WKivQ5eu0gGlA1NM4doooqQCiiigCiiigIu0njETmfLugp3mexTLbvZr6WtWEn2bA5//Qwk0X/V3suz4vPJqzn/ALY862u3IC8DqIlmzCzRs2TOh0cBuTW4eNtRxrH4DZGHkxO5miOua0U20GxEi2BOkKMwt1LNwA8qhSb8a/EFBNJ9GnX6+TG41+7DAJJDFGW0LuLkgAG5ZraDQDjWtxuOhaWPDTLHI7o8hUqsiKIwMzkNewubA865ieyskOJdsDDh0SSKNLkmPdFC5fuKt2DZlOhFyNTzqxw/YjD7u0wMshJZ5SzRu5K5SLoRlTL3cnC3XUnM8Db/AOktnk+NwDZjmj3KYtfpGHCnMoQ5b20ADBsr5bWtIPGtXhO2ilPr4ZVltqETeox+8jDSx6NYitl2n7MJisNu1sjxgmBxoI3C5V0HFCNCvAj4V5RjXkEbqiOs6sEZNLo4YZlJOgXLezdGBHGrqXb48GTInL2vZIxX1zyu/wBW0zq6qGBaMxqixsDzkGQNcc9NRXofZHtgJxuZ2RcSulgcomWwIljB+IKi+Ug8rV5FJht9Iz4oblGVAFIytmBbuo7d7mLlALm1q1vZ7sHNPHEJA0GHjysHYZcRIVIIZF/4N7Elz3tdAL3pG9nMbrZ6wDXaRE4IBUgggEEG4IPAg86XVxqCiiq/be2UwsJkkvbQKosWkc6LGg5sT+Z4A1zYJ5NYjbeIwaY8nHGLVIJIC5ByPh2lzDTVSN4rC4scx42qu2jtPFYs99t1GP8AhQuwvz+tmFi/8KWHnVLHCIriNES/HKAt/wCI8T8ay11Knxyejh6C7+89Gi7RdscNKIskuYJiIJGASS5SORXdvd5AFv5TWj2JhMPhsMseFAEQuy5W3gOcli2a5zXJvesNDjGDRrYsZXye9ayhSzN8AvqRUhuzEWpAy31IR3iBPiEYAmuLq1/ciOTou16VFl2120u6eEMokljKm+ojiPdklk6AC4A4lreNvMTsQ7RxaRYWLJCrAZlAVUUMMzEcyb38SK1e2tk4WKMRvJuRI2qRqM8xA0W9ib+PGmtlbFRUugxEC37oOJkBYfeIR7L5XqNZu74jsYGl2p8nqGBwqxRrGgsEAAp/NWQ7IY6QTyQM7yJulmUuxkaM5zGVztqVa1wDwIblWtFQ2Z7ly2mOA0oGmr0pTUporH1NLFNLTorVLIsXRQKKtREKKKKAQ8lv9x+dAlFr/wBvOmU4kHpbXzJv43uK41wfTwGhOnhxvQDomHx/XpTUMcaFiqKuYksQFXMx4liOJ8TXWXUH/N8z/b8aWkVwPh8jofWgFCYfvlyrhn8PHlw603GOXS+vWxsPwpI4aDoPjlsDQD+9HD98v1FUHaHsvhsQ28lDxuq2MkTFHKjXK+W+YdNLjlarcDw4G9v6T+/KlLwHA2FqAymyjgoTfAYKSd9PrBGQRyGafEEa+AJPhVk2AnxV/pREUR0OHicMXHSabQkHmiWHUtqKnY6SYBGgSNyCAyuzR3BvYq4BsQeRU38KgtsmeVR9JnspzXhhBRLWNlaU/WMOpGS/C3XoLfZuMicMsJUiJt0QvuoVA7gtpoCBYcOHK1SyaibMeLdL9HybsXVd3bIMpKkLl00II0qQWqDYOk1532oxe9xcptdcMBAl9e+4EkzjocrRpfjYN1rfs9ZHtD2elMzTYdUk3oXexM26OZRlWVHsRcgKCp45QQeubNTctI09NUxkVV4KPH7VXdqkQIFtTUCNBYu7BEW5LE5QKtIuzGKY/wCDDF4vMZrfyRrr/UKvNm9k0jZZJnM8i6qWULHGescQuA3+Ylj41ic/Nnq11mOJ1j5ZmOzxMkzzOjIFJhiVhlZUWxdmB91nJBtyVVrR1R7XxDYKY75fqpp5XjlU5xd/rGWRQLpbvd7UEC+lW++BFwbggEcwb2NwedxXKXP09FE13Lfv2Vf/AKF9KxGJOfIEWCMjIk0cjgPJ9bG3vFVeMAggi9PYbsfOi5VlwsSXv9XE7cTckBnCi/G2tTuzR+txd+O8h18NyuVfMd4/zCrxWsfDX0IFvSxFW79f4/QyuqTemRthbGTDq1maSRyM7tYM2UHKoC6KgBNgOpOpN6sxMP3Y1GY/p06H00IvS5DcE+R9Bb8/wrq5KmPmXw+R+VKSX9/C9IVb+p+d/wAq7Gutrc/wte3lc1ZKIMfWXw+VOrMNPH+/H0NRk4cOHHj94/jzruUm45/2bX4/nWqUQZKaa37Hrau74el/w400uvqfPXh5dKSDodNRm5ePCrERJGc9D6iuV3NRXQLtRRRQBRRRQBRRRQBRRRQBVLjuzqzMzTO0w1yRObQqbaXRAN55vm46Wq6NNsa43oEfBQmOJEYqSqgEqm7XT7qfZHQUpnrrtTDtWXJk0TSOs9Ns9JZqQTWC8my1I6Wrmak0XqruJEDbmxo8VGElXNlOZe8ygNlZRfIQSLMdKoNlzKoGHKCGSJcu6BJGRe6HiLe/GRbXiL2NiK1ZNUfaaJZEWLLnmcncWORo2FiZs/GNU0LHnotjcCro3Xwlk128lLPt/wChYhyUZxOiBACFG8iYi7MdEGRxrY+7zrUbG2uMRAkqjLmBut7lGUlXQ+IYEV572qw7GN4J2WSSOXDqsidwMzkMGK/YbLmzLcjUddLnsZtNUmmwp0Y2xEZ+8GASQDxBS/kfCtLxaxt+09M5VJ5Frw1s24kpay1Ez0oPVCom5JyyU8j1XLJT8ctXTZVUFgjU6pqHHJUlGrXNbKKkeFdtSFNLq1FYWoooroCiiigCiiigCiiigCiiigEk00xpMso5+Xy/UVXbT2tHho2knkVIxxZjztew5kkctaqtkkc2xtmPDoGkJJY5URRmeRuOVF5nmTwA1JFZiXtDiV+uk3YQG7YdVzvuxfOd7fvSKvfygW0I141n8d2vgM0s7vZmYpEhVhKsKgFVEZ1XPfeX0vcX4VCgxrSzhpVUoYwqsjhhD9IZowSRozNYKWGg0XmTWRy2/BsjHPbunyeqJKGAKm4IBB6gi4PpXb1m+xe02mwaCRQskOWFgGLCyou7e99cy2Pner7W489PnY/j6VhuHNNMqTHq5TR9dDz42tTc04QFmYKo1YlsqgXAuST3eJHGoqTonae0EgiaSQ2VRy4knRVUc2JIAHU15fL2omke+dkeaW0rI1miiUsYcLE3IC28c/aLqPCpXaztJv5ImRsqRM+7BUytOxFt5uhqoABym99SdL1m4sJmVY2TdBc0hAY+6MxFze4LOdRc2APSva6Pp+3TpcspeTupSixw2NkmxbiSTOoLT6oqEucsSk5eQUGw/YZ2njCMRE8DfXRhyv2ipFmXMPutZkIP3q52YwY3MhNwzuY84uWIQMA1zzuT6Ux//M8URQXZ8ucXOfoza3V75b3uOlbKU7aS4KMlPv2vR6h2b7QpjIQ6jKwsJEuCUJFx5qb6H8wRVtXmGALRTMYsokjbeIToHjlLFontqVzZx4d08Rr6Bsba64iPOoysO7IhN2jfmp69QeBFjXj58Dxva8HoYcytafksAacVqaroNZ0y5omxSVLieq2NqmQtWvHRnuSeppwGmIzTqmtkszNC6K5eipkTtFFFAFFFFAFFFFAFcNdrhrjAxJHrf+9eV9o9pDEoZ391mjTDIToiNMg3jA8Xktcjkll+9Xq71jm9nOGysrNK4ylYg7hlguLK0YAF2XkzXI61nyMuxuVvaPOfaDGZMQpj96GMuQBqQZQCDzJshI/hNRezm2owZN4LpLEYp1BzWQm/0iMdVJLFefEaipW1VmixkqzZd4m5BKm6tZCwcC11vmvY8Kz+0cGYGE0V92WvoL7tmPulRxUnh526VnjI5rS8r8z0Lxzcb9P8j1HsJICzKpByYeBZLG43sTTQE+bLGG8rVrpGAsCwU3B1IB08DXz/ALExk0ausMc67x2ZgrSxqwBIQki2gGg1qQ0ErG7rAnHV7SMfM94/jUM0K8jrejNjwPWj1fbXbXCYdBedJHsVWON1ZmOmhN7IPFtOPGsbtTbRxH1s0iMouyRqwMEdtCbn3201ZvgBWaswFmxDEcLRqIR5BuNvK1avsNsyCWWebEutopI2SNiqR5nQESPc2c5lNhwuLm5NTw1jxbetshnwUp3sp4JjGZppFZe4mXMLFkOZw4B1AJJt1sOtd3JELvJo7KWYclABsg8gT8SasO1cgn2pML5kjELGxurHdru9ftalz/KKh7ZktBJbiVIFtTdu4BbmbtXudNzCyMjgxKd3/obixIgwsSm+fKtlHEswJCjqTm19ah4vCMImmc3cFGvyFnUhF/yjXzveuYCcSPnyO4AtGqrmyDh3mNlDGwvroBbrVriMLLNGyMEijYZSP8SS3MgghVP9VqpPP8sexvdkil5XMbHwksFJ8AwH9RqZDI8cglhKiRRlIa+SRf8AlvbkDqDxU+BIqpnXLHJG8udChAzABlOouWAAI4G51uKn4CbeRRuftojWPG5AJqLSa0zqbXKN3sfai4iFZFFr6MpNyjroyN4g+osedTRXn+GxMkEm9iFyRaSPgJVHjykH2W+B0Om5wGPSaNZImzK3A8DobEMDqGB0IPA15ObC8b+h6uLKsi+pKSpcJqItSoa5jO2TozT61HiqQtb4MlCqKKKsICqKQ8lv9x+dAlFr/wBvOunBdFNCYfH9elG/HP8AKgHaKbEw/fLlXDP4ePLh1oB2uGkCUX/fh+ooabWx/X1rjBx6YkpwyjX4fG/CmTLfh+VZ8iJo8b7aRMu0sTmBGcxyJfg6bpELDqAysD0tVLPLYJ4yA6f5Uc/gbGvXu1vZ4Y3DlFIWVDmiYi4DW1Un7jDQ28DyrxfFyEPGrKVdXcMp0KMiMCp+J+OlYWvi3/PB6uDKqjt9r9x6XGN1J+NR3kv8a5ekmuJGhsuOzvZ44k55GMcCm1xcPKRcEIfsqOBbroOBNaWeLBYSMsYIgFvZmUSO7cAoL3LMeFr86yGG7RTxRhA8eRAFUtHqFGgF8wB9Kv8AszsOWeb6RirlAFMaugDEqWa4W31cVyptoWKgnQa2cfPgorheNsucf2WR0DwKsEth7q5UbT3ZUXQ8feGo5dKyW3Nk5FzYjE4dgvf3Su/fyMGK3VgdQCo00JvyrcdptqnD4dmVS8jdyJQC5Z2vrZRcgC7G3IGvLMRgZI54oVjeDOoVrlFd4yLkMovx3dzfUVt6R5Kh/FpfqZc1zKaNhtbALhsQ0WGTJC0UMqICWCZwytqxPEpm+NU8u1GbSO78db5YxbTVrd7+W9Ny4Jnkd5ppZS5BIdr+6LKthxA17vDU6U6ynIclrgHLfQXt3a2HjtpsjtENGnccdATljBHgfePib+VWiSSSJaK6DKbSONT0yIdSPFreRqNseOMAObs5CnM/fIuAbAngPKpmL2siaHUm9lHeZvID86AewGKEiA8GHdcdHGjD8x4EVYbF2p9HxC/8rEOkbDU2lYERyLbrYK3wPI1m4sSymSRly52Xu3z2soVbgcXNrWF+VbLstsOQus+ITIUB3UZILAsNZX5A5TYLxFzfXhRnc9jVF+BN3uTXoKlxCoqHw/EVLhcafu3H9DXn45N9slxCn1qOJbfsetuNPCUfgTfy41uky0OWopOfw+VFTIjScSD0tr5k38b3Fca4Pp4DQnTw43qVaiunCMy6g/5vmf7fjS0iuB8PkdD609RQEaMcul9etjYfhSRw0HQfHLYGpdFAQwPDgb2/pP78qUvAcDYW/f6VKooCGvAacMvLx/KmpB3R5N8jap7U2wqqkdRFYVie2/YH6XIk8BRJ1NnzXVJVylRmKg99b6Gx006W3LrTTCsFJp7RdLa5R5LN7LcWFJ3uHaykhV3hZiNcgzBRc9SQKqo+y4YlXxbROPeQxph3XrcSEn4jSvbCKj4jBpJYSIjgcMyq9vK40qpZNeUaJzV75/n0PMcJs/A4a0jyoxBGVmkEz3Pu5EXTNc8hVnhu1YZmCLmJ0jiS0s7nUs7hWKoPM6WuSOFbkbOisRuorMLH6tNR0OmopQwqhCiKqAqVGVQoFxYaC3DpXe+X5R15n8jwja22JsTIJyWUrlaJVcru1uGyhhY5mtq3PQcBU7CMs2Kil3kkhMUmrsGIAyrlsAACCxFaE+yzEgBRLhiFAUMd6hNhbVcpy+pqDN2DxGz1mxckuHdbAFFMiEXI9wlSGdmyi1tdNRXrRlxcTLPMqbpuqGJ48rEG/wAuutNdDw1J9bW+VvjVDL243jMNyVK8QWOnoulMt2oY6JusxIAGZmJJ0AC2FzeryntZbx4AgFTKQgvwAQgE5rM3G2pFxamXx8aLaFQWJAuASpIuLZuMh5WW5NMYbZ02ImSIfWSO+VVY7uNbAsxIF9AFY3NzXrHZnsDFhCJHO+nA0kIssdxYiJPs9Mxux6jhVWTKoLceN2U3YfslKHGLxZIfvbmIqV3YYi8jKfdYgaDiL6m+g26prbx/CwNvK5p/LSgtedVu3tnoSlK0hqMaXtw48fvH8edPKh1HP+zfP86dQU+tWSV0xKG/qfMX4eXSlIdDpwzfPhTqmnAa0Sylnc1FFFS2c0LoooqZwKKKKAKKKKAKKKKA4aQwpykkVFoDDLTLCpLCmmWsuSSxMjlaSRTpWklax1JNMatRSyK5aq9HTleae0LbBmlaNWvFhza32Wm1zk/eyAhRyBZuYre7d2n9Hw0s1rmNCVB5vwRfixUV5FtIZEszXygs7Hm2rSN8SSfjW7o8e33P0UZq0tGw9kmyssc+IKgGVxEp55IQc3wLs39NO+0PEq0sMNhZFbEPoOP+HAOvHet/KOlaLsfs7cYDDxkHNu1ZuRzyfWP/AKnNYLtBjt5isVLe43m5T+GFcht4ZzL61bjfflbOV8MaHPZlswPjZpmv9TGAv8U5YMT4hI7D+I16cVrJ+zHC2wkkhGss8mvVYssS28Blb8a19qrzPdssxcShvJSgtKtSgKrSLO4FFLFcApQqaINigaWtIFLWrZIsXeiuUVYcHaKKKtIhRRRQBRRRQBRRRQDMko5+Xy/UUjOR5f2ufwp1orm9DQ3/AFoBhrjW+lr8ePhakPqL9CAeutuHqKkiHS1IWC37104VXSOkM3PHrbjbkPHrekkG487DX8D+PpUrcWP5fAD8qS8d/gQfSs1STTIx9dDzte1qT+fyuBfw50+YNAL8Bb1t+lcaHnfx+X6CqXKJbMT252iCYoOIUmaTnotxED5sSf8At3rJbPwH0jFQxHhI4LA6jJGGkf4HIBr96rLtNiQ2KxTDUCQRdL7pAD/qZxfwqX7PcFvMZI/KGDKPOdiDf4Rn1rfK+zxcGZ/FkNttnaO5w8s3ONHYDxVCQPibCvKpYciRoeIAudfeBGY+pNb/ANoZIwqJymnhRhzKqGkYfHdi/hevP9oS94njlDHp4mudNOpbGZ+j0rsDDl2bhr/aRn/9yR3v/qrQCqzstBlwOFXph4fD7CmrW1ZaW6bNC8CbUoCi1dAokNgBXQK6BXQKmkcAClrQFpQFXSiJ21FdtRUtHBVFFFWHAooooAooooAooooAooooApJFKorjA2RTZWnyKSRUHJ1DBWm5XCqWPBQWPkouflUkrVP2um3eAxTDiIJbeZQj86q7Nsls8jLkwIW4uM563kOdj596tx7LcLaLEyc3nCeFoo0Gn8zNWJxaWKp0AHpYV6V7OILYEH782Ib/AOVlH/0rVkW50Z8f3tlT7RJPr8Kl/dWeQjpfdxg/iw9awuOsS3CxB/EGtj27a+PA+5hkGn/UkkJ/8YrHSKC/xtXca0jmR8nsPZls2Cwp64eH/wAa1ZZap+w0ufZuFPEiFUPnH3CPVTV7lrM45NCY3lroFOZaMtOwbEBaUFpWWu2qSk4cApQFFq7U0jhy1doorugIeS3+4/OgSi1/7edMpxIPS2vmTfxvcVxrg+ngNCdPDjeugdEw+P69KN+Of5U2y6g/5vmf7fjS0iuB8PkdD60AoTD98uVcM/h48uHWm4xy6X162Nh+FJHDQdB8ctgaAfEov+/D9RQZtbH9fWo4HhwN7f0n9+VKXgOBsLUA8Jh8vjfhQJr8PyplOA0+7y8fyoYHKOtm+RoCQj3rt6BWA9sXaY4XCxxh2j+kOVZ1vcIq3ZbjVcxKi41tfzHG9HUtvRcbX9ouEgYxq5nlGhjhG9IPRm9xfiazW0faXijrBh4Yl/6zNK/nlQhR6mvMsPt1I/8ABZDpawIsPIU3Pj5HOrE1meWn44Nk4IXnk2eJ9pWP1G+gXj7uHuf9TmqLaHtFx0mHmimmR1YZZLxKCFaxDxFbcPum/OqKSXQkmwHWpGz9mSze6Ai/efU69EH5kVFXXtknjj0iXBtty95VU66ZMw9bk+Feu+zDHqdnIXkQM0uIJXNYqTM5Ka8SOo0ryR9gRr/iSNIfPKvwUfnUZ9mwkZci2PgAQeoPEGprP8+St9MvM8HonbCbNtGfKc1osONNbXErcPjestbveXWw+dZmLZqKQSFJ1DW8L5XW3ukjiOFJmiU2so0JsLXsDrz6G/rVq6hfIorpG3vZ7n7MMeHwkiA3EU8iraxFntKADw0LsPhWtEwryL2X7f3BMDWEcxJj+yI5bZmW3JXCnh9oeNenPtBTcj92Gv78Kmmq5RGocPTLDe+HyPyoEwP7+NRRjFPPmfE8b/lQmKW9uV+Pha4HrXdESXvfD5UCYaeP7/I1EWcW4f37x4ePOulib9fT737+NNAktNb9j1tXd8PS/wCHGmVJPLmeWuvDy6UBTY6a97/agH856H1FcruaigF2ooooAooooAooooAooooAooooAqj7XdlIdoYcwz5rXDKykKyMLgMCQeRIIPEGryigPCcd7BWBOTFX/ihB8uDVVS+xLELwxEX9Ei/I19ElBSGwwPKnBLuZ8p4/Zg2fjGjlG9ZVQhgMguwvcBjr0v1vTg7UkcN4AeIt/fWvpDbHY3DYoATwRyW4ZhqPAEa28L1m8T7Gtnk3GGA8A8ij0DVXWKaey2czlaPDxt0HU5hbTWw8etNttsXI6c86Aet69uwfsfwkbsRELEqV+slNrCxBBax11qfs/wBnkcJ+rhw5ALFGKWkXMblS1jmAJ0OhtXFhk689Hh2GwmKmIEGHJzcGZgqnndWuAw8jyNQpsFjQ5DRMLfdj3i8fvAH519K//iwAiC2+rkDkG9iDnzAfF7/CnU7PlHcx5SrkMVa4KsFC3VhyIA0I489amscIh9rXzPnvZPZ/aMjxFQwTOrAkrGl42DG9tbi3C1ewb8ccwtcD4sbL+JFaSXs4CL5EzGTOe862OXJdWXW9gB5Xrj7AYow7tyYyAXkkW6Orn3tRcC2lTnU8IjVN+SlhckkA3I0PhUvDEsLjUXt8RVsdlvlYDKCxH23awJ71rjQ24V2PZbLIGVIxZclgzAFL3UEWsSOvietd7iJWR49BxkUWJBvcWtoasVlA4sBYA8eR4H405/6dLuwN4M4uNQHRxc6PpfUaaEV0YB1kzpk7yqrob27l8pRhw0Yi1tdOHPmzguDEqSAGBLAkeIUgMfVh61KhmBLAG5UgHwJAYfgRUY4N2kR2yiySI1ib98oQVNv8n405g8OyM92zKSCtyWYd0BgSeOoJ+NcBKooooAooooAooooAooooAooooAooooAooooAooooAooooDldoooAooooAooooAooooAooooAooooAooooD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4340" name="AutoShape 4" descr="data:image/jpeg;base64,/9j/4AAQSkZJRgABAQAAAQABAAD/2wCEAAkGBhQSEBQUERIUFBUUFRUVFhcYFBYQFhUYFRYVFRQUFhcZHCcfFxojHBQUIC8gJCcpLSwsFx4xNTAqNSYrLCkBCQoKDgwOGg8PGiwkHCQsLSkpLCwsKSwsKS8sLCwpLCovLCwsKSwsKSwsLCwsLCwsLCwsLCksLCksLCwsKSksLP/AABEIAOEA4QMBIgACEQEDEQH/xAAcAAABBQEBAQAAAAAAAAAAAAAAAgMEBQYBBwj/xABFEAACAQIDBQUECAQEBQQDAAABAgMAEQQSIQUTMUFRBiJhcZEHMoGxFCNCUqHB0fBygpLhM2Ki8UNTY4OzFZOjshYkNP/EABkBAQADAQEAAAAAAAAAAAAAAAACAwQBBf/EACwRAAMAAgEEAAMHBQAAAAAAAAABAgMRIQQSMUEiUWETMoGhsdHwFEJxkcH/2gAMAwEAAhEDEQA/APcaKKKAKKKKAKKKKAKK5eqbbvbDC4MgYiUKzfYAMjheblVuQg1JY6aUBdVAbbcInEGe8vNFDOV0zAuVBCC33rVLWTMt1INxcHiDfgfEcKzWOi3QWbaGKJs6lIYVaKN3BBQBFLSztcA2LEacNKA0s+IVFLuwVVBLMxCgAcSSeArsMyuoZGDKwBUg3BB1BBHEVgNubYlxDqhUJrnjw7sDbKQfpWNINliS2YRg6ta5J0Gl7I4rD/R1hw029EAVGaxBJIzBuABDakEadOFRVJ+AXtFFFSAUVlu2vbP6EEWOLeyyXsC2RFA+05sT5ADWsjhva3ic4Dw4Xy3rxH1IPyqDuU9MmopraPV6yfbvta+FVYsMA2IkFxcZ1iQaGVhz10Ucz4A1Xx+2DCZTnWRJV9+OwJB8GGjL0NeVYrty88krsrETPnfLfMy8IMOGB0QLqbW4nqa5V8cEpjnk2mw/atJCpSdZMUwJOZbZgST3WIARR0HKt72X7ZRY1TlVo3BsUcrmOg7y5SbjW3LhwrxI7cVwFkO5W1kiiGvxIBJ/lAHnUdrA5kXEnnmztER5d5flVSyNFrxpn0peu1537KO0LSrLFLLIzJlyrKwLKuvA+8w8bnhyr0Sr1Sa2ZqWnoKKKKkcCiiigCiiigCiiigCiiigCm8RiFjUu7KqqLlmIVQOpJ4Cq7tHtz6JCJd2ZBvEQgMqZc7ZQzM2gFyBc9azH01zfKNrC9+6DhHUeAdiQRqRqSfwrjpLywbjD4hXUMjK6ngykMDy0I0NZzt5trEYWGOXDhMolUSs4zhVburdbglSzKCQwI0OovTOC2vOkaxwYIqqiwbEYhFPPUiLOSfSnY9tLMkuFxu5jlZWXKW+qmRwQHjz2LDky8VI8QTFXLekw0YjaHa3GyWR8SI+P+CghduGpLFiLXt3bedY9MfCxZAGDSX4gu0g90szXLaam7cq6cO7LG+9A3cZjfvZcxU2kJlF7DNHxAqw2X2cn3SZMK72BYN3Is2a5JUyMGa97XI1qrl+TE9155PRcB2lLbJw+7a2IcR4UaAlZVskrW4HKqu/SwHWpGF2RDC+f3nIsZpHaWXUXPfYki/QWFYTsnnOKCRlIDPcbyVSZYpEsJYFQ6CR1AuDb3Dx0FbjGdk8TM0aTnDSRpKkmfK4ayHUbo3UlhdT3ra3twrlzeTSXg2xSa2Y7CwxJIw+jZWaWwkxsksyli2VTZEZHvcWNwdQL1rsNMuGxcWHWYyYiZhLiWtdyoGSNFjGkUYzX10CoeJbXQYTsnhYnDx4aFWXUFYwCPEdD41Mw2zI42ZkRFLEliFAZidbsw1bgOPSrpnR3YrMTx43txsOA8eZoubjXnYfof3yp1YbH99APypTpf1BqZwxW1+wQxWMabESExFQFjQlC1gM2d+IW5NlW2nE1lu1XZICUYfA4KKNMuZ5coe/I6togHMknyr1swaAX4C3y/Ssp22eORosIzohndWLO1lUXCquW4Ezu2gQ3GjEg5bVBxvwTVMwnZnsfh90skq52bNlubjLmYg+KkAMOViKt58JgotJBAlxpmKryNiNb2uKn9ouy/wBHhLxYidpAUCB2SRHd3CIhTKLC7Ad21hWg2B2fgji+rZZmuwkm7rtI4ur3YcLG4Cj3bAVn/p6b23waft5S4XJ57LsKHFYcTYYBGYGwBzDTMCNPFb1igzK5jaUhgSLAICLc7WNesbbw4weILmwgnYFjwEUuXLmPLK9hrybj71ec+0PComKVgAQ+psbMpJ4gjhy8ar7XN9r/AAJ7VT3I1nslgJxTmRQ+WMlJMo7puFIPHKSDxHEA163evOvZFs50wzyyAgsxQE6ZlQ6P8a3+arprS0ZcnND166GpkNSw1WKivQ5eu0gGlA1NM4doooqQCiiigCiiigIu0njETmfLugp3mexTLbvZr6WtWEn2bA5//Qwk0X/V3suz4vPJqzn/ALY862u3IC8DqIlmzCzRs2TOh0cBuTW4eNtRxrH4DZGHkxO5miOua0U20GxEi2BOkKMwt1LNwA8qhSb8a/EFBNJ9GnX6+TG41+7DAJJDFGW0LuLkgAG5ZraDQDjWtxuOhaWPDTLHI7o8hUqsiKIwMzkNewubA865ieyskOJdsDDh0SSKNLkmPdFC5fuKt2DZlOhFyNTzqxw/YjD7u0wMshJZ5SzRu5K5SLoRlTL3cnC3XUnM8Db/AOktnk+NwDZjmj3KYtfpGHCnMoQ5b20ADBsr5bWtIPGtXhO2ilPr4ZVltqETeox+8jDSx6NYitl2n7MJisNu1sjxgmBxoI3C5V0HFCNCvAj4V5RjXkEbqiOs6sEZNLo4YZlJOgXLezdGBHGrqXb48GTInL2vZIxX1zyu/wBW0zq6qGBaMxqixsDzkGQNcc9NRXofZHtgJxuZ2RcSulgcomWwIljB+IKi+Ug8rV5FJht9Iz4oblGVAFIytmBbuo7d7mLlALm1q1vZ7sHNPHEJA0GHjysHYZcRIVIIZF/4N7Elz3tdAL3pG9nMbrZ6wDXaRE4IBUgggEEG4IPAg86XVxqCiiq/be2UwsJkkvbQKosWkc6LGg5sT+Z4A1zYJ5NYjbeIwaY8nHGLVIJIC5ByPh2lzDTVSN4rC4scx42qu2jtPFYs99t1GP8AhQuwvz+tmFi/8KWHnVLHCIriNES/HKAt/wCI8T8ay11Knxyejh6C7+89Gi7RdscNKIskuYJiIJGASS5SORXdvd5AFv5TWj2JhMPhsMseFAEQuy5W3gOcli2a5zXJvesNDjGDRrYsZXye9ayhSzN8AvqRUhuzEWpAy31IR3iBPiEYAmuLq1/ciOTou16VFl2120u6eEMokljKm+ojiPdklk6AC4A4lreNvMTsQ7RxaRYWLJCrAZlAVUUMMzEcyb38SK1e2tk4WKMRvJuRI2qRqM8xA0W9ib+PGmtlbFRUugxEC37oOJkBYfeIR7L5XqNZu74jsYGl2p8nqGBwqxRrGgsEAAp/NWQ7IY6QTyQM7yJulmUuxkaM5zGVztqVa1wDwIblWtFQ2Z7ly2mOA0oGmr0pTUporH1NLFNLTorVLIsXRQKKtREKKKKAQ8lv9x+dAlFr/wBvOmU4kHpbXzJv43uK41wfTwGhOnhxvQDomHx/XpTUMcaFiqKuYksQFXMx4liOJ8TXWXUH/N8z/b8aWkVwPh8jofWgFCYfvlyrhn8PHlw603GOXS+vWxsPwpI4aDoPjlsDQD+9HD98v1FUHaHsvhsQ28lDxuq2MkTFHKjXK+W+YdNLjlarcDw4G9v6T+/KlLwHA2FqAymyjgoTfAYKSd9PrBGQRyGafEEa+AJPhVk2AnxV/pREUR0OHicMXHSabQkHmiWHUtqKnY6SYBGgSNyCAyuzR3BvYq4BsQeRU38KgtsmeVR9JnspzXhhBRLWNlaU/WMOpGS/C3XoLfZuMicMsJUiJt0QvuoVA7gtpoCBYcOHK1SyaibMeLdL9HybsXVd3bIMpKkLl00II0qQWqDYOk1532oxe9xcptdcMBAl9e+4EkzjocrRpfjYN1rfs9ZHtD2elMzTYdUk3oXexM26OZRlWVHsRcgKCp45QQeubNTctI09NUxkVV4KPH7VXdqkQIFtTUCNBYu7BEW5LE5QKtIuzGKY/wCDDF4vMZrfyRrr/UKvNm9k0jZZJnM8i6qWULHGescQuA3+Ylj41ic/Nnq11mOJ1j5ZmOzxMkzzOjIFJhiVhlZUWxdmB91nJBtyVVrR1R7XxDYKY75fqpp5XjlU5xd/rGWRQLpbvd7UEC+lW++BFwbggEcwb2NwedxXKXP09FE13Lfv2Vf/AKF9KxGJOfIEWCMjIk0cjgPJ9bG3vFVeMAggi9PYbsfOi5VlwsSXv9XE7cTckBnCi/G2tTuzR+txd+O8h18NyuVfMd4/zCrxWsfDX0IFvSxFW79f4/QyuqTemRthbGTDq1maSRyM7tYM2UHKoC6KgBNgOpOpN6sxMP3Y1GY/p06H00IvS5DcE+R9Bb8/wrq5KmPmXw+R+VKSX9/C9IVb+p+d/wAq7Gutrc/wte3lc1ZKIMfWXw+VOrMNPH+/H0NRk4cOHHj94/jzruUm45/2bX4/nWqUQZKaa37Hrau74el/w400uvqfPXh5dKSDodNRm5ePCrERJGc9D6iuV3NRXQLtRRRQBRRRQBRRRQBRRRQBVLjuzqzMzTO0w1yRObQqbaXRAN55vm46Wq6NNsa43oEfBQmOJEYqSqgEqm7XT7qfZHQUpnrrtTDtWXJk0TSOs9Ns9JZqQTWC8my1I6Wrmak0XqruJEDbmxo8VGElXNlOZe8ygNlZRfIQSLMdKoNlzKoGHKCGSJcu6BJGRe6HiLe/GRbXiL2NiK1ZNUfaaJZEWLLnmcncWORo2FiZs/GNU0LHnotjcCro3Xwlk128lLPt/wChYhyUZxOiBACFG8iYi7MdEGRxrY+7zrUbG2uMRAkqjLmBut7lGUlXQ+IYEV572qw7GN4J2WSSOXDqsidwMzkMGK/YbLmzLcjUddLnsZtNUmmwp0Y2xEZ+8GASQDxBS/kfCtLxaxt+09M5VJ5Frw1s24kpay1Ez0oPVCom5JyyU8j1XLJT8ctXTZVUFgjU6pqHHJUlGrXNbKKkeFdtSFNLq1FYWoooroCiiigCiiigCiiigCiiigEk00xpMso5+Xy/UVXbT2tHho2knkVIxxZjztew5kkctaqtkkc2xtmPDoGkJJY5URRmeRuOVF5nmTwA1JFZiXtDiV+uk3YQG7YdVzvuxfOd7fvSKvfygW0I141n8d2vgM0s7vZmYpEhVhKsKgFVEZ1XPfeX0vcX4VCgxrSzhpVUoYwqsjhhD9IZowSRozNYKWGg0XmTWRy2/BsjHPbunyeqJKGAKm4IBB6gi4PpXb1m+xe02mwaCRQskOWFgGLCyou7e99cy2Pner7W489PnY/j6VhuHNNMqTHq5TR9dDz42tTc04QFmYKo1YlsqgXAuST3eJHGoqTonae0EgiaSQ2VRy4knRVUc2JIAHU15fL2omke+dkeaW0rI1miiUsYcLE3IC28c/aLqPCpXaztJv5ImRsqRM+7BUytOxFt5uhqoABym99SdL1m4sJmVY2TdBc0hAY+6MxFze4LOdRc2APSva6Pp+3TpcspeTupSixw2NkmxbiSTOoLT6oqEucsSk5eQUGw/YZ2njCMRE8DfXRhyv2ipFmXMPutZkIP3q52YwY3MhNwzuY84uWIQMA1zzuT6Ux//M8URQXZ8ucXOfoza3V75b3uOlbKU7aS4KMlPv2vR6h2b7QpjIQ6jKwsJEuCUJFx5qb6H8wRVtXmGALRTMYsokjbeIToHjlLFontqVzZx4d08Rr6Bsba64iPOoysO7IhN2jfmp69QeBFjXj58Dxva8HoYcytafksAacVqaroNZ0y5omxSVLieq2NqmQtWvHRnuSeppwGmIzTqmtkszNC6K5eipkTtFFFAFFFFAFFFFAFcNdrhrjAxJHrf+9eV9o9pDEoZ391mjTDIToiNMg3jA8Xktcjkll+9Xq71jm9nOGysrNK4ylYg7hlguLK0YAF2XkzXI61nyMuxuVvaPOfaDGZMQpj96GMuQBqQZQCDzJshI/hNRezm2owZN4LpLEYp1BzWQm/0iMdVJLFefEaipW1VmixkqzZd4m5BKm6tZCwcC11vmvY8Kz+0cGYGE0V92WvoL7tmPulRxUnh526VnjI5rS8r8z0Lxzcb9P8j1HsJICzKpByYeBZLG43sTTQE+bLGG8rVrpGAsCwU3B1IB08DXz/ALExk0ausMc67x2ZgrSxqwBIQki2gGg1qQ0ErG7rAnHV7SMfM94/jUM0K8jrejNjwPWj1fbXbXCYdBedJHsVWON1ZmOmhN7IPFtOPGsbtTbRxH1s0iMouyRqwMEdtCbn3201ZvgBWaswFmxDEcLRqIR5BuNvK1avsNsyCWWebEutopI2SNiqR5nQESPc2c5lNhwuLm5NTw1jxbetshnwUp3sp4JjGZppFZe4mXMLFkOZw4B1AJJt1sOtd3JELvJo7KWYclABsg8gT8SasO1cgn2pML5kjELGxurHdru9ftalz/KKh7ZktBJbiVIFtTdu4BbmbtXudNzCyMjgxKd3/obixIgwsSm+fKtlHEswJCjqTm19ah4vCMImmc3cFGvyFnUhF/yjXzveuYCcSPnyO4AtGqrmyDh3mNlDGwvroBbrVriMLLNGyMEijYZSP8SS3MgghVP9VqpPP8sexvdkil5XMbHwksFJ8AwH9RqZDI8cglhKiRRlIa+SRf8AlvbkDqDxU+BIqpnXLHJG8udChAzABlOouWAAI4G51uKn4CbeRRuftojWPG5AJqLSa0zqbXKN3sfai4iFZFFr6MpNyjroyN4g+osedTRXn+GxMkEm9iFyRaSPgJVHjykH2W+B0Om5wGPSaNZImzK3A8DobEMDqGB0IPA15ObC8b+h6uLKsi+pKSpcJqItSoa5jO2TozT61HiqQtb4MlCqKKKsICqKQ8lv9x+dAlFr/wBvOunBdFNCYfH9elG/HP8AKgHaKbEw/fLlXDP4ePLh1oB2uGkCUX/fh+ooabWx/X1rjBx6YkpwyjX4fG/CmTLfh+VZ8iJo8b7aRMu0sTmBGcxyJfg6bpELDqAysD0tVLPLYJ4yA6f5Uc/gbGvXu1vZ4Y3DlFIWVDmiYi4DW1Un7jDQ28DyrxfFyEPGrKVdXcMp0KMiMCp+J+OlYWvi3/PB6uDKqjt9r9x6XGN1J+NR3kv8a5ekmuJGhsuOzvZ44k55GMcCm1xcPKRcEIfsqOBbroOBNaWeLBYSMsYIgFvZmUSO7cAoL3LMeFr86yGG7RTxRhA8eRAFUtHqFGgF8wB9Kv8AszsOWeb6RirlAFMaugDEqWa4W31cVyptoWKgnQa2cfPgorheNsucf2WR0DwKsEth7q5UbT3ZUXQ8feGo5dKyW3Nk5FzYjE4dgvf3Su/fyMGK3VgdQCo00JvyrcdptqnD4dmVS8jdyJQC5Z2vrZRcgC7G3IGvLMRgZI54oVjeDOoVrlFd4yLkMovx3dzfUVt6R5Kh/FpfqZc1zKaNhtbALhsQ0WGTJC0UMqICWCZwytqxPEpm+NU8u1GbSO78db5YxbTVrd7+W9Ny4Jnkd5ppZS5BIdr+6LKthxA17vDU6U6ynIclrgHLfQXt3a2HjtpsjtENGnccdATljBHgfePib+VWiSSSJaK6DKbSONT0yIdSPFreRqNseOMAObs5CnM/fIuAbAngPKpmL2siaHUm9lHeZvID86AewGKEiA8GHdcdHGjD8x4EVYbF2p9HxC/8rEOkbDU2lYERyLbrYK3wPI1m4sSymSRly52Xu3z2soVbgcXNrWF+VbLstsOQus+ITIUB3UZILAsNZX5A5TYLxFzfXhRnc9jVF+BN3uTXoKlxCoqHw/EVLhcafu3H9DXn45N9slxCn1qOJbfsetuNPCUfgTfy41uky0OWopOfw+VFTIjScSD0tr5k38b3Fca4Pp4DQnTw43qVaiunCMy6g/5vmf7fjS0iuB8PkdD609RQEaMcul9etjYfhSRw0HQfHLYGpdFAQwPDgb2/pP78qUvAcDYW/f6VKooCGvAacMvLx/KmpB3R5N8jap7U2wqqkdRFYVie2/YH6XIk8BRJ1NnzXVJVylRmKg99b6Gx006W3LrTTCsFJp7RdLa5R5LN7LcWFJ3uHaykhV3hZiNcgzBRc9SQKqo+y4YlXxbROPeQxph3XrcSEn4jSvbCKj4jBpJYSIjgcMyq9vK40qpZNeUaJzV75/n0PMcJs/A4a0jyoxBGVmkEz3Pu5EXTNc8hVnhu1YZmCLmJ0jiS0s7nUs7hWKoPM6WuSOFbkbOisRuorMLH6tNR0OmopQwqhCiKqAqVGVQoFxYaC3DpXe+X5R15n8jwja22JsTIJyWUrlaJVcru1uGyhhY5mtq3PQcBU7CMs2Kil3kkhMUmrsGIAyrlsAACCxFaE+yzEgBRLhiFAUMd6hNhbVcpy+pqDN2DxGz1mxckuHdbAFFMiEXI9wlSGdmyi1tdNRXrRlxcTLPMqbpuqGJ48rEG/wAuutNdDw1J9bW+VvjVDL243jMNyVK8QWOnoulMt2oY6JusxIAGZmJJ0AC2FzeryntZbx4AgFTKQgvwAQgE5rM3G2pFxamXx8aLaFQWJAuASpIuLZuMh5WW5NMYbZ02ImSIfWSO+VVY7uNbAsxIF9AFY3NzXrHZnsDFhCJHO+nA0kIssdxYiJPs9Mxux6jhVWTKoLceN2U3YfslKHGLxZIfvbmIqV3YYi8jKfdYgaDiL6m+g26prbx/CwNvK5p/LSgtedVu3tnoSlK0hqMaXtw48fvH8edPKh1HP+zfP86dQU+tWSV0xKG/qfMX4eXSlIdDpwzfPhTqmnAa0Sylnc1FFFS2c0LoooqZwKKKKAKKKKAKKKKA4aQwpykkVFoDDLTLCpLCmmWsuSSxMjlaSRTpWklax1JNMatRSyK5aq9HTleae0LbBmlaNWvFhza32Wm1zk/eyAhRyBZuYre7d2n9Hw0s1rmNCVB5vwRfixUV5FtIZEszXygs7Hm2rSN8SSfjW7o8e33P0UZq0tGw9kmyssc+IKgGVxEp55IQc3wLs39NO+0PEq0sMNhZFbEPoOP+HAOvHet/KOlaLsfs7cYDDxkHNu1ZuRzyfWP/AKnNYLtBjt5isVLe43m5T+GFcht4ZzL61bjfflbOV8MaHPZlswPjZpmv9TGAv8U5YMT4hI7D+I16cVrJ+zHC2wkkhGss8mvVYssS28Blb8a19qrzPdssxcShvJSgtKtSgKrSLO4FFLFcApQqaINigaWtIFLWrZIsXeiuUVYcHaKKKtIhRRRQBRRRQBRRRQDMko5+Xy/UUjOR5f2ufwp1orm9DQ3/AFoBhrjW+lr8ePhakPqL9CAeutuHqKkiHS1IWC37104VXSOkM3PHrbjbkPHrekkG487DX8D+PpUrcWP5fAD8qS8d/gQfSs1STTIx9dDzte1qT+fyuBfw50+YNAL8Bb1t+lcaHnfx+X6CqXKJbMT252iCYoOIUmaTnotxED5sSf8At3rJbPwH0jFQxHhI4LA6jJGGkf4HIBr96rLtNiQ2KxTDUCQRdL7pAD/qZxfwqX7PcFvMZI/KGDKPOdiDf4Rn1rfK+zxcGZ/FkNttnaO5w8s3ONHYDxVCQPibCvKpYciRoeIAudfeBGY+pNb/ANoZIwqJymnhRhzKqGkYfHdi/hevP9oS94njlDHp4mudNOpbGZ+j0rsDDl2bhr/aRn/9yR3v/qrQCqzstBlwOFXph4fD7CmrW1ZaW6bNC8CbUoCi1dAokNgBXQK6BXQKmkcAClrQFpQFXSiJ21FdtRUtHBVFFFWHAooooAooooAooooAooooApJFKorjA2RTZWnyKSRUHJ1DBWm5XCqWPBQWPkouflUkrVP2um3eAxTDiIJbeZQj86q7Nsls8jLkwIW4uM563kOdj596tx7LcLaLEyc3nCeFoo0Gn8zNWJxaWKp0AHpYV6V7OILYEH782Ib/AOVlH/0rVkW50Z8f3tlT7RJPr8Kl/dWeQjpfdxg/iw9awuOsS3CxB/EGtj27a+PA+5hkGn/UkkJ/8YrHSKC/xtXca0jmR8nsPZls2Cwp64eH/wAa1ZZap+w0ufZuFPEiFUPnH3CPVTV7lrM45NCY3lroFOZaMtOwbEBaUFpWWu2qSk4cApQFFq7U0jhy1doorugIeS3+4/OgSi1/7edMpxIPS2vmTfxvcVxrg+ngNCdPDjeugdEw+P69KN+Of5U2y6g/5vmf7fjS0iuB8PkdD60AoTD98uVcM/h48uHWm4xy6X162Nh+FJHDQdB8ctgaAfEov+/D9RQZtbH9fWo4HhwN7f0n9+VKXgOBsLUA8Jh8vjfhQJr8PyplOA0+7y8fyoYHKOtm+RoCQj3rt6BWA9sXaY4XCxxh2j+kOVZ1vcIq3ZbjVcxKi41tfzHG9HUtvRcbX9ouEgYxq5nlGhjhG9IPRm9xfiazW0faXijrBh4Yl/6zNK/nlQhR6mvMsPt1I/8ABZDpawIsPIU3Pj5HOrE1meWn44Nk4IXnk2eJ9pWP1G+gXj7uHuf9TmqLaHtFx0mHmimmR1YZZLxKCFaxDxFbcPum/OqKSXQkmwHWpGz9mSze6Ai/efU69EH5kVFXXtknjj0iXBtty95VU66ZMw9bk+Feu+zDHqdnIXkQM0uIJXNYqTM5Ka8SOo0ryR9gRr/iSNIfPKvwUfnUZ9mwkZci2PgAQeoPEGprP8+St9MvM8HonbCbNtGfKc1osONNbXErcPjestbveXWw+dZmLZqKQSFJ1DW8L5XW3ukjiOFJmiU2so0JsLXsDrz6G/rVq6hfIorpG3vZ7n7MMeHwkiA3EU8iraxFntKADw0LsPhWtEwryL2X7f3BMDWEcxJj+yI5bZmW3JXCnh9oeNenPtBTcj92Gv78Kmmq5RGocPTLDe+HyPyoEwP7+NRRjFPPmfE8b/lQmKW9uV+Pha4HrXdESXvfD5UCYaeP7/I1EWcW4f37x4ePOulib9fT737+NNAktNb9j1tXd8PS/wCHGmVJPLmeWuvDy6UBTY6a97/agH856H1FcruaigF2ooooAooooAooooAooooAooooAqj7XdlIdoYcwz5rXDKykKyMLgMCQeRIIPEGryigPCcd7BWBOTFX/ihB8uDVVS+xLELwxEX9Ei/I19ElBSGwwPKnBLuZ8p4/Zg2fjGjlG9ZVQhgMguwvcBjr0v1vTg7UkcN4AeIt/fWvpDbHY3DYoATwRyW4ZhqPAEa28L1m8T7Gtnk3GGA8A8ij0DVXWKaey2czlaPDxt0HU5hbTWw8etNttsXI6c86Aet69uwfsfwkbsRELEqV+slNrCxBBax11qfs/wBnkcJ+rhw5ALFGKWkXMblS1jmAJ0OhtXFhk689Hh2GwmKmIEGHJzcGZgqnndWuAw8jyNQpsFjQ5DRMLfdj3i8fvAH519K//iwAiC2+rkDkG9iDnzAfF7/CnU7PlHcx5SrkMVa4KsFC3VhyIA0I489amscIh9rXzPnvZPZ/aMjxFQwTOrAkrGl42DG9tbi3C1ewb8ccwtcD4sbL+JFaSXs4CL5EzGTOe862OXJdWXW9gB5Xrj7AYow7tyYyAXkkW6Orn3tRcC2lTnU8IjVN+SlhckkA3I0PhUvDEsLjUXt8RVsdlvlYDKCxH23awJ71rjQ24V2PZbLIGVIxZclgzAFL3UEWsSOvietd7iJWR49BxkUWJBvcWtoasVlA4sBYA8eR4H405/6dLuwN4M4uNQHRxc6PpfUaaEV0YB1kzpk7yqrob27l8pRhw0Yi1tdOHPmzguDEqSAGBLAkeIUgMfVh61KhmBLAG5UgHwJAYfgRUY4N2kR2yiySI1ib98oQVNv8n405g8OyM92zKSCtyWYd0BgSeOoJ+NcBKooooAooooAooooAooooAooooAooooAooooAooooAooooDldoooAooooAooooAooooAooooAooooAooooD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4342" name="AutoShape 6" descr="data:image/jpeg;base64,/9j/4AAQSkZJRgABAQAAAQABAAD/2wCEAAkGBhQSEBQUERIUFBUUFRUVFhcYFBYQFhUYFRYVFRQUFhcZHCcfFxojHBQUIC8gJCcpLSwsFx4xNTAqNSYrLCkBCQoKDgwOGg8PGiwkHCQsLSkpLCwsKSwsKS8sLCwpLCovLCwsKSwsKSwsLCwsLCwsLCwsLCksLCksLCwsKSksLP/AABEIAOEA4QMBIgACEQEDEQH/xAAcAAABBQEBAQAAAAAAAAAAAAAAAgMEBQYBBwj/xABFEAACAQIDBQUECAQEBQQDAAABAgMAEQQSIQUTMUFRBiJhcZEHMoGxFCNCUqHB0fBygpLhM2Ki8UNTY4OzFZOjshYkNP/EABkBAQADAQEAAAAAAAAAAAAAAAACAwQBBf/EACwRAAMAAgEEAAMHBQAAAAAAAAABAgMRIQQSMUEiUWETMoGhsdHwFEJxkcH/2gAMAwEAAhEDEQA/APcaKKKAKKKKAKKKKAKK5eqbbvbDC4MgYiUKzfYAMjheblVuQg1JY6aUBdVAbbcInEGe8vNFDOV0zAuVBCC33rVLWTMt1INxcHiDfgfEcKzWOi3QWbaGKJs6lIYVaKN3BBQBFLSztcA2LEacNKA0s+IVFLuwVVBLMxCgAcSSeArsMyuoZGDKwBUg3BB1BBHEVgNubYlxDqhUJrnjw7sDbKQfpWNINliS2YRg6ta5J0Gl7I4rD/R1hw029EAVGaxBJIzBuABDakEadOFRVJ+AXtFFFSAUVlu2vbP6EEWOLeyyXsC2RFA+05sT5ADWsjhva3ic4Dw4Xy3rxH1IPyqDuU9MmopraPV6yfbvta+FVYsMA2IkFxcZ1iQaGVhz10Ucz4A1Xx+2DCZTnWRJV9+OwJB8GGjL0NeVYrty88krsrETPnfLfMy8IMOGB0QLqbW4nqa5V8cEpjnk2mw/atJCpSdZMUwJOZbZgST3WIARR0HKt72X7ZRY1TlVo3BsUcrmOg7y5SbjW3LhwrxI7cVwFkO5W1kiiGvxIBJ/lAHnUdrA5kXEnnmztER5d5flVSyNFrxpn0peu1537KO0LSrLFLLIzJlyrKwLKuvA+8w8bnhyr0Sr1Sa2ZqWnoKKKKkcCiiigCiiigCiiigCiiigCm8RiFjUu7KqqLlmIVQOpJ4Cq7tHtz6JCJd2ZBvEQgMqZc7ZQzM2gFyBc9azH01zfKNrC9+6DhHUeAdiQRqRqSfwrjpLywbjD4hXUMjK6ngykMDy0I0NZzt5trEYWGOXDhMolUSs4zhVburdbglSzKCQwI0OovTOC2vOkaxwYIqqiwbEYhFPPUiLOSfSnY9tLMkuFxu5jlZWXKW+qmRwQHjz2LDky8VI8QTFXLekw0YjaHa3GyWR8SI+P+CghduGpLFiLXt3bedY9MfCxZAGDSX4gu0g90szXLaam7cq6cO7LG+9A3cZjfvZcxU2kJlF7DNHxAqw2X2cn3SZMK72BYN3Is2a5JUyMGa97XI1qrl+TE9155PRcB2lLbJw+7a2IcR4UaAlZVskrW4HKqu/SwHWpGF2RDC+f3nIsZpHaWXUXPfYki/QWFYTsnnOKCRlIDPcbyVSZYpEsJYFQ6CR1AuDb3Dx0FbjGdk8TM0aTnDSRpKkmfK4ayHUbo3UlhdT3ra3twrlzeTSXg2xSa2Y7CwxJIw+jZWaWwkxsksyli2VTZEZHvcWNwdQL1rsNMuGxcWHWYyYiZhLiWtdyoGSNFjGkUYzX10CoeJbXQYTsnhYnDx4aFWXUFYwCPEdD41Mw2zI42ZkRFLEliFAZidbsw1bgOPSrpnR3YrMTx43txsOA8eZoubjXnYfof3yp1YbH99APypTpf1BqZwxW1+wQxWMabESExFQFjQlC1gM2d+IW5NlW2nE1lu1XZICUYfA4KKNMuZ5coe/I6togHMknyr1swaAX4C3y/Ssp22eORosIzohndWLO1lUXCquW4Ezu2gQ3GjEg5bVBxvwTVMwnZnsfh90skq52bNlubjLmYg+KkAMOViKt58JgotJBAlxpmKryNiNb2uKn9ouy/wBHhLxYidpAUCB2SRHd3CIhTKLC7Ad21hWg2B2fgji+rZZmuwkm7rtI4ur3YcLG4Cj3bAVn/p6b23waft5S4XJ57LsKHFYcTYYBGYGwBzDTMCNPFb1igzK5jaUhgSLAICLc7WNesbbw4weILmwgnYFjwEUuXLmPLK9hrybj71ec+0PComKVgAQ+psbMpJ4gjhy8ar7XN9r/AAJ7VT3I1nslgJxTmRQ+WMlJMo7puFIPHKSDxHEA163evOvZFs50wzyyAgsxQE6ZlQ6P8a3+arprS0ZcnND166GpkNSw1WKivQ5eu0gGlA1NM4doooqQCiiigCiiigIu0njETmfLugp3mexTLbvZr6WtWEn2bA5//Qwk0X/V3suz4vPJqzn/ALY862u3IC8DqIlmzCzRs2TOh0cBuTW4eNtRxrH4DZGHkxO5miOua0U20GxEi2BOkKMwt1LNwA8qhSb8a/EFBNJ9GnX6+TG41+7DAJJDFGW0LuLkgAG5ZraDQDjWtxuOhaWPDTLHI7o8hUqsiKIwMzkNewubA865ieyskOJdsDDh0SSKNLkmPdFC5fuKt2DZlOhFyNTzqxw/YjD7u0wMshJZ5SzRu5K5SLoRlTL3cnC3XUnM8Db/AOktnk+NwDZjmj3KYtfpGHCnMoQ5b20ADBsr5bWtIPGtXhO2ilPr4ZVltqETeox+8jDSx6NYitl2n7MJisNu1sjxgmBxoI3C5V0HFCNCvAj4V5RjXkEbqiOs6sEZNLo4YZlJOgXLezdGBHGrqXb48GTInL2vZIxX1zyu/wBW0zq6qGBaMxqixsDzkGQNcc9NRXofZHtgJxuZ2RcSulgcomWwIljB+IKi+Ug8rV5FJht9Iz4oblGVAFIytmBbuo7d7mLlALm1q1vZ7sHNPHEJA0GHjysHYZcRIVIIZF/4N7Elz3tdAL3pG9nMbrZ6wDXaRE4IBUgggEEG4IPAg86XVxqCiiq/be2UwsJkkvbQKosWkc6LGg5sT+Z4A1zYJ5NYjbeIwaY8nHGLVIJIC5ByPh2lzDTVSN4rC4scx42qu2jtPFYs99t1GP8AhQuwvz+tmFi/8KWHnVLHCIriNES/HKAt/wCI8T8ay11Knxyejh6C7+89Gi7RdscNKIskuYJiIJGASS5SORXdvd5AFv5TWj2JhMPhsMseFAEQuy5W3gOcli2a5zXJvesNDjGDRrYsZXye9ayhSzN8AvqRUhuzEWpAy31IR3iBPiEYAmuLq1/ciOTou16VFl2120u6eEMokljKm+ojiPdklk6AC4A4lreNvMTsQ7RxaRYWLJCrAZlAVUUMMzEcyb38SK1e2tk4WKMRvJuRI2qRqM8xA0W9ib+PGmtlbFRUugxEC37oOJkBYfeIR7L5XqNZu74jsYGl2p8nqGBwqxRrGgsEAAp/NWQ7IY6QTyQM7yJulmUuxkaM5zGVztqVa1wDwIblWtFQ2Z7ly2mOA0oGmr0pTUporH1NLFNLTorVLIsXRQKKtREKKKKAQ8lv9x+dAlFr/wBvOmU4kHpbXzJv43uK41wfTwGhOnhxvQDomHx/XpTUMcaFiqKuYksQFXMx4liOJ8TXWXUH/N8z/b8aWkVwPh8jofWgFCYfvlyrhn8PHlw603GOXS+vWxsPwpI4aDoPjlsDQD+9HD98v1FUHaHsvhsQ28lDxuq2MkTFHKjXK+W+YdNLjlarcDw4G9v6T+/KlLwHA2FqAymyjgoTfAYKSd9PrBGQRyGafEEa+AJPhVk2AnxV/pREUR0OHicMXHSabQkHmiWHUtqKnY6SYBGgSNyCAyuzR3BvYq4BsQeRU38KgtsmeVR9JnspzXhhBRLWNlaU/WMOpGS/C3XoLfZuMicMsJUiJt0QvuoVA7gtpoCBYcOHK1SyaibMeLdL9HybsXVd3bIMpKkLl00II0qQWqDYOk1532oxe9xcptdcMBAl9e+4EkzjocrRpfjYN1rfs9ZHtD2elMzTYdUk3oXexM26OZRlWVHsRcgKCp45QQeubNTctI09NUxkVV4KPH7VXdqkQIFtTUCNBYu7BEW5LE5QKtIuzGKY/wCDDF4vMZrfyRrr/UKvNm9k0jZZJnM8i6qWULHGescQuA3+Ylj41ic/Nnq11mOJ1j5ZmOzxMkzzOjIFJhiVhlZUWxdmB91nJBtyVVrR1R7XxDYKY75fqpp5XjlU5xd/rGWRQLpbvd7UEC+lW++BFwbggEcwb2NwedxXKXP09FE13Lfv2Vf/AKF9KxGJOfIEWCMjIk0cjgPJ9bG3vFVeMAggi9PYbsfOi5VlwsSXv9XE7cTckBnCi/G2tTuzR+txd+O8h18NyuVfMd4/zCrxWsfDX0IFvSxFW79f4/QyuqTemRthbGTDq1maSRyM7tYM2UHKoC6KgBNgOpOpN6sxMP3Y1GY/p06H00IvS5DcE+R9Bb8/wrq5KmPmXw+R+VKSX9/C9IVb+p+d/wAq7Gutrc/wte3lc1ZKIMfWXw+VOrMNPH+/H0NRk4cOHHj94/jzruUm45/2bX4/nWqUQZKaa37Hrau74el/w400uvqfPXh5dKSDodNRm5ePCrERJGc9D6iuV3NRXQLtRRRQBRRRQBRRRQBRRRQBVLjuzqzMzTO0w1yRObQqbaXRAN55vm46Wq6NNsa43oEfBQmOJEYqSqgEqm7XT7qfZHQUpnrrtTDtWXJk0TSOs9Ns9JZqQTWC8my1I6Wrmak0XqruJEDbmxo8VGElXNlOZe8ygNlZRfIQSLMdKoNlzKoGHKCGSJcu6BJGRe6HiLe/GRbXiL2NiK1ZNUfaaJZEWLLnmcncWORo2FiZs/GNU0LHnotjcCro3Xwlk128lLPt/wChYhyUZxOiBACFG8iYi7MdEGRxrY+7zrUbG2uMRAkqjLmBut7lGUlXQ+IYEV572qw7GN4J2WSSOXDqsidwMzkMGK/YbLmzLcjUddLnsZtNUmmwp0Y2xEZ+8GASQDxBS/kfCtLxaxt+09M5VJ5Frw1s24kpay1Ez0oPVCom5JyyU8j1XLJT8ctXTZVUFgjU6pqHHJUlGrXNbKKkeFdtSFNLq1FYWoooroCiiigCiiigCiiigCiiigEk00xpMso5+Xy/UVXbT2tHho2knkVIxxZjztew5kkctaqtkkc2xtmPDoGkJJY5URRmeRuOVF5nmTwA1JFZiXtDiV+uk3YQG7YdVzvuxfOd7fvSKvfygW0I141n8d2vgM0s7vZmYpEhVhKsKgFVEZ1XPfeX0vcX4VCgxrSzhpVUoYwqsjhhD9IZowSRozNYKWGg0XmTWRy2/BsjHPbunyeqJKGAKm4IBB6gi4PpXb1m+xe02mwaCRQskOWFgGLCyou7e99cy2Pner7W489PnY/j6VhuHNNMqTHq5TR9dDz42tTc04QFmYKo1YlsqgXAuST3eJHGoqTonae0EgiaSQ2VRy4knRVUc2JIAHU15fL2omke+dkeaW0rI1miiUsYcLE3IC28c/aLqPCpXaztJv5ImRsqRM+7BUytOxFt5uhqoABym99SdL1m4sJmVY2TdBc0hAY+6MxFze4LOdRc2APSva6Pp+3TpcspeTupSixw2NkmxbiSTOoLT6oqEucsSk5eQUGw/YZ2njCMRE8DfXRhyv2ipFmXMPutZkIP3q52YwY3MhNwzuY84uWIQMA1zzuT6Ux//M8URQXZ8ucXOfoza3V75b3uOlbKU7aS4KMlPv2vR6h2b7QpjIQ6jKwsJEuCUJFx5qb6H8wRVtXmGALRTMYsokjbeIToHjlLFontqVzZx4d08Rr6Bsba64iPOoysO7IhN2jfmp69QeBFjXj58Dxva8HoYcytafksAacVqaroNZ0y5omxSVLieq2NqmQtWvHRnuSeppwGmIzTqmtkszNC6K5eipkTtFFFAFFFFAFFFFAFcNdrhrjAxJHrf+9eV9o9pDEoZ391mjTDIToiNMg3jA8Xktcjkll+9Xq71jm9nOGysrNK4ylYg7hlguLK0YAF2XkzXI61nyMuxuVvaPOfaDGZMQpj96GMuQBqQZQCDzJshI/hNRezm2owZN4LpLEYp1BzWQm/0iMdVJLFefEaipW1VmixkqzZd4m5BKm6tZCwcC11vmvY8Kz+0cGYGE0V92WvoL7tmPulRxUnh526VnjI5rS8r8z0Lxzcb9P8j1HsJICzKpByYeBZLG43sTTQE+bLGG8rVrpGAsCwU3B1IB08DXz/ALExk0ausMc67x2ZgrSxqwBIQki2gGg1qQ0ErG7rAnHV7SMfM94/jUM0K8jrejNjwPWj1fbXbXCYdBedJHsVWON1ZmOmhN7IPFtOPGsbtTbRxH1s0iMouyRqwMEdtCbn3201ZvgBWaswFmxDEcLRqIR5BuNvK1avsNsyCWWebEutopI2SNiqR5nQESPc2c5lNhwuLm5NTw1jxbetshnwUp3sp4JjGZppFZe4mXMLFkOZw4B1AJJt1sOtd3JELvJo7KWYclABsg8gT8SasO1cgn2pML5kjELGxurHdru9ftalz/KKh7ZktBJbiVIFtTdu4BbmbtXudNzCyMjgxKd3/obixIgwsSm+fKtlHEswJCjqTm19ah4vCMImmc3cFGvyFnUhF/yjXzveuYCcSPnyO4AtGqrmyDh3mNlDGwvroBbrVriMLLNGyMEijYZSP8SS3MgghVP9VqpPP8sexvdkil5XMbHwksFJ8AwH9RqZDI8cglhKiRRlIa+SRf8AlvbkDqDxU+BIqpnXLHJG8udChAzABlOouWAAI4G51uKn4CbeRRuftojWPG5AJqLSa0zqbXKN3sfai4iFZFFr6MpNyjroyN4g+osedTRXn+GxMkEm9iFyRaSPgJVHjykH2W+B0Om5wGPSaNZImzK3A8DobEMDqGB0IPA15ObC8b+h6uLKsi+pKSpcJqItSoa5jO2TozT61HiqQtb4MlCqKKKsICqKQ8lv9x+dAlFr/wBvOunBdFNCYfH9elG/HP8AKgHaKbEw/fLlXDP4ePLh1oB2uGkCUX/fh+ooabWx/X1rjBx6YkpwyjX4fG/CmTLfh+VZ8iJo8b7aRMu0sTmBGcxyJfg6bpELDqAysD0tVLPLYJ4yA6f5Uc/gbGvXu1vZ4Y3DlFIWVDmiYi4DW1Un7jDQ28DyrxfFyEPGrKVdXcMp0KMiMCp+J+OlYWvi3/PB6uDKqjt9r9x6XGN1J+NR3kv8a5ekmuJGhsuOzvZ44k55GMcCm1xcPKRcEIfsqOBbroOBNaWeLBYSMsYIgFvZmUSO7cAoL3LMeFr86yGG7RTxRhA8eRAFUtHqFGgF8wB9Kv8AszsOWeb6RirlAFMaugDEqWa4W31cVyptoWKgnQa2cfPgorheNsucf2WR0DwKsEth7q5UbT3ZUXQ8feGo5dKyW3Nk5FzYjE4dgvf3Su/fyMGK3VgdQCo00JvyrcdptqnD4dmVS8jdyJQC5Z2vrZRcgC7G3IGvLMRgZI54oVjeDOoVrlFd4yLkMovx3dzfUVt6R5Kh/FpfqZc1zKaNhtbALhsQ0WGTJC0UMqICWCZwytqxPEpm+NU8u1GbSO78db5YxbTVrd7+W9Ny4Jnkd5ppZS5BIdr+6LKthxA17vDU6U6ynIclrgHLfQXt3a2HjtpsjtENGnccdATljBHgfePib+VWiSSSJaK6DKbSONT0yIdSPFreRqNseOMAObs5CnM/fIuAbAngPKpmL2siaHUm9lHeZvID86AewGKEiA8GHdcdHGjD8x4EVYbF2p9HxC/8rEOkbDU2lYERyLbrYK3wPI1m4sSymSRly52Xu3z2soVbgcXNrWF+VbLstsOQus+ITIUB3UZILAsNZX5A5TYLxFzfXhRnc9jVF+BN3uTXoKlxCoqHw/EVLhcafu3H9DXn45N9slxCn1qOJbfsetuNPCUfgTfy41uky0OWopOfw+VFTIjScSD0tr5k38b3Fca4Pp4DQnTw43qVaiunCMy6g/5vmf7fjS0iuB8PkdD609RQEaMcul9etjYfhSRw0HQfHLYGpdFAQwPDgb2/pP78qUvAcDYW/f6VKooCGvAacMvLx/KmpB3R5N8jap7U2wqqkdRFYVie2/YH6XIk8BRJ1NnzXVJVylRmKg99b6Gx006W3LrTTCsFJp7RdLa5R5LN7LcWFJ3uHaykhV3hZiNcgzBRc9SQKqo+y4YlXxbROPeQxph3XrcSEn4jSvbCKj4jBpJYSIjgcMyq9vK40qpZNeUaJzV75/n0PMcJs/A4a0jyoxBGVmkEz3Pu5EXTNc8hVnhu1YZmCLmJ0jiS0s7nUs7hWKoPM6WuSOFbkbOisRuorMLH6tNR0OmopQwqhCiKqAqVGVQoFxYaC3DpXe+X5R15n8jwja22JsTIJyWUrlaJVcru1uGyhhY5mtq3PQcBU7CMs2Kil3kkhMUmrsGIAyrlsAACCxFaE+yzEgBRLhiFAUMd6hNhbVcpy+pqDN2DxGz1mxckuHdbAFFMiEXI9wlSGdmyi1tdNRXrRlxcTLPMqbpuqGJ48rEG/wAuutNdDw1J9bW+VvjVDL243jMNyVK8QWOnoulMt2oY6JusxIAGZmJJ0AC2FzeryntZbx4AgFTKQgvwAQgE5rM3G2pFxamXx8aLaFQWJAuASpIuLZuMh5WW5NMYbZ02ImSIfWSO+VVY7uNbAsxIF9AFY3NzXrHZnsDFhCJHO+nA0kIssdxYiJPs9Mxux6jhVWTKoLceN2U3YfslKHGLxZIfvbmIqV3YYi8jKfdYgaDiL6m+g26prbx/CwNvK5p/LSgtedVu3tnoSlK0hqMaXtw48fvH8edPKh1HP+zfP86dQU+tWSV0xKG/qfMX4eXSlIdDpwzfPhTqmnAa0Sylnc1FFFS2c0LoooqZwKKKKAKKKKAKKKKA4aQwpykkVFoDDLTLCpLCmmWsuSSxMjlaSRTpWklax1JNMatRSyK5aq9HTleae0LbBmlaNWvFhza32Wm1zk/eyAhRyBZuYre7d2n9Hw0s1rmNCVB5vwRfixUV5FtIZEszXygs7Hm2rSN8SSfjW7o8e33P0UZq0tGw9kmyssc+IKgGVxEp55IQc3wLs39NO+0PEq0sMNhZFbEPoOP+HAOvHet/KOlaLsfs7cYDDxkHNu1ZuRzyfWP/AKnNYLtBjt5isVLe43m5T+GFcht4ZzL61bjfflbOV8MaHPZlswPjZpmv9TGAv8U5YMT4hI7D+I16cVrJ+zHC2wkkhGss8mvVYssS28Blb8a19qrzPdssxcShvJSgtKtSgKrSLO4FFLFcApQqaINigaWtIFLWrZIsXeiuUVYcHaKKKtIhRRRQBRRRQBRRRQDMko5+Xy/UUjOR5f2ufwp1orm9DQ3/AFoBhrjW+lr8ePhakPqL9CAeutuHqKkiHS1IWC37104VXSOkM3PHrbjbkPHrekkG487DX8D+PpUrcWP5fAD8qS8d/gQfSs1STTIx9dDzte1qT+fyuBfw50+YNAL8Bb1t+lcaHnfx+X6CqXKJbMT252iCYoOIUmaTnotxED5sSf8At3rJbPwH0jFQxHhI4LA6jJGGkf4HIBr96rLtNiQ2KxTDUCQRdL7pAD/qZxfwqX7PcFvMZI/KGDKPOdiDf4Rn1rfK+zxcGZ/FkNttnaO5w8s3ONHYDxVCQPibCvKpYciRoeIAudfeBGY+pNb/ANoZIwqJymnhRhzKqGkYfHdi/hevP9oS94njlDHp4mudNOpbGZ+j0rsDDl2bhr/aRn/9yR3v/qrQCqzstBlwOFXph4fD7CmrW1ZaW6bNC8CbUoCi1dAokNgBXQK6BXQKmkcAClrQFpQFXSiJ21FdtRUtHBVFFFWHAooooAooooAooooAooooApJFKorjA2RTZWnyKSRUHJ1DBWm5XCqWPBQWPkouflUkrVP2um3eAxTDiIJbeZQj86q7Nsls8jLkwIW4uM563kOdj596tx7LcLaLEyc3nCeFoo0Gn8zNWJxaWKp0AHpYV6V7OILYEH782Ib/AOVlH/0rVkW50Z8f3tlT7RJPr8Kl/dWeQjpfdxg/iw9awuOsS3CxB/EGtj27a+PA+5hkGn/UkkJ/8YrHSKC/xtXca0jmR8nsPZls2Cwp64eH/wAa1ZZap+w0ufZuFPEiFUPnH3CPVTV7lrM45NCY3lroFOZaMtOwbEBaUFpWWu2qSk4cApQFFq7U0jhy1doorugIeS3+4/OgSi1/7edMpxIPS2vmTfxvcVxrg+ngNCdPDjeugdEw+P69KN+Of5U2y6g/5vmf7fjS0iuB8PkdD60AoTD98uVcM/h48uHWm4xy6X162Nh+FJHDQdB8ctgaAfEov+/D9RQZtbH9fWo4HhwN7f0n9+VKXgOBsLUA8Jh8vjfhQJr8PyplOA0+7y8fyoYHKOtm+RoCQj3rt6BWA9sXaY4XCxxh2j+kOVZ1vcIq3ZbjVcxKi41tfzHG9HUtvRcbX9ouEgYxq5nlGhjhG9IPRm9xfiazW0faXijrBh4Yl/6zNK/nlQhR6mvMsPt1I/8ABZDpawIsPIU3Pj5HOrE1meWn44Nk4IXnk2eJ9pWP1G+gXj7uHuf9TmqLaHtFx0mHmimmR1YZZLxKCFaxDxFbcPum/OqKSXQkmwHWpGz9mSze6Ai/efU69EH5kVFXXtknjj0iXBtty95VU66ZMw9bk+Feu+zDHqdnIXkQM0uIJXNYqTM5Ka8SOo0ryR9gRr/iSNIfPKvwUfnUZ9mwkZci2PgAQeoPEGprP8+St9MvM8HonbCbNtGfKc1osONNbXErcPjestbveXWw+dZmLZqKQSFJ1DW8L5XW3ukjiOFJmiU2so0JsLXsDrz6G/rVq6hfIorpG3vZ7n7MMeHwkiA3EU8iraxFntKADw0LsPhWtEwryL2X7f3BMDWEcxJj+yI5bZmW3JXCnh9oeNenPtBTcj92Gv78Kmmq5RGocPTLDe+HyPyoEwP7+NRRjFPPmfE8b/lQmKW9uV+Pha4HrXdESXvfD5UCYaeP7/I1EWcW4f37x4ePOulib9fT737+NNAktNb9j1tXd8PS/wCHGmVJPLmeWuvDy6UBTY6a97/agH856H1FcruaigF2ooooAooooAooooAooooAooooAqj7XdlIdoYcwz5rXDKykKyMLgMCQeRIIPEGryigPCcd7BWBOTFX/ihB8uDVVS+xLELwxEX9Ei/I19ElBSGwwPKnBLuZ8p4/Zg2fjGjlG9ZVQhgMguwvcBjr0v1vTg7UkcN4AeIt/fWvpDbHY3DYoATwRyW4ZhqPAEa28L1m8T7Gtnk3GGA8A8ij0DVXWKaey2czlaPDxt0HU5hbTWw8etNttsXI6c86Aet69uwfsfwkbsRELEqV+slNrCxBBax11qfs/wBnkcJ+rhw5ALFGKWkXMblS1jmAJ0OhtXFhk689Hh2GwmKmIEGHJzcGZgqnndWuAw8jyNQpsFjQ5DRMLfdj3i8fvAH519K//iwAiC2+rkDkG9iDnzAfF7/CnU7PlHcx5SrkMVa4KsFC3VhyIA0I489amscIh9rXzPnvZPZ/aMjxFQwTOrAkrGl42DG9tbi3C1ewb8ccwtcD4sbL+JFaSXs4CL5EzGTOe862OXJdWXW9gB5Xrj7AYow7tyYyAXkkW6Orn3tRcC2lTnU8IjVN+SlhckkA3I0PhUvDEsLjUXt8RVsdlvlYDKCxH23awJ71rjQ24V2PZbLIGVIxZclgzAFL3UEWsSOvietd7iJWR49BxkUWJBvcWtoasVlA4sBYA8eR4H405/6dLuwN4M4uNQHRxc6PpfUaaEV0YB1kzpk7yqrob27l8pRhw0Yi1tdOHPmzguDEqSAGBLAkeIUgMfVh61KhmBLAG5UgHwJAYfgRUY4N2kR2yiySI1ib98oQVNv8n405g8OyM92zKSCtyWYd0BgSeOoJ+NcBKooooAooooAooooAooooAooooAooooAooooAooooAooooDldoooAooooAooooAooooAooooAooooAooooD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4344" name="Picture 8" descr="http://4.bp.blogspot.com/--flPAURpcvM/Ty78rxjOhEI/AAAAAAAAA7I/EQJfOGGVvn8/s1600/quadro-dinheiro-voando-saida-homem-carteira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797152"/>
            <a:ext cx="1916832" cy="191683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</p:pic>
      <p:sp>
        <p:nvSpPr>
          <p:cNvPr id="10" name="CaixaDeTexto 9"/>
          <p:cNvSpPr txBox="1"/>
          <p:nvPr/>
        </p:nvSpPr>
        <p:spPr>
          <a:xfrm>
            <a:off x="323528" y="5169966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2. </a:t>
            </a:r>
            <a:r>
              <a:rPr lang="pt-PT" dirty="0" smtClean="0"/>
              <a:t>              O </a:t>
            </a:r>
            <a:r>
              <a:rPr lang="pt-PT" dirty="0" smtClean="0"/>
              <a:t>capital social, imediatamente realizado e já depositado, é </a:t>
            </a:r>
            <a:r>
              <a:rPr lang="pt-PT" dirty="0" smtClean="0"/>
              <a:t>de 50.000 </a:t>
            </a:r>
            <a:r>
              <a:rPr lang="pt-PT" dirty="0" smtClean="0"/>
              <a:t>(cinquenta mil euros), tendo cada sócio aplicado </a:t>
            </a:r>
            <a:r>
              <a:rPr lang="pt-PT" dirty="0" smtClean="0"/>
              <a:t>o montante </a:t>
            </a:r>
            <a:r>
              <a:rPr lang="pt-PT" dirty="0" smtClean="0"/>
              <a:t>indicado anteriormente.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6512" y="12882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/>
              <a:t>Comprovativo de Depósito</a:t>
            </a:r>
            <a:endParaRPr lang="pt-PT" sz="4000" b="1" dirty="0"/>
          </a:p>
        </p:txBody>
      </p:sp>
      <p:cxnSp>
        <p:nvCxnSpPr>
          <p:cNvPr id="6" name="Conexão recta 5"/>
          <p:cNvCxnSpPr/>
          <p:nvPr/>
        </p:nvCxnSpPr>
        <p:spPr>
          <a:xfrm>
            <a:off x="-244152" y="836712"/>
            <a:ext cx="10260632" cy="0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http://www.pucsp.br/isfc/isfc/FAQ/998996A0-0EED-4797-AC2A-B208DF0772EE_files/deposi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68144" y="4464496"/>
            <a:ext cx="3035829" cy="2276872"/>
          </a:xfrm>
          <a:prstGeom prst="rect">
            <a:avLst/>
          </a:prstGeom>
          <a:noFill/>
        </p:spPr>
      </p:pic>
      <p:sp>
        <p:nvSpPr>
          <p:cNvPr id="11" name="Rectângulo 10"/>
          <p:cNvSpPr/>
          <p:nvPr/>
        </p:nvSpPr>
        <p:spPr>
          <a:xfrm>
            <a:off x="35496" y="908720"/>
            <a:ext cx="5616624" cy="59218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32062"/>
            <a:ext cx="5040560" cy="56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://images.ericaff.multiply.com/image/1/photos/upload/300x300/SGvAdgoKCmYAACA3KCM1/fanzine_dinheiro-1.JPG?et=DIGd7yVTtPoHEHjk%2C48RJA&amp;nmid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68144" y="1165484"/>
            <a:ext cx="3024336" cy="3090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23528" y="1196752"/>
            <a:ext cx="8496944" cy="4247317"/>
          </a:xfrm>
          <a:prstGeom prst="rect">
            <a:avLst/>
          </a:prstGeom>
          <a:solidFill>
            <a:schemeClr val="bg1">
              <a:alpha val="47000"/>
            </a:schemeClr>
          </a:solidFill>
          <a:ln w="635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Artigo QUINTO</a:t>
            </a:r>
          </a:p>
          <a:p>
            <a:pPr algn="ctr"/>
            <a:r>
              <a:rPr lang="pt-PT" b="1" dirty="0" smtClean="0"/>
              <a:t>(Gerência da Sociedade)</a:t>
            </a:r>
          </a:p>
          <a:p>
            <a:pPr algn="just"/>
            <a:r>
              <a:rPr lang="pt-PT" dirty="0" smtClean="0"/>
              <a:t>1.	A administração e a representação da sociedade compete aos gerentes, sócios ou não sócios, a nomear em assembleia-geral, seja em juízo ou fora dele.</a:t>
            </a:r>
          </a:p>
          <a:p>
            <a:pPr algn="just"/>
            <a:r>
              <a:rPr lang="pt-PT" dirty="0" smtClean="0"/>
              <a:t>2.	No impedimento da gerência deverá ser escolhido de entre os sócios um representante até ser reestabelecida a gerência.</a:t>
            </a:r>
          </a:p>
          <a:p>
            <a:pPr algn="just"/>
            <a:r>
              <a:rPr lang="pt-PT" dirty="0" smtClean="0"/>
              <a:t>3.	A sociedade obriga-se com a intervenção conjunta de dois gerentes.</a:t>
            </a:r>
          </a:p>
          <a:p>
            <a:pPr algn="just"/>
            <a:r>
              <a:rPr lang="pt-PT" dirty="0" smtClean="0"/>
              <a:t>4.	A gerência é remunerada, segundo deliberação na Assembleia Geral, no entanto, para os dois primeiros anos civis de atividade, fica já estabelecida a remuneração de 2500 (dois mil e quinhentos euros) líquidos para cada gerente.</a:t>
            </a:r>
          </a:p>
          <a:p>
            <a:pPr algn="just"/>
            <a:r>
              <a:rPr lang="pt-PT" dirty="0" smtClean="0"/>
              <a:t>5.	É inteiramente vedado aos </a:t>
            </a:r>
            <a:r>
              <a:rPr lang="pt-PT" dirty="0" smtClean="0"/>
              <a:t>gerentes, </a:t>
            </a:r>
            <a:r>
              <a:rPr lang="pt-PT" dirty="0" smtClean="0"/>
              <a:t>fazer, por conta da sociedade, operações alheias ao seu fim ou objeto ou por qualquer forma obrigar a sociedade por essas operações, sob pena de imediata destituição e sem prejuízo da responsabilidade pessoal e solidária que por esses atos contraíam para com a sociedade ou para com terceiros.</a:t>
            </a:r>
          </a:p>
          <a:p>
            <a:endParaRPr lang="pt-PT" dirty="0"/>
          </a:p>
        </p:txBody>
      </p:sp>
      <p:cxnSp>
        <p:nvCxnSpPr>
          <p:cNvPr id="9" name="Conexão recta 8"/>
          <p:cNvCxnSpPr/>
          <p:nvPr/>
        </p:nvCxnSpPr>
        <p:spPr>
          <a:xfrm>
            <a:off x="-244152" y="836712"/>
            <a:ext cx="10260632" cy="0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0" y="12882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/>
              <a:t>Cláusulas do Contrato Social - </a:t>
            </a:r>
            <a:r>
              <a:rPr lang="pt-PT" sz="3500" b="1" dirty="0" smtClean="0"/>
              <a:t>FACULTATIVAS</a:t>
            </a:r>
            <a:endParaRPr lang="pt-PT" sz="3500" b="1" dirty="0"/>
          </a:p>
        </p:txBody>
      </p:sp>
      <p:sp>
        <p:nvSpPr>
          <p:cNvPr id="12290" name="AutoShape 2" descr="data:image/jpeg;base64,/9j/4AAQSkZJRgABAQAAAQABAAD/2wBDAAkGBwgHBgkIBwgKCgkLDRYPDQwMDRsUFRAWIB0iIiAdHx8kKDQsJCYxJx8fLT0tMTU3Ojo6Iys/RD84QzQ5Ojf/2wBDAQoKCg0MDRoPDxo3JR8lNzc3Nzc3Nzc3Nzc3Nzc3Nzc3Nzc3Nzc3Nzc3Nzc3Nzc3Nzc3Nzc3Nzc3Nzc3Nzc3Nzf/wAARCACMAIwDASIAAhEBAxEB/8QAHAAAAgMBAQEBAAAAAAAAAAAAAAcFBggEAQID/8QATRAAAQMDAQQDBxAHBgcAAAAAAQIDBAAFEQYHEiExQVFhExQ2cYGU0ggWFyIyQlJUVnR1kZOys9EjNDdVobHBFSZyc7TCJCU1RGSCov/EABQBAQAAAAAAAAAAAAAAAAAAAAD/xAAUEQEAAAAAAAAAAAAAAAAAAAAA/9oADAMBAAIRAxEAPwBxXa5t25lsltbz7y9xiO3jfdXjOBngOHEk8ABmuFuzzLgkO32a5lQH/BQ3VNst/wDsMLWegkkA49yKLG2J9xmXl4BR31xYnDi2yhWFeVS0kk9ICOqp0DFBAr0XpdxRW7p61uLPErcioUpXaSRk18+sjSfyatHmbf5VYKKCv+sjSfyatHmbf5UesjSfyatHmbf5VYKKCv8ArI0n8mrR5m3+VHrI0n8mrR5m3+VWCigr/rI0n8mrR5m3+VHrI0n8mrR5m3+VWDNFBX/WRpP5NWjzNv8AKj1kaT+TVo8zb/KrBRQV/wBZGk/k1aPM2/yo9ZGk/k1aPM2/yqwUUFf9ZGlPk3aPMm/yr9W9KWaOnFuiC3HOcwFljj1kJwD5Qam6KCvpmTrI6hq7uiXAUUoRP3QlxtR4fpkgAYJx7dOBx4gczPg5r4fZafZcZebS424kpWhQyFA8CCKrtpujFlZdtVyk4VDdLbK3DxWzgKQck5JCVBJPSUk0HRoNanNFWJ1xRUtyAytaj75Skgk+Uk1PVAbP/AXT/wBGx/wxU/QFFFeZFB7RXgUDyNe0BXNcp0e2QX5s11LUdhBccWrkkCumqLtsZkvbObmIoUSktrcCfgBYKvJigXV8283JUxQsdsjNRQrgZW8tax1kAgD+NXrZntRjayfct8yKIVyQnfSlK95DyRjJSegjq6uIzxxmI545zVw2QsSXtoll71CsoeK1kDOEBJ3s9XDh5aDWVFAooCijNeBQPI0HtFA40UAaS+2O1xpeqWHHg5vd5IHtXCn36+qnQaUm1jwkY+aI+8ugvmz/AMBdP/Rsf8MVP1AbP/AXT/0bH/DFT9AUktuuu7jbp6NPWaS5Fw0HJTzR3Vne9ykKHEDHE455FO2kD6oHSk4XhOo4jK3obrSW5KkjPcVJ4AnsIxx7D1igWNv1PfbbLTKhXaa08k53g8og+ME4I7DWp9nmpDqvSsO6OISiQoFuQlIwA4ngcdh5jsNZHixn5cluNFaW8+4rdQ22kqUo9QArV+y3Tj+l9GxIE0bstZU++nOdxave8OHAADyUFtUoJSVKIAAySTVfnat0okuxJ19tXFJS405JRgg8wRmkxtz1tMmX5/TsF9xm3xAEyEoOO7uEZIUQeKQCBjryePDCkoHFfdAbP5ktT1o1zAt7a1ZLK3UPJT2JO+kgeMmrjoWPs60YhxyDqK2yJrqd1yU/Lb393Od1IBwkZ6ueBnOBWbKKDalsvNsuzZXbLhFlpHMsOpXj6q7+isTWy4y7VNbm26S7HktHKHGlYIP9R2dNax2c6mOrNKRLm4lKZPFqQlIwA4nmR2HgfLQKjbdr+6JvzunrTLdiRooSJC2VFC3VkZxvDjugEcPHS3smrL/Zp7cuBdZSXEK3ihbqlIc7FJJwRV126aTm2/U8i+tMrXbp26pTyRkNuYAKT1ZwCD20uLbb5l0mtQrdGckyXVbqG205JP5dtBsLSV7RqLTkC7to7n300FKRnO4rkoZ7CDUvUDoWxq05pO22pxSVOsNfpSk8CsklWOzJNT1AGlJtY8JGPmiPvLptmlJtY8JGPmiPvLoLroyUxB2d2SVLeSywza2VuOLOAlIbGSaotw29WhmWpuDapclhKiO7KUlG8OsJ/PFc+v3ZbWwawCKD3JxmGmSR0N9zz94IHlpCGg2DozWVp1jBXJtTig40QHo7oAcaJzjI6jg4I6qi9o+0CBoqM226wZc6SCWowOBu/CWegdHWaUHqe3ZCddrbZUruS4bndkg8CAU4J8uPrrl28uLXtFlJUrIRHZCewbuf5k0EzYNti4tzU5ctO21EZauK7e2W3UjxkkK/hT6tVwjXW3x7hBdDsaQ2HG1gEZSRnkeR7KxRWn9gy1K2dRAo5CJDwSOob2f5k0CE2jeHl+z8dc/nXxrXTidMzoMZEkyO+YLUoqKN3BXnI/hX1tFOddX0/wDmufzqc2zDF8sv0JG/3UFAooooLDqnTgsUGxyUyS9/acFMopKMdzJ6O3opz+pv8Ebl9IH8NFLfacP+RaIPXZW/6UyfU3+CNx+kD+GigmNpm0uDo9Sbe3FE64ut75ZUcNtpzwKz28cAdXRVC0ptrRGnbl4sUCPGdX7Z62tFCkDrKSTvfWKpW1txbu0a+FaiSHwkdgCQBVQFBt6O+1IjtvsOJW04kLQsHgpJ4giljqXbZZLRPch2+K/cVNHdW8hQQ3npAJ4n6sV+2npEz2Bw9FUsykWt4NlPugBvAY7QBwrNR7KDVug9pFn1otcaMl2LObG8Yz2MqT1pI5j6j2VWdrB/vIx8zR95dJrZ45Kb1xYVQt7uxntJ9qM+1KgF57N0qz2Zpy7VwfXIxjH6onn/AIl0Fw0tbot32aWa33BoOxZFqYQ4gkjILY6RyPbSlvuyC1Qrr3ujWltiJcVhtiapAeA6vdDePkFXG+6lkaX2KWWVBUUS5MKNGYcHvFKayVeQJV5cVnN11x51Try1OOLOVLWSSo9ZJ50Gsdn2hrXo2CtMFapMqQAXpS8ZWByAA5JpGbd/2jzf8ln7gqz+p51PNN0k6dkvLdiKYL8cLVnuSkkApT2EHOOgjtNVnbrx2jzf8ln7goF9jpp1bKmda3XS7NtsbjVmtLby1OXFxG+69vHOG0kYwORP8eGKrmynZs/quULjdG1tWRpXE8Uqkn4KT1davIOOcaVixmIcduPFaQyw0gIbbbThKEjgAB0CgV72wyyzHnJNwvV2flPKK3Xd5sbyjzPuTX6TNiNkmrQubfL7IWhAQhTr6FlKRySMo4AdVNKl/tu1BK0/opRgqU2/NfEUOpOC2kpUpRHbhOPLmgXF40fsrs8pUWZqy4l5JIUlgpd3SOYJQ2QD2VO2TZDoa/RO+rPqG4S2QcKLTzRKT1EbmQfHSH3jVt2X6hl6f1lbnI7igxKfRHkNA+1cQogce0ZyPF20Djk7ELLKbZRKvl9eQwjcZS4+hQbT1JBRwHYK+4mzq+6RjrOhdRLA3+6LhXFtKmnjgA5UkZBwOro5imfQRkYoMda5kT5mrLlJusBUGa47l6McncVgDgekHGQe3pqBFaq2m7PYmsoIdY3I93YT+gkY4KHwF9Y6j0fWDmG6W6Xap78G4R1sSmFFLjaxgg/1HUemg1JshSFbNrMlQBBaWCD/AI1UvtcbIrHGnGXE1FBs0d5RIjzlpSlJPwVEg47ONW7Q10Nk2LR7oEBaokJ51KCcBRClYH14rN12uc27znZ1ykOSJLyt5biznyDqA6hwFBo7Zls0tOmlpuwnous1SSlqQ3juTYPPcAJySOGSfFio3ax4SMfNE/fXS22OaqmWPV0GCHlmBcXksOsc076jhKgOg5I49WaZG1jJ1IxjH6mj7y6CG2n/ALD9IeOJ/p10kad20/8AYfpDxxP9Oukl1UDF2DyGYmt3JMp1DTDUB5bji1YShIwSSegVbI+l2tqWvZmo1odZ020tLSFrG6qYUDdO71JJHE+TnnFW2T7OpeqJH9oTi7HsifauKQopVLweLYx73hxPkHHiNKRIrEOM1GiMoZYaSENttpwlKRyAFARIzEOM1GitIZYaSENttpwlCRyAFftRRQFVTaZpQ6w0s9bmilMptQfjKUcDuiQRg9hBI8ueiuXXe0iz6NPcH9+XPUkKTEZ4EDoKlckj+PZS7V6oGWTw06xjtln0aBRXW1XCzy1RbpDfiPpJBQ8gpzjq6x2jhTC2P6AuN1v8O73CK5HtsJ1LwU6gpL6xxSEg8xnBJ5cMVLr2+SHMd001FXjlvSCcf/NfQ2/ywABp2PgdHfR9GgfdFJWz7fY70tLd4sq47CiB3aO93Qp7SkgZHiOeym/a7jEu1vYn299L8Z9AW24npB/kew8RQddUbaZs8h6yg92ZKI93YThiQRwWOe4vrHUej6wbzRQJW03hlvZNfdKTm3Id7tMF5L8V7mpOSQtPWOI5fyIJQ1as2k6Bj6vgqdjLEW7NNlLMlPDuielteOaTnyfWDl652+Xa5z0G4R1x5TCtx1pY4pP9esEcCONBI6F8N9PfScb8VNOzaz4SMfM0feXST0L4b6e+k434qadm1nwkY+Zo+8ughdp/7D9IeOJ/p11VtlWzd/VslM+5JWzZGl4UrkqQoc0JPV1q8g48rvcYiNR2fZrpR9JMSVGblyFA4O60yOA8e8ofVThhxWIUVqLEZQywykIbbbGEoSOQAoCHFYhRWosRpDLDSAhttCcJSkcgBX7UUUBX4T5AiQpEkjIZaUvHXgE1+9cF/wD+h3H5q7900GNrrcZN1uMm4TXC5IkuFxxRJ5nq7ByHZXJXfYI7Uu+26NITvMvSmm3E5xlJUAR9VTm1S3RLTr67QbdHRHjNLb3GkD2qctpJx5SaCqUUUUBTv9TfeXy/c7K64VRwhMhpB94rOFY8eR9VUq92e3s7JtPXdqMhM+RNeQ8+PdLSCvAPi3RVg9TiP713A9UL/cKDRNFFFAVRtpuz6JrG391Y3GLuwk9wkEcFjj7RZ+Dk+T6wbzRQZD01bpdp2j2WDcWFR5bF1jJdaVzSe6JPRwPjpw7WfCRj5oj7y6ltsVjaXaWtURG0putkdbkNOct9CVglKusDmPF2moHaTJTMu0CUkYS/b2nAOoKKj/Wg6JkGbG0hoXVdrjqkv2WG0X46PdOMLaSF4HSQP60wLBqqyX+EiXbLiw4gjKkFYStHYpJ4g15o1tMfTsWAnOYAMMhXP9GSgE+MAHy1H3nZvpG9SjKn2VkvqOVLZWtre8YQQD5aCy9+xPjTH2go79ifGmPtBVK9h/Q37mV5296dHsP6G/cyvO3vToLr37E+NMfaCuC+zIqrJcAJLJJjOYAcHwTVZ9h/Q37mV5296dcl32TaJjWqbIatCg40wtaT328cEJJHvqDO2mCBqW0kkACazkn/ABirDtlWlzaVeVIUFJKmsFJyD+iRVYsjDcq8wI76d5p2S2hac4ykqAI4dlTu1C0QrDrm52u1slmHHLfcmysq3d5tCjxJJPEmgqtFFFAx7+tB2IaYQFpK03B/KQeI9s50VI+p1dba1RcFOuIQO8+alY98Kr94sNtj7KLFfWY+7cZc1xp57uijvISXMDdzge5HIdFdmxbTNo1RfpkS9xe+GWo3dEJDi0YVvAZykg9NBpjv2J8aY+0FHfsT40x9oKpXsP6G/cyvO3vTo9h/Q37mV5296dBde/Ynxpj7QV4Z0Qf90x9oKpfsP6G/cyvO3vTr32H9DfuZXnb3p0Ebry+taucRovTDwlvy3E9/ymFBTcVkKG9lXLeOMYqM2nMpjXuGw0kbjUFtCfEFKApn2ax2yxRe9rRBYiM8ylpON7xnmfLS61/pi86r1G7Is01DDMRtMVYUzvZWBvkg+JwDxg0F3mpXZLo7dGkKVAlY7+QhGS2sDCXuHEjdASrnwCT0HM2w80+yh5hxDjaxvIWhWUqB6QemvsjNVq72xuzRpFws7z0JQytbDSgWVniSS2oEAkk5KcE9JoLNRSXtG1W/zIYddj27e3lJ9q0sciR8Psrt9ku9/F4H2a/SoG3XJd2FybVMjt433WFoTnrKSBSv9ku9/F4H2a/Srw7S73j9XgfZr9KgTulNPXd/Wdvt4t8lMlmW2p5CmyC2lKskq6hwNSe2v9pt68bP4LdM/wBki85Ku9oGc4z3JXpUmtoNyeu+r58+SltLr3c94NghPBtI4ZJ6qCu0UUUDYn2mbc9gljcgsLf70muuupbSVKCStxOcDqJFd/qcrXMF3uNyXHcRE72DaXFIIStRVnCTyOMcfJXxs71tc7PpKFAisxFNNlwguIUVHK1E8lCrGnaTekgARoAH+Uv0qBuUUpPZLvfxeB9mv0qPZLvfxeB9mv0qBt0UpPZLvfxeB9mv0q/XSetr3qvUMy0yXmoTDKUEOQ2wFnPMEr3h9QBoGBersqIpEOC33zcpHBhgckjpccPvUDmT08hkkCuiz29NsgIjJWXF5Ut11XN1xRKlKPjJJx0cq9tlriWxC0xW1b7hy464srccPWpSsk+U8K7aD//Z"/>
          <p:cNvSpPr>
            <a:spLocks noChangeAspect="1" noChangeArrowheads="1"/>
          </p:cNvSpPr>
          <p:nvPr/>
        </p:nvSpPr>
        <p:spPr bwMode="auto">
          <a:xfrm>
            <a:off x="63500" y="-606425"/>
            <a:ext cx="1238250" cy="123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2292" name="AutoShape 4" descr="data:image/jpeg;base64,/9j/4AAQSkZJRgABAQAAAQABAAD/2wBDAAkGBwgHBgkIBwgKCgkLDRYPDQwMDRsUFRAWIB0iIiAdHx8kKDQsJCYxJx8fLT0tMTU3Ojo6Iys/RD84QzQ5Ojf/2wBDAQoKCg0MDRoPDxo3JR8lNzc3Nzc3Nzc3Nzc3Nzc3Nzc3Nzc3Nzc3Nzc3Nzc3Nzc3Nzc3Nzc3Nzc3Nzc3Nzc3Nzf/wAARCACMAIwDASIAAhEBAxEB/8QAHAAAAgMBAQEBAAAAAAAAAAAAAAcFBggEAQID/8QATRAAAQMDAQQDBxAHBgcAAAAAAQIDBAAFEQYHEiExQVFhExQ2cYGU0ggWFyIyQlJUVnR1kZOys9EjNDdVobHBFSZyc7TCJCU1RGSCov/EABQBAQAAAAAAAAAAAAAAAAAAAAD/xAAUEQEAAAAAAAAAAAAAAAAAAAAA/9oADAMBAAIRAxEAPwBxXa5t25lsltbz7y9xiO3jfdXjOBngOHEk8ABmuFuzzLgkO32a5lQH/BQ3VNst/wDsMLWegkkA49yKLG2J9xmXl4BR31xYnDi2yhWFeVS0kk9ICOqp0DFBAr0XpdxRW7p61uLPErcioUpXaSRk18+sjSfyatHmbf5VYKKCv+sjSfyatHmbf5UesjSfyatHmbf5VYKKCv8ArI0n8mrR5m3+VHrI0n8mrR5m3+VWCigr/rI0n8mrR5m3+VHrI0n8mrR5m3+VWDNFBX/WRpP5NWjzNv8AKj1kaT+TVo8zb/KrBRQV/wBZGk/k1aPM2/yo9ZGk/k1aPM2/yqwUUFf9ZGlPk3aPMm/yr9W9KWaOnFuiC3HOcwFljj1kJwD5Qam6KCvpmTrI6hq7uiXAUUoRP3QlxtR4fpkgAYJx7dOBx4gczPg5r4fZafZcZebS424kpWhQyFA8CCKrtpujFlZdtVyk4VDdLbK3DxWzgKQck5JCVBJPSUk0HRoNanNFWJ1xRUtyAytaj75Skgk+Uk1PVAbP/AXT/wBGx/wxU/QFFFeZFB7RXgUDyNe0BXNcp0e2QX5s11LUdhBccWrkkCumqLtsZkvbObmIoUSktrcCfgBYKvJigXV8283JUxQsdsjNRQrgZW8tax1kAgD+NXrZntRjayfct8yKIVyQnfSlK95DyRjJSegjq6uIzxxmI545zVw2QsSXtoll71CsoeK1kDOEBJ3s9XDh5aDWVFAooCijNeBQPI0HtFA40UAaS+2O1xpeqWHHg5vd5IHtXCn36+qnQaUm1jwkY+aI+8ugvmz/AMBdP/Rsf8MVP1AbP/AXT/0bH/DFT9AUktuuu7jbp6NPWaS5Fw0HJTzR3Vne9ykKHEDHE455FO2kD6oHSk4XhOo4jK3obrSW5KkjPcVJ4AnsIxx7D1igWNv1PfbbLTKhXaa08k53g8og+ME4I7DWp9nmpDqvSsO6OISiQoFuQlIwA4ngcdh5jsNZHixn5cluNFaW8+4rdQ22kqUo9QArV+y3Tj+l9GxIE0bstZU++nOdxave8OHAADyUFtUoJSVKIAAySTVfnat0okuxJ19tXFJS405JRgg8wRmkxtz1tMmX5/TsF9xm3xAEyEoOO7uEZIUQeKQCBjryePDCkoHFfdAbP5ktT1o1zAt7a1ZLK3UPJT2JO+kgeMmrjoWPs60YhxyDqK2yJrqd1yU/Lb393Od1IBwkZ6ueBnOBWbKKDalsvNsuzZXbLhFlpHMsOpXj6q7+isTWy4y7VNbm26S7HktHKHGlYIP9R2dNax2c6mOrNKRLm4lKZPFqQlIwA4nmR2HgfLQKjbdr+6JvzunrTLdiRooSJC2VFC3VkZxvDjugEcPHS3smrL/Zp7cuBdZSXEK3ihbqlIc7FJJwRV126aTm2/U8i+tMrXbp26pTyRkNuYAKT1ZwCD20uLbb5l0mtQrdGckyXVbqG205JP5dtBsLSV7RqLTkC7to7n300FKRnO4rkoZ7CDUvUDoWxq05pO22pxSVOsNfpSk8CsklWOzJNT1AGlJtY8JGPmiPvLptmlJtY8JGPmiPvLoLroyUxB2d2SVLeSywza2VuOLOAlIbGSaotw29WhmWpuDapclhKiO7KUlG8OsJ/PFc+v3ZbWwawCKD3JxmGmSR0N9zz94IHlpCGg2DozWVp1jBXJtTig40QHo7oAcaJzjI6jg4I6qi9o+0CBoqM226wZc6SCWowOBu/CWegdHWaUHqe3ZCddrbZUruS4bndkg8CAU4J8uPrrl28uLXtFlJUrIRHZCewbuf5k0EzYNti4tzU5ctO21EZauK7e2W3UjxkkK/hT6tVwjXW3x7hBdDsaQ2HG1gEZSRnkeR7KxRWn9gy1K2dRAo5CJDwSOob2f5k0CE2jeHl+z8dc/nXxrXTidMzoMZEkyO+YLUoqKN3BXnI/hX1tFOddX0/wDmufzqc2zDF8sv0JG/3UFAooooLDqnTgsUGxyUyS9/acFMopKMdzJ6O3opz+pv8Ebl9IH8NFLfacP+RaIPXZW/6UyfU3+CNx+kD+GigmNpm0uDo9Sbe3FE64ut75ZUcNtpzwKz28cAdXRVC0ptrRGnbl4sUCPGdX7Z62tFCkDrKSTvfWKpW1txbu0a+FaiSHwkdgCQBVQFBt6O+1IjtvsOJW04kLQsHgpJ4giljqXbZZLRPch2+K/cVNHdW8hQQ3npAJ4n6sV+2npEz2Bw9FUsykWt4NlPugBvAY7QBwrNR7KDVug9pFn1otcaMl2LObG8Yz2MqT1pI5j6j2VWdrB/vIx8zR95dJrZ45Kb1xYVQt7uxntJ9qM+1KgF57N0qz2Zpy7VwfXIxjH6onn/AIl0Fw0tbot32aWa33BoOxZFqYQ4gkjILY6RyPbSlvuyC1Qrr3ujWltiJcVhtiapAeA6vdDePkFXG+6lkaX2KWWVBUUS5MKNGYcHvFKayVeQJV5cVnN11x51Try1OOLOVLWSSo9ZJ50Gsdn2hrXo2CtMFapMqQAXpS8ZWByAA5JpGbd/2jzf8ln7gqz+p51PNN0k6dkvLdiKYL8cLVnuSkkApT2EHOOgjtNVnbrx2jzf8ln7goF9jpp1bKmda3XS7NtsbjVmtLby1OXFxG+69vHOG0kYwORP8eGKrmynZs/quULjdG1tWRpXE8Uqkn4KT1davIOOcaVixmIcduPFaQyw0gIbbbThKEjgAB0CgV72wyyzHnJNwvV2flPKK3Xd5sbyjzPuTX6TNiNkmrQubfL7IWhAQhTr6FlKRySMo4AdVNKl/tu1BK0/opRgqU2/NfEUOpOC2kpUpRHbhOPLmgXF40fsrs8pUWZqy4l5JIUlgpd3SOYJQ2QD2VO2TZDoa/RO+rPqG4S2QcKLTzRKT1EbmQfHSH3jVt2X6hl6f1lbnI7igxKfRHkNA+1cQogce0ZyPF20Djk7ELLKbZRKvl9eQwjcZS4+hQbT1JBRwHYK+4mzq+6RjrOhdRLA3+6LhXFtKmnjgA5UkZBwOro5imfQRkYoMda5kT5mrLlJusBUGa47l6McncVgDgekHGQe3pqBFaq2m7PYmsoIdY3I93YT+gkY4KHwF9Y6j0fWDmG6W6Xap78G4R1sSmFFLjaxgg/1HUemg1JshSFbNrMlQBBaWCD/AI1UvtcbIrHGnGXE1FBs0d5RIjzlpSlJPwVEg47ONW7Q10Nk2LR7oEBaokJ51KCcBRClYH14rN12uc27znZ1ykOSJLyt5biznyDqA6hwFBo7Zls0tOmlpuwnous1SSlqQ3juTYPPcAJySOGSfFio3ax4SMfNE/fXS22OaqmWPV0GCHlmBcXksOsc076jhKgOg5I49WaZG1jJ1IxjH6mj7y6CG2n/ALD9IeOJ/p10kad20/8AYfpDxxP9Oukl1UDF2DyGYmt3JMp1DTDUB5bji1YShIwSSegVbI+l2tqWvZmo1odZ020tLSFrG6qYUDdO71JJHE+TnnFW2T7OpeqJH9oTi7HsifauKQopVLweLYx73hxPkHHiNKRIrEOM1GiMoZYaSENttpwlKRyAFARIzEOM1GitIZYaSENttpwlCRyAFftRRQFVTaZpQ6w0s9bmilMptQfjKUcDuiQRg9hBI8ueiuXXe0iz6NPcH9+XPUkKTEZ4EDoKlckj+PZS7V6oGWTw06xjtln0aBRXW1XCzy1RbpDfiPpJBQ8gpzjq6x2jhTC2P6AuN1v8O73CK5HtsJ1LwU6gpL6xxSEg8xnBJ5cMVLr2+SHMd001FXjlvSCcf/NfQ2/ywABp2PgdHfR9GgfdFJWz7fY70tLd4sq47CiB3aO93Qp7SkgZHiOeym/a7jEu1vYn299L8Z9AW24npB/kew8RQddUbaZs8h6yg92ZKI93YThiQRwWOe4vrHUej6wbzRQJW03hlvZNfdKTm3Id7tMF5L8V7mpOSQtPWOI5fyIJQ1as2k6Bj6vgqdjLEW7NNlLMlPDuielteOaTnyfWDl652+Xa5z0G4R1x5TCtx1pY4pP9esEcCONBI6F8N9PfScb8VNOzaz4SMfM0feXST0L4b6e+k434qadm1nwkY+Zo+8ughdp/7D9IeOJ/p11VtlWzd/VslM+5JWzZGl4UrkqQoc0JPV1q8g48rvcYiNR2fZrpR9JMSVGblyFA4O60yOA8e8ofVThhxWIUVqLEZQywykIbbbGEoSOQAoCHFYhRWosRpDLDSAhttCcJSkcgBX7UUUBX4T5AiQpEkjIZaUvHXgE1+9cF/wD+h3H5q7900GNrrcZN1uMm4TXC5IkuFxxRJ5nq7ByHZXJXfYI7Uu+26NITvMvSmm3E5xlJUAR9VTm1S3RLTr67QbdHRHjNLb3GkD2qctpJx5SaCqUUUUBTv9TfeXy/c7K64VRwhMhpB94rOFY8eR9VUq92e3s7JtPXdqMhM+RNeQ8+PdLSCvAPi3RVg9TiP713A9UL/cKDRNFFFAVRtpuz6JrG391Y3GLuwk9wkEcFjj7RZ+Dk+T6wbzRQZD01bpdp2j2WDcWFR5bF1jJdaVzSe6JPRwPjpw7WfCRj5oj7y6ltsVjaXaWtURG0putkdbkNOct9CVglKusDmPF2moHaTJTMu0CUkYS/b2nAOoKKj/Wg6JkGbG0hoXVdrjqkv2WG0X46PdOMLaSF4HSQP60wLBqqyX+EiXbLiw4gjKkFYStHYpJ4g15o1tMfTsWAnOYAMMhXP9GSgE+MAHy1H3nZvpG9SjKn2VkvqOVLZWtre8YQQD5aCy9+xPjTH2go79ifGmPtBVK9h/Q37mV5296dHsP6G/cyvO3vToLr37E+NMfaCuC+zIqrJcAJLJJjOYAcHwTVZ9h/Q37mV5296dcl32TaJjWqbIatCg40wtaT328cEJJHvqDO2mCBqW0kkACazkn/ABirDtlWlzaVeVIUFJKmsFJyD+iRVYsjDcq8wI76d5p2S2hac4ykqAI4dlTu1C0QrDrm52u1slmHHLfcmysq3d5tCjxJJPEmgqtFFFAx7+tB2IaYQFpK03B/KQeI9s50VI+p1dba1RcFOuIQO8+alY98Kr94sNtj7KLFfWY+7cZc1xp57uijvISXMDdzge5HIdFdmxbTNo1RfpkS9xe+GWo3dEJDi0YVvAZykg9NBpjv2J8aY+0FHfsT40x9oKpXsP6G/cyvO3vTo9h/Q37mV5296dBde/Ynxpj7QV4Z0Qf90x9oKpfsP6G/cyvO3vTr32H9DfuZXnb3p0Ebry+taucRovTDwlvy3E9/ymFBTcVkKG9lXLeOMYqM2nMpjXuGw0kbjUFtCfEFKApn2ax2yxRe9rRBYiM8ylpON7xnmfLS61/pi86r1G7Is01DDMRtMVYUzvZWBvkg+JwDxg0F3mpXZLo7dGkKVAlY7+QhGS2sDCXuHEjdASrnwCT0HM2w80+yh5hxDjaxvIWhWUqB6QemvsjNVq72xuzRpFws7z0JQytbDSgWVniSS2oEAkk5KcE9JoLNRSXtG1W/zIYddj27e3lJ9q0sciR8Psrt9ku9/F4H2a/SoG3XJd2FybVMjt433WFoTnrKSBSv9ku9/F4H2a/Srw7S73j9XgfZr9KgTulNPXd/Wdvt4t8lMlmW2p5CmyC2lKskq6hwNSe2v9pt68bP4LdM/wBki85Ku9oGc4z3JXpUmtoNyeu+r58+SltLr3c94NghPBtI4ZJ6qCu0UUUDYn2mbc9gljcgsLf70muuupbSVKCStxOcDqJFd/qcrXMF3uNyXHcRE72DaXFIIStRVnCTyOMcfJXxs71tc7PpKFAisxFNNlwguIUVHK1E8lCrGnaTekgARoAH+Uv0qBuUUpPZLvfxeB9mv0qPZLvfxeB9mv0qBt0UpPZLvfxeB9mv0q/XSetr3qvUMy0yXmoTDKUEOQ2wFnPMEr3h9QBoGBersqIpEOC33zcpHBhgckjpccPvUDmT08hkkCuiz29NsgIjJWXF5Ut11XN1xRKlKPjJJx0cq9tlriWxC0xW1b7hy464srccPWpSsk+U8K7aD//Z"/>
          <p:cNvSpPr>
            <a:spLocks noChangeAspect="1" noChangeArrowheads="1"/>
          </p:cNvSpPr>
          <p:nvPr/>
        </p:nvSpPr>
        <p:spPr bwMode="auto">
          <a:xfrm>
            <a:off x="63500" y="-606425"/>
            <a:ext cx="1238250" cy="123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2294" name="Picture 6" descr="http://1.bp.blogspot.com/_1cfLKfVNxes/Sde5SsyNFLI/AAAAAAAAAZA/Dwg-k3pVWQo/s320/Reuni%C3%A3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512668"/>
            <a:ext cx="1345332" cy="1345332"/>
          </a:xfrm>
          <a:prstGeom prst="rect">
            <a:avLst/>
          </a:prstGeom>
          <a:noFill/>
        </p:spPr>
      </p:pic>
      <p:pic>
        <p:nvPicPr>
          <p:cNvPr id="12296" name="Picture 8" descr="http://apacanimaiscadaval.files.wordpress.com/2011/06/assemble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502234"/>
            <a:ext cx="2160240" cy="1355766"/>
          </a:xfrm>
          <a:prstGeom prst="rect">
            <a:avLst/>
          </a:prstGeom>
          <a:noFill/>
        </p:spPr>
      </p:pic>
      <p:pic>
        <p:nvPicPr>
          <p:cNvPr id="12298" name="Picture 10" descr="https://encrypted-tbn1.google.com/images?q=tbn:ANd9GcQ3scicpwGK909bqteVd-bxL5q8M6T5NY3P5XDEwQzT27SpLp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517232"/>
            <a:ext cx="2088232" cy="1308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xão recta 8"/>
          <p:cNvCxnSpPr/>
          <p:nvPr/>
        </p:nvCxnSpPr>
        <p:spPr>
          <a:xfrm>
            <a:off x="-244152" y="836712"/>
            <a:ext cx="10260632" cy="0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23528" y="2571869"/>
            <a:ext cx="8496944" cy="2585323"/>
          </a:xfrm>
          <a:prstGeom prst="rect">
            <a:avLst/>
          </a:prstGeom>
          <a:solidFill>
            <a:schemeClr val="bg1">
              <a:alpha val="47000"/>
            </a:schemeClr>
          </a:solidFill>
          <a:ln w="635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u="sng" dirty="0" smtClean="0"/>
              <a:t>Artigo SÉTIMO</a:t>
            </a:r>
          </a:p>
          <a:p>
            <a:pPr algn="ctr"/>
            <a:r>
              <a:rPr lang="pt-PT" b="1" dirty="0" smtClean="0"/>
              <a:t>(Obrigação de Prestações Suplementares)</a:t>
            </a:r>
          </a:p>
          <a:p>
            <a:pPr algn="just"/>
            <a:r>
              <a:rPr lang="pt-PT" dirty="0" smtClean="0"/>
              <a:t>1.	As prestações suplementares de capital têm sempre dinheiro por </a:t>
            </a:r>
            <a:r>
              <a:rPr lang="pt-PT" dirty="0" err="1" smtClean="0"/>
              <a:t>objecto</a:t>
            </a:r>
            <a:r>
              <a:rPr lang="pt-PT" dirty="0" smtClean="0"/>
              <a:t>.</a:t>
            </a:r>
          </a:p>
          <a:p>
            <a:pPr algn="just"/>
            <a:r>
              <a:rPr lang="pt-PT" dirty="0" smtClean="0"/>
              <a:t>2.	Por deliberação dos sócios podem ser exigidas prestações suplementares, até um montante global igual ao dobro do capital social.</a:t>
            </a:r>
          </a:p>
          <a:p>
            <a:pPr algn="just"/>
            <a:r>
              <a:rPr lang="pt-PT" dirty="0" smtClean="0"/>
              <a:t>3.	Os sócios Daniel Henrique Gomes Espadinha e Daniela Filipa Cerejo da Silva ficam no entanto obrigados a </a:t>
            </a:r>
            <a:r>
              <a:rPr lang="pt-PT" dirty="0" smtClean="0"/>
              <a:t>efetuar </a:t>
            </a:r>
            <a:r>
              <a:rPr lang="pt-PT" dirty="0" smtClean="0"/>
              <a:t>tais prestações no montante mínimo de 20% da sua quota, sempre que necessário.</a:t>
            </a:r>
          </a:p>
          <a:p>
            <a:pPr marL="457200" indent="-457200" algn="just"/>
            <a:endParaRPr lang="pt-PT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0" y="12882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/>
              <a:t>Cláusulas do Contrato Social - </a:t>
            </a:r>
            <a:r>
              <a:rPr lang="pt-PT" sz="3500" b="1" dirty="0" smtClean="0"/>
              <a:t>FACULTATIVAS</a:t>
            </a:r>
            <a:endParaRPr lang="pt-PT" sz="3500" b="1" dirty="0"/>
          </a:p>
        </p:txBody>
      </p:sp>
      <p:pic>
        <p:nvPicPr>
          <p:cNvPr id="7" name="Picture 2" descr="http://static.freepik.com/fotos-gratis/barra-de-cor_2109463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75425"/>
          <a:stretch>
            <a:fillRect/>
          </a:stretch>
        </p:blipFill>
        <p:spPr bwMode="auto">
          <a:xfrm>
            <a:off x="36512" y="5499784"/>
            <a:ext cx="9144000" cy="737528"/>
          </a:xfrm>
          <a:prstGeom prst="rect">
            <a:avLst/>
          </a:prstGeom>
          <a:noFill/>
        </p:spPr>
      </p:pic>
      <p:pic>
        <p:nvPicPr>
          <p:cNvPr id="8" name="Picture 2" descr="http://static.freepik.com/fotos-gratis/barra-de-cor_2109463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75425"/>
          <a:stretch>
            <a:fillRect/>
          </a:stretch>
        </p:blipFill>
        <p:spPr bwMode="auto">
          <a:xfrm>
            <a:off x="0" y="1556792"/>
            <a:ext cx="9144000" cy="737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541</Words>
  <Application>Microsoft Office PowerPoint</Application>
  <PresentationFormat>Apresentação no Ecrã (4:3)</PresentationFormat>
  <Paragraphs>118</Paragraphs>
  <Slides>18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19" baseType="lpstr">
      <vt:lpstr>Tema do Office</vt:lpstr>
      <vt:lpstr>Diapositivo 1</vt:lpstr>
      <vt:lpstr>Introdução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Convocatória para a Assembleia Geral</vt:lpstr>
      <vt:lpstr>ATA da Assembleia Geral</vt:lpstr>
      <vt:lpstr>Anúncio publicitário</vt:lpstr>
      <vt:lpstr>Diapositivo 17</vt:lpstr>
      <vt:lpstr>Bibliografia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Daniela</dc:creator>
  <cp:lastModifiedBy>Daniela</cp:lastModifiedBy>
  <cp:revision>73</cp:revision>
  <dcterms:created xsi:type="dcterms:W3CDTF">2012-05-16T09:12:56Z</dcterms:created>
  <dcterms:modified xsi:type="dcterms:W3CDTF">2012-05-17T06:39:24Z</dcterms:modified>
</cp:coreProperties>
</file>