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sldIdLst>
    <p:sldId id="256" r:id="rId2"/>
    <p:sldId id="257" r:id="rId3"/>
    <p:sldId id="258" r:id="rId4"/>
    <p:sldId id="278" r:id="rId5"/>
    <p:sldId id="280" r:id="rId6"/>
    <p:sldId id="281" r:id="rId7"/>
    <p:sldId id="277" r:id="rId8"/>
    <p:sldId id="282" r:id="rId9"/>
    <p:sldId id="279" r:id="rId10"/>
    <p:sldId id="260" r:id="rId11"/>
    <p:sldId id="261" r:id="rId12"/>
    <p:sldId id="262" r:id="rId13"/>
    <p:sldId id="263" r:id="rId14"/>
    <p:sldId id="264" r:id="rId15"/>
    <p:sldId id="266" r:id="rId16"/>
    <p:sldId id="265" r:id="rId17"/>
    <p:sldId id="267" r:id="rId18"/>
    <p:sldId id="268" r:id="rId19"/>
    <p:sldId id="269" r:id="rId20"/>
    <p:sldId id="272" r:id="rId21"/>
    <p:sldId id="273" r:id="rId22"/>
    <p:sldId id="274" r:id="rId23"/>
    <p:sldId id="275" r:id="rId24"/>
    <p:sldId id="283" r:id="rId25"/>
    <p:sldId id="284" r:id="rId26"/>
    <p:sldId id="285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08D10-7864-454F-9232-B69C5FCAC7CF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EE8AF-087D-47EB-9C32-6089DB31C99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21</a:t>
            </a:fld>
            <a:endParaRPr lang="pt-P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22</a:t>
            </a:fld>
            <a:endParaRPr lang="pt-P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23</a:t>
            </a:fld>
            <a:endParaRPr lang="pt-P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24</a:t>
            </a:fld>
            <a:endParaRPr lang="pt-P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25</a:t>
            </a:fld>
            <a:endParaRPr lang="pt-P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26</a:t>
            </a:fld>
            <a:endParaRPr lang="pt-P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27</a:t>
            </a:fld>
            <a:endParaRPr lang="pt-P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28</a:t>
            </a:fld>
            <a:endParaRPr lang="pt-P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29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EE8AF-087D-47EB-9C32-6089DB31C99F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ângulo arredondad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ângulo arredondad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ângulo arredondad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ângulo arredondad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680B488-D754-43D0-85C1-D4164C89FA60}" type="datetimeFigureOut">
              <a:rPr lang="pt-PT" smtClean="0"/>
              <a:pPr/>
              <a:t>26-05-2009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C01B4F8-F684-4DDE-95F3-E5CE2359F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2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1030281"/>
            <a:ext cx="8458200" cy="1470025"/>
          </a:xfrm>
        </p:spPr>
        <p:txBody>
          <a:bodyPr/>
          <a:lstStyle/>
          <a:p>
            <a:pPr algn="ctr"/>
            <a:r>
              <a:rPr lang="pt-PT" dirty="0" smtClean="0">
                <a:latin typeface="+mn-lt"/>
              </a:rPr>
              <a:t>Direito das Sociedades Comerciais</a:t>
            </a:r>
            <a:endParaRPr lang="pt-PT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Constituição de uma Sociedade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Artigo 9º</a:t>
            </a:r>
            <a:endParaRPr lang="pt-PT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249424"/>
            <a:ext cx="8401080" cy="4325112"/>
          </a:xfrm>
        </p:spPr>
        <p:txBody>
          <a:bodyPr>
            <a:noAutofit/>
          </a:bodyPr>
          <a:lstStyle/>
          <a:p>
            <a:r>
              <a:rPr lang="pt-PT" sz="1600" dirty="0" smtClean="0">
                <a:latin typeface="Calibri" pitchFamily="34" charset="0"/>
              </a:rPr>
              <a:t>Do contrato de qualquer tipo de sociedade devem constar:</a:t>
            </a:r>
          </a:p>
          <a:p>
            <a:pPr marL="108000">
              <a:buNone/>
            </a:pPr>
            <a:endParaRPr lang="pt-PT" sz="100" dirty="0" smtClean="0">
              <a:latin typeface="Calibri" pitchFamily="34" charset="0"/>
            </a:endParaRPr>
          </a:p>
          <a:p>
            <a:pPr lvl="1">
              <a:lnSpc>
                <a:spcPct val="170000"/>
              </a:lnSpc>
              <a:buNone/>
            </a:pPr>
            <a:r>
              <a:rPr lang="pt-PT" sz="1600" dirty="0" smtClean="0">
                <a:latin typeface="Calibri" pitchFamily="34" charset="0"/>
              </a:rPr>
              <a:t>a</a:t>
            </a:r>
            <a:r>
              <a:rPr lang="pt-PT" sz="1400" dirty="0" smtClean="0">
                <a:latin typeface="Calibri" pitchFamily="34" charset="0"/>
              </a:rPr>
              <a:t>) Os nomes ou firmas de todos os sócios fundadores e os outros dados de identificação destes;</a:t>
            </a:r>
          </a:p>
          <a:p>
            <a:pPr lvl="1">
              <a:lnSpc>
                <a:spcPct val="170000"/>
              </a:lnSpc>
              <a:buNone/>
            </a:pPr>
            <a:r>
              <a:rPr lang="pt-PT" sz="1400" dirty="0" smtClean="0">
                <a:latin typeface="Calibri" pitchFamily="34" charset="0"/>
              </a:rPr>
              <a:t>b</a:t>
            </a:r>
            <a:r>
              <a:rPr lang="pt-PT" sz="1400" dirty="0" smtClean="0">
                <a:latin typeface="Calibri" pitchFamily="34" charset="0"/>
              </a:rPr>
              <a:t>) O tipo de sociedade;</a:t>
            </a:r>
          </a:p>
          <a:p>
            <a:pPr lvl="1">
              <a:lnSpc>
                <a:spcPct val="170000"/>
              </a:lnSpc>
              <a:buNone/>
            </a:pPr>
            <a:r>
              <a:rPr lang="pt-PT" sz="1400" dirty="0" smtClean="0">
                <a:latin typeface="Calibri" pitchFamily="34" charset="0"/>
              </a:rPr>
              <a:t>c) A firma da sociedade;</a:t>
            </a:r>
          </a:p>
          <a:p>
            <a:pPr lvl="1">
              <a:lnSpc>
                <a:spcPct val="170000"/>
              </a:lnSpc>
              <a:buNone/>
            </a:pPr>
            <a:r>
              <a:rPr lang="pt-PT" sz="1400" dirty="0" smtClean="0">
                <a:latin typeface="Calibri" pitchFamily="34" charset="0"/>
              </a:rPr>
              <a:t>d) O objecto da sociedade;</a:t>
            </a:r>
          </a:p>
          <a:p>
            <a:pPr lvl="1">
              <a:lnSpc>
                <a:spcPct val="170000"/>
              </a:lnSpc>
              <a:buNone/>
            </a:pPr>
            <a:r>
              <a:rPr lang="pt-PT" sz="1400" dirty="0" smtClean="0">
                <a:latin typeface="Calibri" pitchFamily="34" charset="0"/>
              </a:rPr>
              <a:t>e) A sede da sociedade;</a:t>
            </a:r>
          </a:p>
          <a:p>
            <a:pPr lvl="1">
              <a:lnSpc>
                <a:spcPct val="170000"/>
              </a:lnSpc>
              <a:buNone/>
            </a:pPr>
            <a:r>
              <a:rPr lang="pt-PT" sz="1400" dirty="0" smtClean="0">
                <a:latin typeface="Calibri" pitchFamily="34" charset="0"/>
              </a:rPr>
              <a:t>f) O capital social, salvo nas sociedades em nome colectivo em que todos os sócios contribuam apenas com a sua indústria;</a:t>
            </a:r>
          </a:p>
          <a:p>
            <a:pPr lvl="1">
              <a:lnSpc>
                <a:spcPct val="170000"/>
              </a:lnSpc>
              <a:buNone/>
            </a:pPr>
            <a:r>
              <a:rPr lang="pt-PT" sz="1400" dirty="0" smtClean="0">
                <a:latin typeface="Calibri" pitchFamily="34" charset="0"/>
              </a:rPr>
              <a:t>g) A quota de capital e a natureza da entrada de cada sócio, bem como os pagamentos efectuados por conta de cada quota.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PT" b="1" dirty="0" smtClean="0">
                <a:latin typeface="Calibri" pitchFamily="34" charset="0"/>
              </a:rPr>
              <a:t>Artigo 1º</a:t>
            </a:r>
            <a:endParaRPr lang="pt-PT" dirty="0" smtClean="0">
              <a:latin typeface="Calibri" pitchFamily="34" charset="0"/>
            </a:endParaRPr>
          </a:p>
          <a:p>
            <a:pPr algn="ctr">
              <a:buNone/>
            </a:pPr>
            <a:endParaRPr lang="pt-PT" u="sng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Firma</a:t>
            </a:r>
          </a:p>
          <a:p>
            <a:pPr algn="ctr">
              <a:buNone/>
            </a:pPr>
            <a:endParaRPr lang="pt-PT" sz="800" dirty="0" smtClean="0">
              <a:latin typeface="Calibri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pt-PT" sz="2400" dirty="0" smtClean="0">
                <a:latin typeface="Calibri" pitchFamily="34" charset="0"/>
              </a:rPr>
              <a:t>A Sociedade adopta a firma 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400" dirty="0" smtClean="0">
                <a:latin typeface="Calibri" pitchFamily="34" charset="0"/>
              </a:rPr>
              <a:t>Daniela &amp; </a:t>
            </a:r>
            <a:r>
              <a:rPr lang="pt-PT" sz="2400" dirty="0" err="1" smtClean="0">
                <a:latin typeface="Calibri" pitchFamily="34" charset="0"/>
              </a:rPr>
              <a:t>Ritas</a:t>
            </a:r>
            <a:r>
              <a:rPr lang="pt-PT" sz="2400" dirty="0" smtClean="0">
                <a:latin typeface="Calibri" pitchFamily="34" charset="0"/>
              </a:rPr>
              <a:t> &amp; Mariana – </a:t>
            </a:r>
            <a:r>
              <a:rPr lang="pt-PT" sz="2400" dirty="0" err="1" smtClean="0">
                <a:latin typeface="Calibri" pitchFamily="34" charset="0"/>
              </a:rPr>
              <a:t>PetWorld</a:t>
            </a:r>
            <a:r>
              <a:rPr lang="pt-PT" sz="2400" dirty="0" smtClean="0">
                <a:latin typeface="Calibri" pitchFamily="34" charset="0"/>
              </a:rPr>
              <a:t>, Lda.</a:t>
            </a:r>
          </a:p>
          <a:p>
            <a:pPr algn="ctr">
              <a:lnSpc>
                <a:spcPct val="150000"/>
              </a:lnSpc>
            </a:pPr>
            <a:endParaRPr lang="pt-PT" dirty="0">
              <a:latin typeface="Calibri" pitchFamily="34" charset="0"/>
            </a:endParaRP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PT" b="1" dirty="0" smtClean="0">
                <a:latin typeface="Calibri" pitchFamily="34" charset="0"/>
              </a:rPr>
              <a:t>Artigo 2º</a:t>
            </a:r>
          </a:p>
          <a:p>
            <a:pPr algn="ctr">
              <a:buNone/>
            </a:pPr>
            <a:endParaRPr lang="pt-PT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Sede</a:t>
            </a:r>
          </a:p>
          <a:p>
            <a:pPr algn="ctr">
              <a:buNone/>
            </a:pPr>
            <a:endParaRPr lang="pt-PT" sz="800" dirty="0" smtClean="0">
              <a:latin typeface="Calibri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</a:rPr>
              <a:t>A sociedade tem a sede em Travessa do Miradouro Nº14, na freguesia de Alfragide, concelho de Amadora.</a:t>
            </a:r>
          </a:p>
          <a:p>
            <a:pPr lvl="0" algn="just">
              <a:lnSpc>
                <a:spcPct val="150000"/>
              </a:lnSpc>
              <a:buNone/>
            </a:pPr>
            <a:endParaRPr lang="pt-PT" sz="800" dirty="0" smtClean="0">
              <a:latin typeface="Calibri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</a:rPr>
              <a:t>A gerência poderá abrir ou encerrar sucursais, agências ou outras formas de representação, no território nacional, sem dependência de deliberação social.</a:t>
            </a:r>
          </a:p>
          <a:p>
            <a:pPr algn="ctr">
              <a:lnSpc>
                <a:spcPct val="150000"/>
              </a:lnSpc>
            </a:pPr>
            <a:endParaRPr lang="pt-PT" sz="2000" dirty="0">
              <a:latin typeface="Calibri" pitchFamily="34" charset="0"/>
            </a:endParaRP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5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5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PT" sz="3600" b="1" dirty="0" smtClean="0">
                <a:latin typeface="Calibri" pitchFamily="34" charset="0"/>
              </a:rPr>
              <a:t>Artigo 3º</a:t>
            </a:r>
          </a:p>
          <a:p>
            <a:pPr algn="ctr">
              <a:buNone/>
            </a:pPr>
            <a:endParaRPr lang="pt-PT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Objecto</a:t>
            </a:r>
          </a:p>
          <a:p>
            <a:pPr algn="ctr">
              <a:buNone/>
            </a:pPr>
            <a:endParaRPr lang="pt-PT" sz="900" dirty="0" smtClean="0">
              <a:latin typeface="Calibri" pitchFamily="34" charset="0"/>
            </a:endParaRPr>
          </a:p>
          <a:p>
            <a:pPr lvl="0" algn="just">
              <a:lnSpc>
                <a:spcPct val="160000"/>
              </a:lnSpc>
            </a:pPr>
            <a:r>
              <a:rPr lang="pt-PT" sz="2600" dirty="0" smtClean="0">
                <a:latin typeface="Calibri" pitchFamily="34" charset="0"/>
              </a:rPr>
              <a:t>1. A sociedade tem por objecto: comercialização de produtos para animais domésticos.</a:t>
            </a:r>
          </a:p>
          <a:p>
            <a:pPr lvl="0" algn="just">
              <a:lnSpc>
                <a:spcPct val="160000"/>
              </a:lnSpc>
              <a:buNone/>
            </a:pPr>
            <a:endParaRPr lang="pt-PT" sz="1000" dirty="0" smtClean="0">
              <a:latin typeface="Calibri" pitchFamily="34" charset="0"/>
            </a:endParaRPr>
          </a:p>
          <a:p>
            <a:pPr lvl="0" algn="just">
              <a:lnSpc>
                <a:spcPct val="160000"/>
              </a:lnSpc>
            </a:pPr>
            <a:r>
              <a:rPr lang="pt-PT" sz="2600" dirty="0" smtClean="0">
                <a:latin typeface="Calibri" pitchFamily="34" charset="0"/>
              </a:rPr>
              <a:t>2. A sociedade pode adquirir, livremente, participações a sociedades com objecto diferente do seu, ou em sociedades reguladas por leis especiais, e integrar agrupamentos complementares de empresas ou agrupamentos europeus de interesse económico.</a:t>
            </a:r>
          </a:p>
          <a:p>
            <a:pPr algn="ctr"/>
            <a:endParaRPr lang="pt-PT" dirty="0">
              <a:latin typeface="Calibri" pitchFamily="34" charset="0"/>
            </a:endParaRP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80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28628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pt-PT" sz="5900" b="1" dirty="0" smtClean="0">
                <a:latin typeface="Calibri" pitchFamily="34" charset="0"/>
              </a:rPr>
              <a:t>Artigo 4º</a:t>
            </a:r>
          </a:p>
          <a:p>
            <a:pPr algn="ctr">
              <a:buNone/>
            </a:pPr>
            <a:endParaRPr lang="pt-PT" sz="10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sz="4400" u="sng" dirty="0" smtClean="0">
                <a:latin typeface="Calibri" pitchFamily="34" charset="0"/>
              </a:rPr>
              <a:t>Capital</a:t>
            </a:r>
          </a:p>
          <a:p>
            <a:pPr algn="ctr">
              <a:buNone/>
            </a:pPr>
            <a:endParaRPr lang="pt-PT" sz="1000" dirty="0" smtClean="0">
              <a:latin typeface="Calibri" pitchFamily="34" charset="0"/>
            </a:endParaRPr>
          </a:p>
          <a:p>
            <a:pPr lvl="0" algn="just">
              <a:lnSpc>
                <a:spcPct val="170000"/>
              </a:lnSpc>
            </a:pPr>
            <a:r>
              <a:rPr lang="pt-PT" sz="4000" dirty="0" smtClean="0">
                <a:latin typeface="Calibri" pitchFamily="34" charset="0"/>
              </a:rPr>
              <a:t>O capital social é de 12000 euros sendo representado pelas seguintes quotas: 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4000" dirty="0" smtClean="0">
                <a:latin typeface="Calibri" pitchFamily="34" charset="0"/>
              </a:rPr>
              <a:t>- Uma quota com o valor nominal de 3000 euros, pertencente a Ana Rita Soares Lobo.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4000" dirty="0" smtClean="0">
                <a:latin typeface="Calibri" pitchFamily="34" charset="0"/>
              </a:rPr>
              <a:t>- Uma quota com o valor nominal de 3000 euros, pertencente a Rita Isabel de Almeida e Silva.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4000" dirty="0" smtClean="0">
                <a:latin typeface="Calibri" pitchFamily="34" charset="0"/>
              </a:rPr>
              <a:t>- Uma quota com o valor nominal de 3000 euros, pertencente a Mariana Jorge Tavares.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4000" dirty="0" smtClean="0">
                <a:latin typeface="Calibri" pitchFamily="34" charset="0"/>
              </a:rPr>
              <a:t>- Uma quota com o valor nominal de 3000 euros, pertencente a Daniela Cristina dos Anjos Penela.</a:t>
            </a:r>
          </a:p>
          <a:p>
            <a:pPr lvl="0" algn="just">
              <a:lnSpc>
                <a:spcPct val="170000"/>
              </a:lnSpc>
            </a:pPr>
            <a:endParaRPr lang="pt-PT" sz="2000" dirty="0" smtClean="0">
              <a:latin typeface="Calibri" pitchFamily="34" charset="0"/>
            </a:endParaRPr>
          </a:p>
          <a:p>
            <a:pPr lvl="0" algn="just">
              <a:lnSpc>
                <a:spcPct val="170000"/>
              </a:lnSpc>
            </a:pPr>
            <a:r>
              <a:rPr lang="pt-PT" sz="4000" dirty="0" smtClean="0">
                <a:latin typeface="Calibri" pitchFamily="34" charset="0"/>
              </a:rPr>
              <a:t>O capital social não se encontra totalmente realizado sendo que cada sócio realizou apenas 1500 euros, perfazendo 6000 euros.</a:t>
            </a:r>
          </a:p>
          <a:p>
            <a:pPr algn="ctr"/>
            <a:endParaRPr lang="pt-PT" dirty="0" smtClean="0">
              <a:latin typeface="Calibri" pitchFamily="34" charset="0"/>
            </a:endParaRPr>
          </a:p>
          <a:p>
            <a:pPr algn="ctr"/>
            <a:endParaRPr lang="pt-PT" dirty="0">
              <a:latin typeface="Calibri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>
              <a:latin typeface="Calibri" pitchFamily="34" charset="0"/>
            </a:endParaRPr>
          </a:p>
        </p:txBody>
      </p:sp>
      <p:pic>
        <p:nvPicPr>
          <p:cNvPr id="6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428596" y="71435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alibri" pitchFamily="34" charset="0"/>
                <a:hlinkClick r:id="rId4" action="ppaction://hlinksldjump"/>
              </a:rPr>
              <a:t>Nota: Ver artigo 199º</a:t>
            </a:r>
            <a:endParaRPr lang="pt-PT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8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800"/>
                            </p:stCondLst>
                            <p:childTnLst>
                              <p:par>
                                <p:cTn id="4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800"/>
                            </p:stCondLst>
                            <p:childTnLst>
                              <p:par>
                                <p:cTn id="5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800"/>
                            </p:stCondLst>
                            <p:childTnLst>
                              <p:par>
                                <p:cTn id="5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800"/>
                            </p:stCondLst>
                            <p:childTnLst>
                              <p:par>
                                <p:cTn id="6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Artigo 199º</a:t>
            </a:r>
            <a:endParaRPr lang="pt-PT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</a:rPr>
              <a:t>O contrato de sociedade deve especialmente  mencionar:</a:t>
            </a:r>
          </a:p>
          <a:p>
            <a:pPr>
              <a:lnSpc>
                <a:spcPct val="150000"/>
              </a:lnSpc>
            </a:pPr>
            <a:endParaRPr lang="pt-PT" sz="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pt-PT" sz="2000" dirty="0" smtClean="0">
                <a:latin typeface="Calibri" pitchFamily="34" charset="0"/>
              </a:rPr>
              <a:t>	a) O montante de cada quota de capital e a identificação do respectivo  titular;</a:t>
            </a:r>
          </a:p>
          <a:p>
            <a:pPr>
              <a:lnSpc>
                <a:spcPct val="150000"/>
              </a:lnSpc>
              <a:buNone/>
            </a:pPr>
            <a:endParaRPr lang="pt-PT" sz="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pt-PT" sz="2000" dirty="0" smtClean="0">
                <a:latin typeface="Calibri" pitchFamily="34" charset="0"/>
              </a:rPr>
              <a:t>	b) O montante das entradas efectuadas por cada sócio no contrato e o montante das entradas diferidas.</a:t>
            </a:r>
            <a:endParaRPr lang="pt-PT" sz="2000" dirty="0">
              <a:latin typeface="Calibri" pitchFamily="34" charset="0"/>
            </a:endParaRPr>
          </a:p>
        </p:txBody>
      </p:sp>
      <p:sp>
        <p:nvSpPr>
          <p:cNvPr id="4" name="Botão de acção: voltar atrás 3">
            <a:hlinkClick r:id="" action="ppaction://hlinkshowjump?jump=lastslideviewed" highlightClick="1"/>
          </p:cNvPr>
          <p:cNvSpPr/>
          <p:nvPr/>
        </p:nvSpPr>
        <p:spPr>
          <a:xfrm>
            <a:off x="8715404" y="642918"/>
            <a:ext cx="285752" cy="285752"/>
          </a:xfrm>
          <a:prstGeom prst="actionButtonRetur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>
                <a:latin typeface="Calibri" pitchFamily="34" charset="0"/>
              </a:rPr>
              <a:t>Cláusula facultativa </a:t>
            </a:r>
            <a:br>
              <a:rPr lang="pt-PT" dirty="0" smtClean="0">
                <a:latin typeface="Calibri" pitchFamily="34" charset="0"/>
              </a:rPr>
            </a:br>
            <a:r>
              <a:rPr lang="pt-PT" sz="2700" dirty="0" smtClean="0">
                <a:latin typeface="Calibri" pitchFamily="34" charset="0"/>
              </a:rPr>
              <a:t>(diferimento da realização da entrada)</a:t>
            </a:r>
            <a:endParaRPr lang="pt-PT" sz="2700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390036"/>
            <a:ext cx="8229600" cy="4325112"/>
          </a:xfrm>
        </p:spPr>
        <p:txBody>
          <a:bodyPr>
            <a:noAutofit/>
          </a:bodyPr>
          <a:lstStyle/>
          <a:p>
            <a:pPr lvl="0">
              <a:lnSpc>
                <a:spcPct val="170000"/>
              </a:lnSpc>
            </a:pPr>
            <a:r>
              <a:rPr lang="pt-PT" sz="1700" dirty="0" smtClean="0">
                <a:latin typeface="Calibri" pitchFamily="34" charset="0"/>
              </a:rPr>
              <a:t>O restante capital, de 6000 euros, será diferido no prazo esperado de 2 anos. Caso tal não se verifique o capital supra citado terá de ser realizado no prazo máximo de 5 anos.</a:t>
            </a:r>
          </a:p>
          <a:p>
            <a:pPr>
              <a:lnSpc>
                <a:spcPct val="170000"/>
              </a:lnSpc>
              <a:buNone/>
            </a:pPr>
            <a:endParaRPr lang="pt-PT" sz="800" dirty="0" smtClean="0">
              <a:latin typeface="Calibri" pitchFamily="34" charset="0"/>
            </a:endParaRPr>
          </a:p>
          <a:p>
            <a:pPr lvl="0">
              <a:lnSpc>
                <a:spcPct val="170000"/>
              </a:lnSpc>
            </a:pPr>
            <a:r>
              <a:rPr lang="pt-PT" sz="1700" dirty="0" smtClean="0">
                <a:latin typeface="Calibri" pitchFamily="34" charset="0"/>
              </a:rPr>
              <a:t>Os sócios poderão deliberar, por maioria correspondente a 75% do capital social, que lhes sejam exigidas prestações suplementares de capital até ao valor global de 1000 euros, na proporção das respectivas quotas.</a:t>
            </a:r>
          </a:p>
          <a:p>
            <a:pPr>
              <a:lnSpc>
                <a:spcPct val="170000"/>
              </a:lnSpc>
            </a:pPr>
            <a:endParaRPr lang="pt-PT" sz="800" dirty="0" smtClean="0">
              <a:latin typeface="Calibri" pitchFamily="34" charset="0"/>
            </a:endParaRPr>
          </a:p>
          <a:p>
            <a:pPr lvl="0">
              <a:lnSpc>
                <a:spcPct val="170000"/>
              </a:lnSpc>
            </a:pPr>
            <a:r>
              <a:rPr lang="pt-PT" sz="1700" dirty="0" smtClean="0">
                <a:latin typeface="Calibri" pitchFamily="34" charset="0"/>
              </a:rPr>
              <a:t>Os sócios poderão fazer à sociedade os suprimentos de que ela carecer nos termos e condições que forem fixadas em assembleia geral.</a:t>
            </a:r>
          </a:p>
          <a:p>
            <a:pPr>
              <a:lnSpc>
                <a:spcPct val="170000"/>
              </a:lnSpc>
              <a:buNone/>
            </a:pPr>
            <a:endParaRPr lang="pt-PT" sz="1500" dirty="0">
              <a:latin typeface="Calibri" pitchFamily="34" charset="0"/>
            </a:endParaRP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158" y="2247160"/>
            <a:ext cx="8229600" cy="432511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t-PT" sz="4500" b="1" dirty="0" smtClean="0">
                <a:latin typeface="Calibri" pitchFamily="34" charset="0"/>
              </a:rPr>
              <a:t>Artigo 5º</a:t>
            </a:r>
          </a:p>
          <a:p>
            <a:pPr algn="ctr">
              <a:buNone/>
            </a:pPr>
            <a:endParaRPr lang="pt-PT" sz="9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Gerência</a:t>
            </a:r>
            <a:endParaRPr lang="pt-PT" sz="2400" dirty="0" smtClean="0">
              <a:latin typeface="Calibri" pitchFamily="34" charset="0"/>
            </a:endParaRPr>
          </a:p>
          <a:p>
            <a:pPr algn="ctr"/>
            <a:endParaRPr lang="pt-PT" sz="900" dirty="0" smtClean="0">
              <a:latin typeface="Calibri" pitchFamily="34" charset="0"/>
            </a:endParaRPr>
          </a:p>
          <a:p>
            <a:pPr lvl="0" algn="just">
              <a:lnSpc>
                <a:spcPct val="160000"/>
              </a:lnSpc>
            </a:pPr>
            <a:r>
              <a:rPr lang="pt-PT" dirty="0" smtClean="0">
                <a:latin typeface="Calibri" pitchFamily="34" charset="0"/>
              </a:rPr>
              <a:t>A administração e representação da sociedade são exercidas por gerentes com ou sem remuneração.</a:t>
            </a:r>
            <a:endParaRPr lang="pt-PT" sz="2400" dirty="0" smtClean="0">
              <a:latin typeface="Calibri" pitchFamily="34" charset="0"/>
            </a:endParaRPr>
          </a:p>
          <a:p>
            <a:pPr lvl="0" algn="just">
              <a:lnSpc>
                <a:spcPct val="160000"/>
              </a:lnSpc>
            </a:pPr>
            <a:r>
              <a:rPr lang="pt-PT" dirty="0" smtClean="0">
                <a:latin typeface="Calibri" pitchFamily="34" charset="0"/>
              </a:rPr>
              <a:t>Ficam desde já nomeados como gerentes os sócios constituintes da sociedade abaixo citados:</a:t>
            </a:r>
            <a:endParaRPr lang="pt-PT" sz="2400" dirty="0" smtClean="0">
              <a:latin typeface="Calibri" pitchFamily="34" charset="0"/>
            </a:endParaRPr>
          </a:p>
          <a:p>
            <a:pPr lvl="1" algn="just">
              <a:lnSpc>
                <a:spcPct val="160000"/>
              </a:lnSpc>
            </a:pPr>
            <a:r>
              <a:rPr lang="pt-PT" sz="2800" dirty="0" smtClean="0">
                <a:latin typeface="Calibri" pitchFamily="34" charset="0"/>
              </a:rPr>
              <a:t>Daniela Cristina dos Anjos Penela</a:t>
            </a:r>
            <a:endParaRPr lang="pt-PT" sz="2400" dirty="0" smtClean="0">
              <a:latin typeface="Calibri" pitchFamily="34" charset="0"/>
            </a:endParaRPr>
          </a:p>
          <a:p>
            <a:pPr lvl="1" algn="just">
              <a:lnSpc>
                <a:spcPct val="160000"/>
              </a:lnSpc>
            </a:pPr>
            <a:r>
              <a:rPr lang="pt-PT" sz="2800" dirty="0" smtClean="0">
                <a:latin typeface="Calibri" pitchFamily="34" charset="0"/>
              </a:rPr>
              <a:t>Ana Rita Soares Lobo</a:t>
            </a:r>
            <a:endParaRPr lang="pt-PT" sz="2400" dirty="0" smtClean="0">
              <a:latin typeface="Calibri" pitchFamily="34" charset="0"/>
            </a:endParaRPr>
          </a:p>
          <a:p>
            <a:pPr lvl="1" algn="just">
              <a:lnSpc>
                <a:spcPct val="160000"/>
              </a:lnSpc>
            </a:pPr>
            <a:r>
              <a:rPr lang="pt-PT" sz="2800" dirty="0" smtClean="0">
                <a:latin typeface="Calibri" pitchFamily="34" charset="0"/>
              </a:rPr>
              <a:t>Mariana Jorge Tavares</a:t>
            </a:r>
            <a:endParaRPr lang="pt-PT" sz="2400" dirty="0" smtClean="0">
              <a:latin typeface="Calibri" pitchFamily="34" charset="0"/>
            </a:endParaRPr>
          </a:p>
          <a:p>
            <a:pPr lvl="1" algn="just">
              <a:lnSpc>
                <a:spcPct val="160000"/>
              </a:lnSpc>
            </a:pPr>
            <a:r>
              <a:rPr lang="pt-PT" sz="2800" dirty="0" smtClean="0">
                <a:latin typeface="Calibri" pitchFamily="34" charset="0"/>
              </a:rPr>
              <a:t>Rita Isabel de Almeida e Silva</a:t>
            </a:r>
            <a:endParaRPr lang="pt-PT" sz="2400" dirty="0" smtClean="0">
              <a:latin typeface="Calibri" pitchFamily="34" charset="0"/>
            </a:endParaRPr>
          </a:p>
          <a:p>
            <a:pPr algn="ctr"/>
            <a:endParaRPr lang="pt-PT" dirty="0">
              <a:latin typeface="Calibri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>
              <a:latin typeface="Calibri" pitchFamily="34" charset="0"/>
            </a:endParaRPr>
          </a:p>
        </p:txBody>
      </p:sp>
      <p:pic>
        <p:nvPicPr>
          <p:cNvPr id="5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5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85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50"/>
                            </p:stCondLst>
                            <p:childTnLst>
                              <p:par>
                                <p:cTn id="3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350"/>
                            </p:stCondLst>
                            <p:childTnLst>
                              <p:par>
                                <p:cTn id="4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850"/>
                            </p:stCondLst>
                            <p:childTnLst>
                              <p:par>
                                <p:cTn id="5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350"/>
                            </p:stCondLst>
                            <p:childTnLst>
                              <p:par>
                                <p:cTn id="5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t-PT" b="1" dirty="0" smtClean="0">
                <a:latin typeface="Calibri" pitchFamily="34" charset="0"/>
              </a:rPr>
              <a:t>Artigo 6º</a:t>
            </a:r>
          </a:p>
          <a:p>
            <a:pPr algn="ctr">
              <a:buNone/>
            </a:pPr>
            <a:endParaRPr lang="pt-PT" sz="9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Vinculação da Sociedade</a:t>
            </a:r>
            <a:endParaRPr lang="pt-PT" dirty="0" smtClean="0">
              <a:latin typeface="Calibri" pitchFamily="34" charset="0"/>
            </a:endParaRPr>
          </a:p>
          <a:p>
            <a:pPr algn="ctr"/>
            <a:endParaRPr lang="pt-PT" sz="800" dirty="0" smtClean="0">
              <a:latin typeface="Calibri" pitchFamily="34" charset="0"/>
            </a:endParaRPr>
          </a:p>
          <a:p>
            <a:pPr lvl="0" algn="just">
              <a:lnSpc>
                <a:spcPct val="160000"/>
              </a:lnSpc>
            </a:pPr>
            <a:r>
              <a:rPr lang="pt-PT" sz="2400" dirty="0" smtClean="0">
                <a:latin typeface="Calibri" pitchFamily="34" charset="0"/>
              </a:rPr>
              <a:t>A sociedade fica vinculada, em todos os seus actos e contratos, pela intervenção conjunta de quatro gerentes.</a:t>
            </a:r>
          </a:p>
          <a:p>
            <a:pPr lvl="0" algn="just">
              <a:lnSpc>
                <a:spcPct val="160000"/>
              </a:lnSpc>
            </a:pPr>
            <a:r>
              <a:rPr lang="pt-PT" sz="2400" dirty="0" smtClean="0">
                <a:latin typeface="Calibri" pitchFamily="34" charset="0"/>
              </a:rPr>
              <a:t>Os actos praticados pelos gerentes, em nome da sociedade e dentro dos poderes que a lei lhes confere, vinculam-na para com terceiros, em actos escritos, apondo as quatro assinatur</a:t>
            </a:r>
            <a:r>
              <a:rPr lang="pt-PT" dirty="0" smtClean="0">
                <a:latin typeface="Calibri" pitchFamily="34" charset="0"/>
              </a:rPr>
              <a:t>as.</a:t>
            </a:r>
          </a:p>
          <a:p>
            <a:pPr algn="ctr"/>
            <a:endParaRPr lang="pt-PT" dirty="0">
              <a:latin typeface="Calibri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>
              <a:latin typeface="Calibri" pitchFamily="34" charset="0"/>
            </a:endParaRPr>
          </a:p>
        </p:txBody>
      </p:sp>
      <p:pic>
        <p:nvPicPr>
          <p:cNvPr id="6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pt-PT" sz="11200" b="1" dirty="0" smtClean="0">
                <a:latin typeface="Calibri" pitchFamily="34" charset="0"/>
              </a:rPr>
              <a:t>Artigo 7º</a:t>
            </a:r>
          </a:p>
          <a:p>
            <a:pPr algn="ctr">
              <a:buNone/>
            </a:pPr>
            <a:endParaRPr lang="pt-PT" sz="15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sz="6000" u="sng" dirty="0" smtClean="0">
                <a:latin typeface="Calibri" pitchFamily="34" charset="0"/>
              </a:rPr>
              <a:t>Assembleias Gerais</a:t>
            </a:r>
            <a:endParaRPr lang="pt-PT" sz="4600" dirty="0" smtClean="0">
              <a:latin typeface="Calibri" pitchFamily="34" charset="0"/>
            </a:endParaRPr>
          </a:p>
          <a:p>
            <a:pPr lvl="0" algn="just">
              <a:lnSpc>
                <a:spcPct val="170000"/>
              </a:lnSpc>
            </a:pPr>
            <a:r>
              <a:rPr lang="pt-PT" sz="6000" dirty="0" smtClean="0">
                <a:latin typeface="Calibri" pitchFamily="34" charset="0"/>
              </a:rPr>
              <a:t>As Assembleias Gerais serão convocadas por carta registada, dirigidas aos sócios, com pelo menos vinte dias de antecedência, salvo quando a lei impuser outra forma de convocação;</a:t>
            </a:r>
          </a:p>
          <a:p>
            <a:pPr lvl="0" algn="just">
              <a:lnSpc>
                <a:spcPct val="170000"/>
              </a:lnSpc>
            </a:pPr>
            <a:r>
              <a:rPr lang="pt-PT" sz="6000" dirty="0" smtClean="0">
                <a:latin typeface="Calibri" pitchFamily="34" charset="0"/>
              </a:rPr>
              <a:t>Os sócios poderão reunir-se em Assembleia Geral, sem observância de formalidades prévias de convocação, desde que todos estejam presentes e todos manifestem a vontade de que a assembleia se constitua e delibere sobre determinado assunto.</a:t>
            </a:r>
          </a:p>
          <a:p>
            <a:pPr lvl="0" algn="just">
              <a:lnSpc>
                <a:spcPct val="170000"/>
              </a:lnSpc>
            </a:pPr>
            <a:r>
              <a:rPr lang="pt-PT" sz="6000" dirty="0" smtClean="0">
                <a:latin typeface="Calibri" pitchFamily="34" charset="0"/>
              </a:rPr>
              <a:t>Os sócios podem, livremente, designar o Presidente da Mesa responsável por os representar nas assembleias gerais. Ficando desde já, salvo casos em que os sócios deliberem aquando da realização da assembleia, o sócio-gerente Ana Rita Soares Lobo, responsável por tal cargo.</a:t>
            </a:r>
          </a:p>
          <a:p>
            <a:pPr lvl="0" algn="just">
              <a:lnSpc>
                <a:spcPct val="170000"/>
              </a:lnSpc>
            </a:pPr>
            <a:r>
              <a:rPr lang="pt-PT" sz="6000" dirty="0" smtClean="0">
                <a:latin typeface="Calibri" pitchFamily="34" charset="0"/>
              </a:rPr>
              <a:t>Para a Assembleia Geral poder deliberar, em primeira convocatória, é necessária a presença de 75% (setenta e cinco por cento) do capital.</a:t>
            </a: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0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30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00"/>
                            </p:stCondLst>
                            <p:childTnLst>
                              <p:par>
                                <p:cTn id="3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00"/>
                            </p:stCondLst>
                            <p:childTnLst>
                              <p:par>
                                <p:cTn id="4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Artigo 1º/2</a:t>
            </a:r>
            <a:endParaRPr lang="pt-PT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2400" dirty="0" smtClean="0">
                <a:latin typeface="Calibri" pitchFamily="34" charset="0"/>
              </a:rPr>
              <a:t>“São sociedades comerciais aquelas que tenham por objecto a prática de actos de comércio e adoptem o tipo de sociedade em nome colectivo, de </a:t>
            </a:r>
            <a:r>
              <a:rPr lang="pt-PT" sz="2400" b="1" dirty="0" smtClean="0">
                <a:latin typeface="Calibri" pitchFamily="34" charset="0"/>
              </a:rPr>
              <a:t>sociedade por quotas</a:t>
            </a:r>
            <a:r>
              <a:rPr lang="pt-PT" sz="2400" dirty="0" smtClean="0">
                <a:latin typeface="Calibri" pitchFamily="34" charset="0"/>
              </a:rPr>
              <a:t>, de sociedade anónimas, de sociedade em comandita simples ou de sociedade em comandita por acções.”</a:t>
            </a:r>
            <a:endParaRPr lang="pt-PT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pt-PT" sz="4500" b="1" dirty="0" smtClean="0">
                <a:latin typeface="Calibri" pitchFamily="34" charset="0"/>
              </a:rPr>
              <a:t>Artigo 8º</a:t>
            </a:r>
          </a:p>
          <a:p>
            <a:pPr algn="ctr">
              <a:buNone/>
            </a:pPr>
            <a:endParaRPr lang="pt-PT" sz="13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Transmissão por morte</a:t>
            </a:r>
            <a:endParaRPr lang="pt-PT" dirty="0" smtClean="0">
              <a:latin typeface="Calibri" pitchFamily="34" charset="0"/>
            </a:endParaRPr>
          </a:p>
          <a:p>
            <a:endParaRPr lang="pt-PT" sz="1100" dirty="0" smtClean="0">
              <a:latin typeface="Calibri" pitchFamily="34" charset="0"/>
            </a:endParaRPr>
          </a:p>
          <a:p>
            <a:pPr lvl="0" algn="just">
              <a:lnSpc>
                <a:spcPct val="170000"/>
              </a:lnSpc>
            </a:pPr>
            <a:r>
              <a:rPr lang="pt-PT" dirty="0" smtClean="0">
                <a:latin typeface="Calibri" pitchFamily="34" charset="0"/>
              </a:rPr>
              <a:t>Em caso de morte de algum sócio, a sociedade poderá amortizar a sua quota, mediante deliberação a ser tomada no prazo de três meses, a contar do conhecimento do falecimento, devendo pagar aos respectivos sucessores uma contrapartida, apurada nos termos previstos na lei.</a:t>
            </a:r>
          </a:p>
          <a:p>
            <a:pPr lvl="0" algn="just">
              <a:lnSpc>
                <a:spcPct val="170000"/>
              </a:lnSpc>
            </a:pPr>
            <a:r>
              <a:rPr lang="pt-PT" dirty="0" smtClean="0">
                <a:latin typeface="Calibri" pitchFamily="34" charset="0"/>
              </a:rPr>
              <a:t>A quota amortizada poderá figurar no balanço como tal e, posteriormente, por deliberação dos sócios, e vez desta poderão ser criadas uma ou várias quotas destinadas a serem alienadas aos demais sócios ou terceiros.</a:t>
            </a:r>
          </a:p>
          <a:p>
            <a:pPr lvl="0" algn="just">
              <a:lnSpc>
                <a:spcPct val="170000"/>
              </a:lnSpc>
            </a:pPr>
            <a:r>
              <a:rPr lang="pt-PT" dirty="0" smtClean="0">
                <a:latin typeface="Calibri" pitchFamily="34" charset="0"/>
              </a:rPr>
              <a:t>Se a deliberação de amortização não for tomada no prazo estipulado, a sociedade continuará com os sócios </a:t>
            </a:r>
            <a:r>
              <a:rPr lang="pt-PT" dirty="0" err="1" smtClean="0">
                <a:latin typeface="Calibri" pitchFamily="34" charset="0"/>
              </a:rPr>
              <a:t>sobrevivos</a:t>
            </a:r>
            <a:r>
              <a:rPr lang="pt-PT" dirty="0" smtClean="0">
                <a:latin typeface="Calibri" pitchFamily="34" charset="0"/>
              </a:rPr>
              <a:t>, devendo os herdeiros do falecido designar um, de entre si, que a todos represente na sociedade, enquanto a quota se mantiver indivisa.</a:t>
            </a:r>
          </a:p>
          <a:p>
            <a:endParaRPr lang="pt-PT" dirty="0">
              <a:latin typeface="Calibri" pitchFamily="34" charset="0"/>
            </a:endParaRP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400"/>
                            </p:stCondLst>
                            <p:childTnLst>
                              <p:par>
                                <p:cTn id="3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t-PT" b="1" dirty="0" smtClean="0">
                <a:latin typeface="Calibri" pitchFamily="34" charset="0"/>
              </a:rPr>
              <a:t>Artigo 9º</a:t>
            </a:r>
            <a:endParaRPr lang="pt-PT" dirty="0" smtClean="0">
              <a:latin typeface="Calibri" pitchFamily="34" charset="0"/>
            </a:endParaRPr>
          </a:p>
          <a:p>
            <a:endParaRPr lang="pt-PT" sz="900" u="sng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Direito aos lucros do exercício</a:t>
            </a:r>
            <a:endParaRPr lang="pt-PT" dirty="0" smtClean="0">
              <a:latin typeface="Calibri" pitchFamily="34" charset="0"/>
            </a:endParaRPr>
          </a:p>
          <a:p>
            <a:endParaRPr lang="pt-PT" dirty="0" smtClean="0">
              <a:latin typeface="Calibri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pt-PT" sz="2700" dirty="0" smtClean="0">
                <a:latin typeface="Calibri" pitchFamily="34" charset="0"/>
              </a:rPr>
              <a:t>1. Aos lucros líquidos anualmente apurados, depois de deduzida a percentagem para reserva legal, será distribuído equitativamente por todos sócios.</a:t>
            </a:r>
          </a:p>
          <a:p>
            <a:pPr algn="just">
              <a:lnSpc>
                <a:spcPct val="170000"/>
              </a:lnSpc>
            </a:pPr>
            <a:r>
              <a:rPr lang="pt-PT" sz="2700" dirty="0" smtClean="0">
                <a:latin typeface="Calibri" pitchFamily="34" charset="0"/>
              </a:rPr>
              <a:t>2. Aos lucros contabilizados será ainda retirada uma percentagem de 5% para reforçar o capital próprio da empresa, com vista ao rápido desenvolvimento da sociedade podendo após dois anos do inicio da actividade e mediante deliberação da Assembleia-geral alterar a percentagem ou mesmo anulá-la.</a:t>
            </a:r>
          </a:p>
          <a:p>
            <a:endParaRPr lang="pt-PT" dirty="0">
              <a:latin typeface="Calibri" pitchFamily="34" charset="0"/>
            </a:endParaRP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80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80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PT" b="1" dirty="0" smtClean="0">
                <a:latin typeface="Calibri" pitchFamily="34" charset="0"/>
              </a:rPr>
              <a:t>Artigo 10º</a:t>
            </a:r>
            <a:endParaRPr lang="pt-PT" dirty="0" smtClean="0">
              <a:latin typeface="Calibri" pitchFamily="34" charset="0"/>
            </a:endParaRPr>
          </a:p>
          <a:p>
            <a:pPr>
              <a:buNone/>
            </a:pPr>
            <a:endParaRPr lang="pt-PT" sz="800" u="sng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Alteração do contrato</a:t>
            </a:r>
            <a:endParaRPr lang="pt-PT" dirty="0" smtClean="0">
              <a:latin typeface="Calibri" pitchFamily="34" charset="0"/>
            </a:endParaRPr>
          </a:p>
          <a:p>
            <a:pPr algn="ctr">
              <a:buNone/>
            </a:pPr>
            <a:endParaRPr lang="pt-PT" sz="800" dirty="0" smtClean="0">
              <a:latin typeface="Calibri" pitchFamily="34" charset="0"/>
            </a:endParaRPr>
          </a:p>
          <a:p>
            <a:pPr algn="just"/>
            <a:r>
              <a:rPr lang="pt-PT" sz="2400" dirty="0" smtClean="0">
                <a:latin typeface="Calibri" pitchFamily="34" charset="0"/>
              </a:rPr>
              <a:t>As deliberações de alteração do contrato só podem ser tomadas por maioria de três quartos dos votos correspondentes ao capital social ou por um número mais elevado, 80% dos votos, quando se trate de aumento ou redução de capital social.</a:t>
            </a:r>
          </a:p>
          <a:p>
            <a:endParaRPr lang="pt-PT" dirty="0">
              <a:latin typeface="Calibri" pitchFamily="34" charset="0"/>
            </a:endParaRPr>
          </a:p>
        </p:txBody>
      </p:sp>
      <p:pic>
        <p:nvPicPr>
          <p:cNvPr id="4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Cláusulas do contrato social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PT" b="1" dirty="0" smtClean="0">
                <a:latin typeface="Calibri" pitchFamily="34" charset="0"/>
              </a:rPr>
              <a:t>Artigo 11º</a:t>
            </a:r>
          </a:p>
          <a:p>
            <a:pPr algn="ctr">
              <a:buNone/>
            </a:pPr>
            <a:endParaRPr lang="pt-PT" sz="8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PT" u="sng" dirty="0" smtClean="0">
                <a:latin typeface="Calibri" pitchFamily="34" charset="0"/>
              </a:rPr>
              <a:t>Derrogação</a:t>
            </a:r>
            <a:endParaRPr lang="pt-PT" dirty="0" smtClean="0">
              <a:latin typeface="Calibri" pitchFamily="34" charset="0"/>
            </a:endParaRPr>
          </a:p>
          <a:p>
            <a:endParaRPr lang="pt-PT" sz="800" dirty="0" smtClean="0">
              <a:latin typeface="Calibri" pitchFamily="34" charset="0"/>
            </a:endParaRPr>
          </a:p>
          <a:p>
            <a:pPr algn="just"/>
            <a:r>
              <a:rPr lang="pt-PT" sz="2400" dirty="0" smtClean="0">
                <a:latin typeface="Calibri" pitchFamily="34" charset="0"/>
              </a:rPr>
              <a:t>Por deliberação dos sócios, podem ser derrogadas as normas legais dispositivas.</a:t>
            </a:r>
          </a:p>
          <a:p>
            <a:pPr algn="just"/>
            <a:endParaRPr lang="pt-PT" sz="2400" dirty="0" smtClean="0">
              <a:latin typeface="Calibri" pitchFamily="34" charset="0"/>
            </a:endParaRPr>
          </a:p>
          <a:p>
            <a:pPr algn="just"/>
            <a:endParaRPr lang="pt-PT" sz="2400" dirty="0" smtClean="0">
              <a:latin typeface="Calibri" pitchFamily="34" charset="0"/>
            </a:endParaRPr>
          </a:p>
          <a:p>
            <a:endParaRPr lang="pt-PT" dirty="0">
              <a:latin typeface="Calibri" pitchFamily="34" charset="0"/>
            </a:endParaRPr>
          </a:p>
        </p:txBody>
      </p:sp>
      <p:pic>
        <p:nvPicPr>
          <p:cNvPr id="5" name="Picture 2" descr="http://www.apdconsumo.pt/vi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785794"/>
            <a:ext cx="714380" cy="70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950"/>
                            </p:stCondLst>
                            <p:childTnLst>
                              <p:par>
                                <p:cTn id="2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Reconhecimento das assinaturas</a:t>
            </a:r>
            <a:endParaRPr kumimoji="0" lang="pt-P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Posição de Conteúdo 2"/>
          <p:cNvSpPr txBox="1">
            <a:spLocks/>
          </p:cNvSpPr>
          <p:nvPr/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pt-PT" sz="2000" i="1" dirty="0" smtClean="0">
                <a:latin typeface="Calibri" pitchFamily="34" charset="0"/>
              </a:rPr>
              <a:t>Reconheço as quatro assinaturas supra de Daniela Cristina dos Anjos Penela, Ana Rita Soares Lobo, Mariana Jorge Tavares e Rita Isabel de Almeida e Silva, feitas na minha presença pelas próprias cuja identidade verifiquei por exibição dos seus respectivos BI nº 13730422 emitido em 30/06/2005, pelos SIC de Lisboa, nº13825145 emitido em 22/06/2006, pelos SIC de Lisboa, nº 13783466 emitido em 03/04/2006, pelos SIC de Lisboa e nº 13783355 emitido em 28/06/2005, pelos SIC de Lisboa. </a:t>
            </a:r>
          </a:p>
          <a:p>
            <a:pPr lvl="0"/>
            <a:endParaRPr lang="pt-PT" sz="2000" dirty="0" smtClean="0">
              <a:latin typeface="Calibri" pitchFamily="34" charset="0"/>
            </a:endParaRPr>
          </a:p>
          <a:p>
            <a:pPr algn="r"/>
            <a:r>
              <a:rPr lang="pt-PT" sz="2000" i="1" dirty="0" smtClean="0">
                <a:latin typeface="Calibri" pitchFamily="34" charset="0"/>
              </a:rPr>
              <a:t>	Conservatória do Registo Comercial de Lisboa, 13 de Maio de 2009</a:t>
            </a:r>
            <a:r>
              <a:rPr lang="pt-PT" sz="2000" dirty="0" smtClean="0">
                <a:latin typeface="Calibri" pitchFamily="34" charset="0"/>
              </a:rPr>
              <a:t> </a:t>
            </a:r>
          </a:p>
          <a:p>
            <a:endParaRPr lang="pt-PT" sz="2000" dirty="0" smtClean="0">
              <a:latin typeface="Calibri" pitchFamily="34" charset="0"/>
            </a:endParaRPr>
          </a:p>
          <a:p>
            <a:pPr algn="r"/>
            <a:r>
              <a:rPr lang="pt-PT" sz="2000" dirty="0" smtClean="0">
                <a:latin typeface="Calibri" pitchFamily="34" charset="0"/>
              </a:rPr>
              <a:t>Maria da Conceição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225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60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Assembleia Geral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Carta Registada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1600" dirty="0" smtClean="0">
                <a:latin typeface="Calibri" pitchFamily="34" charset="0"/>
              </a:rPr>
              <a:t>Eu, Ana Rita Soares Lobo, na qualidade de Presidente da Mesa da Assembleia Geral da firma Daniela &amp; </a:t>
            </a:r>
            <a:r>
              <a:rPr lang="pt-PT" sz="1600" dirty="0" err="1" smtClean="0">
                <a:latin typeface="Calibri" pitchFamily="34" charset="0"/>
              </a:rPr>
              <a:t>Ritas</a:t>
            </a:r>
            <a:r>
              <a:rPr lang="pt-PT" sz="1600" dirty="0" smtClean="0">
                <a:latin typeface="Calibri" pitchFamily="34" charset="0"/>
              </a:rPr>
              <a:t> &amp; Mariana - </a:t>
            </a:r>
            <a:r>
              <a:rPr lang="pt-PT" sz="1600" dirty="0" err="1" smtClean="0">
                <a:latin typeface="Calibri" pitchFamily="34" charset="0"/>
              </a:rPr>
              <a:t>PetWorld</a:t>
            </a:r>
            <a:r>
              <a:rPr lang="pt-PT" sz="1600" dirty="0" smtClean="0">
                <a:latin typeface="Calibri" pitchFamily="34" charset="0"/>
              </a:rPr>
              <a:t>, e no cumprimento do que determinam os Estatutos, convoco a Assembleia Geral para o dia treze de Julho de dois mil e nove, às dezasseis horas, na Sede da empresa: Travessa do Miradouro Nº14, concelho da Amadora, para discussão do Artigo nº9 do contrato, requerido pelo sócio-gerente Mariana Jorge Tavares.</a:t>
            </a:r>
          </a:p>
          <a:p>
            <a:pPr algn="just">
              <a:lnSpc>
                <a:spcPct val="150000"/>
              </a:lnSpc>
            </a:pPr>
            <a:r>
              <a:rPr lang="pt-PT" sz="1600" dirty="0" smtClean="0">
                <a:latin typeface="Calibri" pitchFamily="34" charset="0"/>
              </a:rPr>
              <a:t>Nos termos do artigo 7º dos Estatutos, a Assembleia Geral reunirá à hora marcada, com a presença obrigatória para deliberar dos representantes de 75% do capital. Caso a comparência à primeira convocatória seja inferior ao mínimo estabelecido pelo contrato, a Assembleia reunirá, em segunda convocatória, no dia de trinta de Julho de 2008, às 14 horas, na sede da empresa, independentemente do capital presente. </a:t>
            </a:r>
          </a:p>
          <a:p>
            <a:pPr algn="just">
              <a:lnSpc>
                <a:spcPct val="150000"/>
              </a:lnSpc>
            </a:pPr>
            <a:endParaRPr lang="pt-PT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9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Acta de Assembleia Geral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pt-PT" dirty="0" smtClean="0">
                <a:latin typeface="Calibri" pitchFamily="34" charset="0"/>
              </a:rPr>
              <a:t>	No dia treze do mês de Julho de dois mil e sete, pelas 16 horas, reuniu na sua sede social sita Travessa do Miradouro, no concelho da Amadora, a assembleia geral da sociedade por quotas sob a firma Daniela &amp; </a:t>
            </a:r>
            <a:r>
              <a:rPr lang="pt-PT" dirty="0" err="1" smtClean="0">
                <a:latin typeface="Calibri" pitchFamily="34" charset="0"/>
              </a:rPr>
              <a:t>Ritas</a:t>
            </a:r>
            <a:r>
              <a:rPr lang="pt-PT" dirty="0" smtClean="0">
                <a:latin typeface="Calibri" pitchFamily="34" charset="0"/>
              </a:rPr>
              <a:t> &amp; Mariana – </a:t>
            </a:r>
            <a:r>
              <a:rPr lang="pt-PT" dirty="0" err="1" smtClean="0">
                <a:latin typeface="Calibri" pitchFamily="34" charset="0"/>
              </a:rPr>
              <a:t>PetWorld</a:t>
            </a:r>
            <a:r>
              <a:rPr lang="pt-PT" dirty="0" smtClean="0">
                <a:latin typeface="Calibri" pitchFamily="34" charset="0"/>
              </a:rPr>
              <a:t>. </a:t>
            </a:r>
            <a:r>
              <a:rPr lang="pt-PT" dirty="0" err="1" smtClean="0">
                <a:latin typeface="Calibri" pitchFamily="34" charset="0"/>
              </a:rPr>
              <a:t>Lda</a:t>
            </a:r>
            <a:r>
              <a:rPr lang="pt-PT" dirty="0" smtClean="0">
                <a:latin typeface="Calibri" pitchFamily="34" charset="0"/>
              </a:rPr>
              <a:t>, com o capital social de 12000 euros, matriculada na Conservatória do Registo Comercial de Lisboa, a fim de ser discutida a alteração de uma das cláusulas do contrato apresentada no artigo  9º , referente ao Direito aos lucros do exercício.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dirty="0" smtClean="0">
                <a:latin typeface="Calibri" pitchFamily="34" charset="0"/>
              </a:rPr>
              <a:t>	À hora marcada, estiveram presentes os seguintes sócios/gerentes: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dirty="0" smtClean="0">
                <a:latin typeface="Calibri" pitchFamily="34" charset="0"/>
              </a:rPr>
              <a:t>	- Daniela Cristina dos Anjos Penela, titular uma quota no valor nominal de 3000 euros.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dirty="0" smtClean="0">
                <a:latin typeface="Calibri" pitchFamily="34" charset="0"/>
              </a:rPr>
              <a:t>	- Ana Rita Soares Lobo, titular uma quota no valor nominal de 3000 euros.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dirty="0" smtClean="0">
                <a:latin typeface="Calibri" pitchFamily="34" charset="0"/>
              </a:rPr>
              <a:t>	- Mariana Jorge Tavares, titular uma quota no valor nominal de 3000 euros.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dirty="0" smtClean="0">
                <a:latin typeface="Calibri" pitchFamily="34" charset="0"/>
              </a:rPr>
              <a:t>	- Rita Isabel de Almeida e Silva, titular uma quota no valor nominal de 3000 euros</a:t>
            </a:r>
            <a:endParaRPr lang="pt-PT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Acta de Assembleia Geral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70000"/>
              </a:lnSpc>
              <a:buNone/>
            </a:pPr>
            <a:r>
              <a:rPr lang="pt-PT" sz="1600" dirty="0" smtClean="0">
                <a:latin typeface="Calibri" pitchFamily="34" charset="0"/>
              </a:rPr>
              <a:t>	Estando em condições de deliberar validamente, assumiu a presidência o sócio-gerente Ana Rita Soares Lobo, que deu início aos trabalhos: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1600" dirty="0" smtClean="0">
                <a:latin typeface="Calibri" pitchFamily="34" charset="0"/>
              </a:rPr>
              <a:t>	- O sócio-gerente Mariana Jorge Tavares pediu a palavra e apresentou à assembleia um conjunto de considerações sobre a necessidade de discutir o direito dos sócios perante os lucros do exercício, visto considerar que a divisão em partes equitativas apenas se verifica válida enquanto os sócios deterem valores de capital semelhante.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1600" dirty="0" smtClean="0">
                <a:latin typeface="Calibri" pitchFamily="34" charset="0"/>
              </a:rPr>
              <a:t>	- Em seguida, o Presidente da Mesa propôs então a alteração do artigo 9º do contrato para “Aos lucros líquidos anualmente apurados, depois de deduzida a percentagem para reserva legal, será distribuído proporcionalmente à percentagem de capital detida por cada sócio”.</a:t>
            </a:r>
          </a:p>
          <a:p>
            <a:pPr algn="just">
              <a:lnSpc>
                <a:spcPct val="170000"/>
              </a:lnSpc>
            </a:pPr>
            <a:endParaRPr lang="pt-PT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Acta de Assembleia Geral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PT" sz="2000" dirty="0" smtClean="0">
                <a:latin typeface="Calibri" pitchFamily="34" charset="0"/>
              </a:rPr>
              <a:t>	- A proposta foi colocada à consideração dos sócios, e após discussão do ponto em agenda foi deliberada e aprovada por unanimidade a alteração.</a:t>
            </a:r>
          </a:p>
          <a:p>
            <a:pPr algn="just">
              <a:lnSpc>
                <a:spcPct val="150000"/>
              </a:lnSpc>
              <a:buNone/>
            </a:pPr>
            <a:r>
              <a:rPr lang="pt-PT" sz="2000" dirty="0" smtClean="0">
                <a:latin typeface="Calibri" pitchFamily="34" charset="0"/>
              </a:rPr>
              <a:t>	E nada mais havendo a tratar, foi encerrada a sessão da qual se lavrou a presente acta que, depois de lida e aprovada, deverá ser assinada. </a:t>
            </a:r>
          </a:p>
          <a:p>
            <a:pPr algn="just">
              <a:lnSpc>
                <a:spcPct val="150000"/>
              </a:lnSpc>
            </a:pPr>
            <a:endParaRPr lang="pt-PT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alibri" pitchFamily="34" charset="0"/>
              </a:rPr>
              <a:t>Documentos necessários</a:t>
            </a:r>
            <a:endParaRPr lang="pt-PT" dirty="0">
              <a:latin typeface="Calibri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</a:rPr>
              <a:t>Contrato de Sociedade por Quotas;</a:t>
            </a:r>
          </a:p>
          <a:p>
            <a:pPr>
              <a:lnSpc>
                <a:spcPct val="150000"/>
              </a:lnSpc>
              <a:buNone/>
            </a:pPr>
            <a:endParaRPr lang="pt-PT" sz="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</a:rPr>
              <a:t> Pedido de admissão da Firma ao Registo Nacional das Pessoas Colectivas no modelo próprio</a:t>
            </a:r>
          </a:p>
          <a:p>
            <a:pPr>
              <a:lnSpc>
                <a:spcPct val="150000"/>
              </a:lnSpc>
              <a:buNone/>
            </a:pPr>
            <a:endParaRPr lang="pt-PT" sz="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</a:rPr>
              <a:t>Recibo comprovativo do depósito de capital realizado em dinheiro numa instituição bancária;</a:t>
            </a:r>
          </a:p>
          <a:p>
            <a:pPr>
              <a:lnSpc>
                <a:spcPct val="150000"/>
              </a:lnSpc>
              <a:buNone/>
            </a:pPr>
            <a:endParaRPr lang="pt-PT" sz="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</a:rPr>
              <a:t>Requerimento de matrícula e inscrição na Conservatória do Registo Comercial  </a:t>
            </a:r>
          </a:p>
          <a:p>
            <a:endParaRPr lang="pt-PT" sz="2000" dirty="0">
              <a:latin typeface="Calibri" pitchFamily="34" charset="0"/>
            </a:endParaRPr>
          </a:p>
        </p:txBody>
      </p:sp>
      <p:pic>
        <p:nvPicPr>
          <p:cNvPr id="36866" name="Picture 2" descr="http://4.bp.blogspot.com/_rp1dHwNAYxg/SNIf-QuyObI/AAAAAAAABP4/5sIpJJXuN-s/s400/lupa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39001" y="3493395"/>
            <a:ext cx="430646" cy="397856"/>
          </a:xfrm>
          <a:prstGeom prst="rect">
            <a:avLst/>
          </a:prstGeom>
          <a:noFill/>
        </p:spPr>
      </p:pic>
      <p:pic>
        <p:nvPicPr>
          <p:cNvPr id="5" name="Picture 2" descr="http://4.bp.blogspot.com/_rp1dHwNAYxg/SNIf-QuyObI/AAAAAAAABP4/5sIpJJXuN-s/s400/lupa.gif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5857892"/>
            <a:ext cx="430646" cy="397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pt-PT" sz="6000" i="1" dirty="0" smtClean="0">
                <a:latin typeface="Calibri" pitchFamily="34" charset="0"/>
              </a:rPr>
              <a:t>Damos por concluída a nossa apresentação… </a:t>
            </a:r>
            <a:endParaRPr lang="pt-PT" sz="60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 l="3498" t="2392" r="3386" b="3109"/>
          <a:stretch>
            <a:fillRect/>
          </a:stretch>
        </p:blipFill>
        <p:spPr bwMode="auto">
          <a:xfrm>
            <a:off x="4786314" y="928670"/>
            <a:ext cx="4078296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ângulo 5"/>
          <p:cNvSpPr/>
          <p:nvPr/>
        </p:nvSpPr>
        <p:spPr>
          <a:xfrm>
            <a:off x="214282" y="571480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latin typeface="Calibri" pitchFamily="34" charset="0"/>
              </a:rPr>
              <a:t>Pedido de admissão da Firma ao Registo Nacional das Pessoas Colectivas </a:t>
            </a:r>
            <a:endParaRPr lang="pt-PT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2995" y="984779"/>
            <a:ext cx="4071966" cy="577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otão de acção: voltar atrás 4">
            <a:hlinkClick r:id="" action="ppaction://hlinkshowjump?jump=lastslideviewed" highlightClick="1"/>
          </p:cNvPr>
          <p:cNvSpPr/>
          <p:nvPr/>
        </p:nvSpPr>
        <p:spPr>
          <a:xfrm>
            <a:off x="8715404" y="642918"/>
            <a:ext cx="285752" cy="285752"/>
          </a:xfrm>
          <a:prstGeom prst="actionButtonRetur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954428"/>
            <a:ext cx="37528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ângulo 6"/>
          <p:cNvSpPr/>
          <p:nvPr/>
        </p:nvSpPr>
        <p:spPr>
          <a:xfrm>
            <a:off x="214282" y="571480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latin typeface="Calibri" pitchFamily="34" charset="0"/>
              </a:rPr>
              <a:t>Requerimento de matrícula e inscrição na Conservatória do Registo Comercial  </a:t>
            </a:r>
          </a:p>
          <a:p>
            <a:endParaRPr lang="pt-PT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4836" y="981098"/>
            <a:ext cx="375285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otão de acção: voltar atrás 4">
            <a:hlinkClick r:id="" action="ppaction://hlinkshowjump?jump=lastslideviewed" highlightClick="1"/>
          </p:cNvPr>
          <p:cNvSpPr/>
          <p:nvPr/>
        </p:nvSpPr>
        <p:spPr>
          <a:xfrm>
            <a:off x="8715404" y="642918"/>
            <a:ext cx="285752" cy="285752"/>
          </a:xfrm>
          <a:prstGeom prst="actionButtonRetur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Dois dias depois…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/>
          <a:srcRect l="3498" t="3255" r="3386" b="3443"/>
          <a:stretch>
            <a:fillRect/>
          </a:stretch>
        </p:blipFill>
        <p:spPr bwMode="auto">
          <a:xfrm>
            <a:off x="357157" y="1000108"/>
            <a:ext cx="4080209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/>
          <a:srcRect l="3498" t="2392" r="3386" b="3109"/>
          <a:stretch>
            <a:fillRect/>
          </a:stretch>
        </p:blipFill>
        <p:spPr bwMode="auto">
          <a:xfrm>
            <a:off x="4786314" y="928670"/>
            <a:ext cx="4078296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ângulo 5"/>
          <p:cNvSpPr/>
          <p:nvPr/>
        </p:nvSpPr>
        <p:spPr>
          <a:xfrm>
            <a:off x="214282" y="571480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latin typeface="Calibri" pitchFamily="34" charset="0"/>
              </a:rPr>
              <a:t>Pedido de admissão da Firma ao Registo Nacional das Pessoas Colectivas </a:t>
            </a:r>
            <a:endParaRPr lang="pt-PT" dirty="0"/>
          </a:p>
        </p:txBody>
      </p:sp>
      <p:pic>
        <p:nvPicPr>
          <p:cNvPr id="62466" name="Picture 2" descr="http://www.apdconsumo.pt/visto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00306"/>
            <a:ext cx="2428892" cy="2392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24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/>
          <a:srcRect r="6689" b="4947"/>
          <a:stretch>
            <a:fillRect/>
          </a:stretch>
        </p:blipFill>
        <p:spPr bwMode="auto">
          <a:xfrm>
            <a:off x="428596" y="1142983"/>
            <a:ext cx="3929090" cy="541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ângulo 4"/>
          <p:cNvSpPr/>
          <p:nvPr/>
        </p:nvSpPr>
        <p:spPr>
          <a:xfrm>
            <a:off x="142876" y="642918"/>
            <a:ext cx="885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latin typeface="Calibri" pitchFamily="34" charset="0"/>
              </a:rPr>
              <a:t>Recibo comprovativo do depósito de capital realizado em dinheiro numa instituição bancária</a:t>
            </a:r>
            <a:endParaRPr lang="pt-PT" dirty="0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4"/>
          <a:srcRect r="8620" b="4115"/>
          <a:stretch>
            <a:fillRect/>
          </a:stretch>
        </p:blipFill>
        <p:spPr bwMode="auto">
          <a:xfrm>
            <a:off x="4572000" y="1142983"/>
            <a:ext cx="3929090" cy="541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www.apdconsumo.pt/visto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00306"/>
            <a:ext cx="2428892" cy="2392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398" y="962048"/>
            <a:ext cx="37528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962048"/>
            <a:ext cx="37528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ângulo 6"/>
          <p:cNvSpPr/>
          <p:nvPr/>
        </p:nvSpPr>
        <p:spPr>
          <a:xfrm>
            <a:off x="214282" y="571480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latin typeface="Calibri" pitchFamily="34" charset="0"/>
              </a:rPr>
              <a:t>Requerimento de matrícula e inscrição na Conservatória do Registo Comercial  </a:t>
            </a:r>
          </a:p>
          <a:p>
            <a:endParaRPr lang="pt-PT" dirty="0"/>
          </a:p>
        </p:txBody>
      </p:sp>
      <p:pic>
        <p:nvPicPr>
          <p:cNvPr id="8" name="Picture 2" descr="http://www.apdconsumo.pt/visto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00306"/>
            <a:ext cx="2428892" cy="2392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337</TotalTime>
  <Words>1503</Words>
  <Application>Microsoft Office PowerPoint</Application>
  <PresentationFormat>Apresentação no Ecrã (4:3)</PresentationFormat>
  <Paragraphs>185</Paragraphs>
  <Slides>30</Slides>
  <Notes>29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30</vt:i4>
      </vt:variant>
    </vt:vector>
  </HeadingPairs>
  <TitlesOfParts>
    <vt:vector size="31" baseType="lpstr">
      <vt:lpstr>Urbano</vt:lpstr>
      <vt:lpstr>Direito das Sociedades Comerciais</vt:lpstr>
      <vt:lpstr>Artigo 1º/2</vt:lpstr>
      <vt:lpstr>Documentos necessários</vt:lpstr>
      <vt:lpstr>Diapositivo 4</vt:lpstr>
      <vt:lpstr>Diapositivo 5</vt:lpstr>
      <vt:lpstr>Dois dias depois…</vt:lpstr>
      <vt:lpstr>Diapositivo 7</vt:lpstr>
      <vt:lpstr>Diapositivo 8</vt:lpstr>
      <vt:lpstr>Diapositivo 9</vt:lpstr>
      <vt:lpstr>Artigo 9º</vt:lpstr>
      <vt:lpstr>Cláusulas do contrato social</vt:lpstr>
      <vt:lpstr>Cláusulas do contrato social</vt:lpstr>
      <vt:lpstr>Cláusulas do contrato social</vt:lpstr>
      <vt:lpstr>Cláusulas do contrato social</vt:lpstr>
      <vt:lpstr>Artigo 199º</vt:lpstr>
      <vt:lpstr>Cláusula facultativa  (diferimento da realização da entrada)</vt:lpstr>
      <vt:lpstr>Cláusulas do contrato social</vt:lpstr>
      <vt:lpstr>Cláusulas do contrato social</vt:lpstr>
      <vt:lpstr>Cláusulas do contrato social</vt:lpstr>
      <vt:lpstr>Cláusulas do contrato social</vt:lpstr>
      <vt:lpstr>Cláusulas do contrato social</vt:lpstr>
      <vt:lpstr>Cláusulas do contrato social</vt:lpstr>
      <vt:lpstr>Cláusulas do contrato social</vt:lpstr>
      <vt:lpstr>Diapositivo 24</vt:lpstr>
      <vt:lpstr>Assembleia Geral</vt:lpstr>
      <vt:lpstr>Carta Registada</vt:lpstr>
      <vt:lpstr>Acta de Assembleia Geral</vt:lpstr>
      <vt:lpstr>Acta de Assembleia Geral</vt:lpstr>
      <vt:lpstr>Acta de Assembleia Geral</vt:lpstr>
      <vt:lpstr>Diapositivo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das Sociedades Comerciais</dc:title>
  <dc:creator>Rita Silva</dc:creator>
  <cp:lastModifiedBy>Daniela Penela</cp:lastModifiedBy>
  <cp:revision>34</cp:revision>
  <dcterms:created xsi:type="dcterms:W3CDTF">2009-05-25T12:56:13Z</dcterms:created>
  <dcterms:modified xsi:type="dcterms:W3CDTF">2009-05-26T00:22:23Z</dcterms:modified>
</cp:coreProperties>
</file>